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Lst>
  <p:notesMasterIdLst>
    <p:notesMasterId r:id="rId8"/>
  </p:notesMasterIdLst>
  <p:sldIdLst>
    <p:sldId id="256" r:id="rId3"/>
    <p:sldId id="257" r:id="rId4"/>
    <p:sldId id="258" r:id="rId5"/>
    <p:sldId id="259" r:id="rId6"/>
    <p:sldId id="260" r:id="rId7"/>
  </p:sldIdLst>
  <p:sldSz cx="12192000" cy="6858000"/>
  <p:notesSz cx="6858000" cy="9144000"/>
  <p:embeddedFontLst>
    <p:embeddedFont>
      <p:font typeface="Open Sans" panose="020B0606030504020204" pitchFamily="34" charset="0"/>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gpGsENZLaDdNR3oHbqq4Mq/RnL0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3.fntdata"/><Relationship Id="rId5" Type="http://schemas.openxmlformats.org/officeDocument/2006/relationships/slide" Target="slides/slide3.xml"/><Relationship Id="rId15" Type="http://customschemas.google.com/relationships/presentationmetadata" Target="metadata"/><Relationship Id="rId10" Type="http://schemas.openxmlformats.org/officeDocument/2006/relationships/font" Target="fonts/font2.fntdata"/><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 name="Google Shape;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566176535c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 name="Google Shape;66;g3566176535c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479c62bec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g3479c62bec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lnSpc>
                <a:spcPct val="100000"/>
              </a:lnSpc>
              <a:spcBef>
                <a:spcPts val="0"/>
              </a:spcBef>
              <a:spcAft>
                <a:spcPts val="0"/>
              </a:spcAft>
              <a:buSzPts val="1400"/>
              <a:buAutoNum type="arabicPeriod"/>
            </a:pPr>
            <a:r>
              <a:rPr lang="en-US"/>
              <a:t>The participants are already in groups (activity 2). </a:t>
            </a:r>
            <a:endParaRPr/>
          </a:p>
          <a:p>
            <a:pPr marL="457200" lvl="0" indent="-317500" algn="l" rtl="0">
              <a:lnSpc>
                <a:spcPct val="100000"/>
              </a:lnSpc>
              <a:spcBef>
                <a:spcPts val="0"/>
              </a:spcBef>
              <a:spcAft>
                <a:spcPts val="0"/>
              </a:spcAft>
              <a:buSzPts val="1400"/>
              <a:buAutoNum type="arabicPeriod"/>
            </a:pPr>
            <a:r>
              <a:rPr lang="en-US"/>
              <a:t>E.g., Students will be able to describe (Remember) the effects of pollution, compare (Analyze) different solutions, and design (Create) an awareness campaign.</a:t>
            </a:r>
            <a:endParaRPr/>
          </a:p>
          <a:p>
            <a:pPr marL="457200" lvl="0" indent="-317500" algn="l" rtl="0">
              <a:lnSpc>
                <a:spcPct val="100000"/>
              </a:lnSpc>
              <a:spcBef>
                <a:spcPts val="0"/>
              </a:spcBef>
              <a:spcAft>
                <a:spcPts val="0"/>
              </a:spcAft>
              <a:buSzPts val="1400"/>
              <a:buAutoNum type="arabicPeriod"/>
            </a:pPr>
            <a:r>
              <a:rPr lang="en-US"/>
              <a:t>E.g.,  Hands-on activities (experiments, role-plays, projects). Technology integration (videos, gamification, virtual field trips). Group discussions or debates. </a:t>
            </a:r>
            <a:endParaRPr/>
          </a:p>
          <a:p>
            <a:pPr marL="457200" lvl="0" indent="-317500" algn="l" rtl="0">
              <a:lnSpc>
                <a:spcPct val="100000"/>
              </a:lnSpc>
              <a:spcBef>
                <a:spcPts val="0"/>
              </a:spcBef>
              <a:spcAft>
                <a:spcPts val="0"/>
              </a:spcAft>
              <a:buSzPts val="1400"/>
              <a:buAutoNum type="arabicPeriod"/>
            </a:pPr>
            <a:r>
              <a:rPr lang="en-US" sz="1100">
                <a:latin typeface="Arial"/>
                <a:ea typeface="Arial"/>
                <a:cs typeface="Arial"/>
                <a:sym typeface="Arial"/>
              </a:rPr>
              <a:t>Identify challenges diverse learners may face and propose solutions (e.g., scaffolding, visual aids, alternative assessments).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latin typeface="Arial"/>
                <a:ea typeface="Arial"/>
                <a:cs typeface="Arial"/>
                <a:sym typeface="Arial"/>
              </a:rPr>
              <a:t>Groups decide how to measure student learning (e.g., quizzes, rubrics, self-reflection).</a:t>
            </a:r>
            <a:br>
              <a:rPr lang="en-US" sz="1100">
                <a:latin typeface="Arial"/>
                <a:ea typeface="Arial"/>
                <a:cs typeface="Arial"/>
                <a:sym typeface="Arial"/>
              </a:rPr>
            </a:br>
            <a:r>
              <a:rPr lang="en-US" sz="1100">
                <a:latin typeface="Arial"/>
                <a:ea typeface="Arial"/>
                <a:cs typeface="Arial"/>
                <a:sym typeface="Arial"/>
              </a:rPr>
              <a:t>Ensure assessments align with the learning objectives set in Step 2.</a:t>
            </a:r>
            <a:br>
              <a:rPr lang="en-US" sz="1100">
                <a:latin typeface="Arial"/>
                <a:ea typeface="Arial"/>
                <a:cs typeface="Arial"/>
                <a:sym typeface="Arial"/>
              </a:rPr>
            </a:br>
            <a:endParaRPr sz="1100">
              <a:latin typeface="Arial"/>
              <a:ea typeface="Arial"/>
              <a:cs typeface="Arial"/>
              <a:sym typeface="Arial"/>
            </a:endParaRPr>
          </a:p>
        </p:txBody>
      </p:sp>
      <p:sp>
        <p:nvSpPr>
          <p:cNvPr id="80" name="Google Shape;80;g3479c62bec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566176577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 name="Google Shape;88;g3566176577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 name="Google Shape;86;p3">
            <a:extLst>
              <a:ext uri="{FF2B5EF4-FFF2-40B4-BE49-F238E27FC236}">
                <a16:creationId xmlns:a16="http://schemas.microsoft.com/office/drawing/2014/main" id="{43A4E343-6099-EA39-BFB9-1FEA631B2FD7}"/>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C82DE41A-3452-2E20-07C9-B006C961BEBD}"/>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661765773_0_6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661765773_0_6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B59F0C53-D006-1946-FE8A-E82DEB92C5B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6274"/>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pexels.com/photo/people-holding-puzzle-pieces-6147365/"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62" name="Google Shape;62;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g3566176535c_0_5"/>
          <p:cNvSpPr txBox="1">
            <a:spLocks noGrp="1"/>
          </p:cNvSpPr>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co-design and evaluate learning scenarios for lower secondary informatics teaching and assessment, based on the THINKER framework</a:t>
            </a:r>
            <a:endParaRPr/>
          </a:p>
        </p:txBody>
      </p:sp>
      <p:sp>
        <p:nvSpPr>
          <p:cNvPr id="69" name="Google Shape;69;g3566176535c_0_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8.5: Self-reflection, project presentation and closing event</a:t>
            </a:r>
            <a:endParaRPr sz="1100">
              <a:solidFill>
                <a:srgbClr val="1D1D1B"/>
              </a:solidFill>
            </a:endParaRPr>
          </a:p>
          <a:p>
            <a:pPr marL="0" lvl="0" indent="0" algn="l" rtl="0">
              <a:lnSpc>
                <a:spcPct val="90000"/>
              </a:lnSpc>
              <a:spcBef>
                <a:spcPts val="0"/>
              </a:spcBef>
              <a:spcAft>
                <a:spcPts val="0"/>
              </a:spcAft>
              <a:buClr>
                <a:schemeClr val="dk1"/>
              </a:buClr>
              <a:buSzPts val="16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76" name="Google Shape;76;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By the end of this module teachers will be able to:</a:t>
            </a:r>
            <a:endParaRPr/>
          </a:p>
          <a:p>
            <a:pPr marL="914400" lvl="1" indent="-254000" algn="l" rtl="0">
              <a:lnSpc>
                <a:spcPct val="90000"/>
              </a:lnSpc>
              <a:spcBef>
                <a:spcPts val="500"/>
              </a:spcBef>
              <a:spcAft>
                <a:spcPts val="0"/>
              </a:spcAft>
              <a:buSzPts val="1800"/>
              <a:buNone/>
            </a:pPr>
            <a:endParaRPr/>
          </a:p>
          <a:p>
            <a:pPr marL="825500" marR="0" lvl="0" indent="-457200" algn="l" rtl="0">
              <a:lnSpc>
                <a:spcPct val="90000"/>
              </a:lnSpc>
              <a:spcBef>
                <a:spcPts val="1000"/>
              </a:spcBef>
              <a:spcAft>
                <a:spcPts val="0"/>
              </a:spcAft>
              <a:buClr>
                <a:schemeClr val="accent4"/>
              </a:buClr>
              <a:buSzPts val="2200"/>
              <a:buFont typeface="Arial"/>
              <a:buAutoNum type="arabicPeriod"/>
            </a:pPr>
            <a:r>
              <a:rPr lang="en-US"/>
              <a:t>Develop clear and meaningful learning scenarios that align with the project’s and curriculum  objectives.</a:t>
            </a:r>
            <a:endParaRPr/>
          </a:p>
          <a:p>
            <a:pPr marL="825500" marR="0" lvl="0" indent="-457200" algn="l" rtl="0">
              <a:lnSpc>
                <a:spcPct val="90000"/>
              </a:lnSpc>
              <a:spcBef>
                <a:spcPts val="1000"/>
              </a:spcBef>
              <a:spcAft>
                <a:spcPts val="0"/>
              </a:spcAft>
              <a:buClr>
                <a:schemeClr val="accent4"/>
              </a:buClr>
              <a:buSzPts val="2200"/>
              <a:buFont typeface="Arial"/>
              <a:buAutoNum type="arabicPeriod"/>
            </a:pPr>
            <a:r>
              <a:rPr lang="en-US"/>
              <a:t>Incorporate differentiation and inclusion strategies to accommodate diverse learners within learning scenarios. </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3479c62becd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 </a:t>
            </a:r>
            <a:r>
              <a:rPr lang="en-US" b="1"/>
              <a:t>Activity 1 - Development of a learning scenario </a:t>
            </a:r>
            <a:endParaRPr b="1"/>
          </a:p>
        </p:txBody>
      </p:sp>
      <p:sp>
        <p:nvSpPr>
          <p:cNvPr id="83" name="Google Shape;83;g3479c62becd_0_0"/>
          <p:cNvSpPr txBox="1">
            <a:spLocks noGrp="1"/>
          </p:cNvSpPr>
          <p:nvPr>
            <p:ph type="body" idx="1"/>
          </p:nvPr>
        </p:nvSpPr>
        <p:spPr>
          <a:xfrm>
            <a:off x="97973" y="881750"/>
            <a:ext cx="4523100" cy="5870100"/>
          </a:xfrm>
          <a:prstGeom prst="rect">
            <a:avLst/>
          </a:prstGeom>
          <a:noFill/>
          <a:ln>
            <a:noFill/>
          </a:ln>
        </p:spPr>
        <p:txBody>
          <a:bodyPr spcFirstLastPara="1" wrap="square" lIns="91425" tIns="45700" rIns="91425" bIns="45700" anchor="t" anchorCtr="0">
            <a:noAutofit/>
          </a:bodyPr>
          <a:lstStyle/>
          <a:p>
            <a:pPr marL="457200" lvl="0" indent="-368300" algn="l" rtl="0">
              <a:lnSpc>
                <a:spcPct val="90000"/>
              </a:lnSpc>
              <a:spcBef>
                <a:spcPts val="1000"/>
              </a:spcBef>
              <a:spcAft>
                <a:spcPts val="0"/>
              </a:spcAft>
              <a:buSzPts val="2200"/>
              <a:buAutoNum type="arabicPeriod"/>
            </a:pPr>
            <a:r>
              <a:rPr lang="en-US"/>
              <a:t>Each group should select a topic relevant to their subject area and grade level. </a:t>
            </a:r>
            <a:endParaRPr/>
          </a:p>
          <a:p>
            <a:pPr marL="457200" lvl="0" indent="-368300" algn="l" rtl="0">
              <a:lnSpc>
                <a:spcPct val="90000"/>
              </a:lnSpc>
              <a:spcBef>
                <a:spcPts val="0"/>
              </a:spcBef>
              <a:spcAft>
                <a:spcPts val="0"/>
              </a:spcAft>
              <a:buSzPts val="2200"/>
              <a:buAutoNum type="arabicPeriod"/>
            </a:pPr>
            <a:r>
              <a:rPr lang="en-US"/>
              <a:t>Using Bloom’s taxonomy, define at least 3 learning objectives at different cognitive levels. </a:t>
            </a:r>
            <a:endParaRPr/>
          </a:p>
          <a:p>
            <a:pPr marL="457200" lvl="0" indent="-368300" algn="l" rtl="0">
              <a:lnSpc>
                <a:spcPct val="90000"/>
              </a:lnSpc>
              <a:spcBef>
                <a:spcPts val="0"/>
              </a:spcBef>
              <a:spcAft>
                <a:spcPts val="0"/>
              </a:spcAft>
              <a:buSzPts val="2200"/>
              <a:buAutoNum type="arabicPeriod"/>
            </a:pPr>
            <a:r>
              <a:rPr lang="en-US"/>
              <a:t>Design your activities, make sure they are engaging for students. </a:t>
            </a:r>
            <a:endParaRPr/>
          </a:p>
          <a:p>
            <a:pPr marL="457200" lvl="0" indent="-368300" algn="l" rtl="0">
              <a:lnSpc>
                <a:spcPct val="90000"/>
              </a:lnSpc>
              <a:spcBef>
                <a:spcPts val="0"/>
              </a:spcBef>
              <a:spcAft>
                <a:spcPts val="0"/>
              </a:spcAft>
              <a:buSzPts val="2200"/>
              <a:buAutoNum type="arabicPeriod"/>
            </a:pPr>
            <a:r>
              <a:rPr lang="en-US"/>
              <a:t>Make sure your lesson plan is inclusive. </a:t>
            </a:r>
            <a:endParaRPr/>
          </a:p>
          <a:p>
            <a:pPr marL="457200" lvl="0" indent="-368300" algn="l" rtl="0">
              <a:lnSpc>
                <a:spcPct val="90000"/>
              </a:lnSpc>
              <a:spcBef>
                <a:spcPts val="0"/>
              </a:spcBef>
              <a:spcAft>
                <a:spcPts val="0"/>
              </a:spcAft>
              <a:buSzPts val="2200"/>
              <a:buAutoNum type="arabicPeriod"/>
            </a:pPr>
            <a:r>
              <a:rPr lang="en-US"/>
              <a:t>Develop an assessment method.</a:t>
            </a:r>
            <a:endParaRPr/>
          </a:p>
          <a:p>
            <a:pPr marL="457200" lvl="0" indent="-368300" algn="l" rtl="0">
              <a:lnSpc>
                <a:spcPct val="90000"/>
              </a:lnSpc>
              <a:spcBef>
                <a:spcPts val="0"/>
              </a:spcBef>
              <a:spcAft>
                <a:spcPts val="0"/>
              </a:spcAft>
              <a:buSzPts val="2200"/>
              <a:buAutoNum type="arabicPeriod"/>
            </a:pPr>
            <a:r>
              <a:rPr lang="en-US"/>
              <a:t>Presentation of your learning scenario.  </a:t>
            </a:r>
            <a:endParaRPr/>
          </a:p>
        </p:txBody>
      </p:sp>
      <p:pic>
        <p:nvPicPr>
          <p:cNvPr id="84" name="Google Shape;84;g3479c62becd_0_0" title="pexels-diva-plavalaguna-6147365.jpg"/>
          <p:cNvPicPr preferRelativeResize="0"/>
          <p:nvPr/>
        </p:nvPicPr>
        <p:blipFill rotWithShape="1">
          <a:blip r:embed="rId3">
            <a:alphaModFix/>
          </a:blip>
          <a:srcRect/>
          <a:stretch/>
        </p:blipFill>
        <p:spPr>
          <a:xfrm>
            <a:off x="4733323" y="1223300"/>
            <a:ext cx="7017549" cy="4677224"/>
          </a:xfrm>
          <a:prstGeom prst="rect">
            <a:avLst/>
          </a:prstGeom>
          <a:noFill/>
          <a:ln>
            <a:noFill/>
          </a:ln>
        </p:spPr>
      </p:pic>
      <p:sp>
        <p:nvSpPr>
          <p:cNvPr id="85" name="Google Shape;85;g3479c62becd_0_0"/>
          <p:cNvSpPr txBox="1"/>
          <p:nvPr/>
        </p:nvSpPr>
        <p:spPr>
          <a:xfrm>
            <a:off x="8939050" y="5991950"/>
            <a:ext cx="2343000" cy="579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resource: </a:t>
            </a:r>
            <a:r>
              <a:rPr lang="en-US" sz="1400" b="0" i="0" u="sng" strike="noStrike" cap="none">
                <a:solidFill>
                  <a:schemeClr val="hlink"/>
                </a:solidFill>
                <a:latin typeface="Arial"/>
                <a:ea typeface="Arial"/>
                <a:cs typeface="Arial"/>
                <a:sym typeface="Arial"/>
                <a:hlinkClick r:id="rId4"/>
              </a:rPr>
              <a:t>pexels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grpSp>
        <p:nvGrpSpPr>
          <p:cNvPr id="90" name="Google Shape;90;g35661765773_0_0"/>
          <p:cNvGrpSpPr/>
          <p:nvPr/>
        </p:nvGrpSpPr>
        <p:grpSpPr>
          <a:xfrm>
            <a:off x="2179811" y="4729766"/>
            <a:ext cx="7832078" cy="1110328"/>
            <a:chOff x="2179603" y="4888792"/>
            <a:chExt cx="7798544" cy="1110328"/>
          </a:xfrm>
        </p:grpSpPr>
        <p:pic>
          <p:nvPicPr>
            <p:cNvPr id="91" name="Google Shape;91;g35661765773_0_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92" name="Google Shape;92;g35661765773_0_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93" name="Google Shape;93;g35661765773_0_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94" name="Google Shape;94;g35661765773_0_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95" name="Google Shape;95;g35661765773_0_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96" name="Google Shape;96;g35661765773_0_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97" name="Google Shape;97;g35661765773_0_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98" name="Google Shape;98;g35661765773_0_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99" name="Google Shape;99;g35661765773_0_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00" name="Google Shape;100;g35661765773_0_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101" name="Google Shape;101;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102" name="Google Shape;102;g35661765773_0_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103" name="Google Shape;103;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323</Words>
  <Application>Microsoft Office PowerPoint</Application>
  <PresentationFormat>Widescreen</PresentationFormat>
  <Paragraphs>25</Paragraphs>
  <Slides>5</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Calibri</vt:lpstr>
      <vt:lpstr>Arial</vt:lpstr>
      <vt:lpstr>Open Sans</vt:lpstr>
      <vt:lpstr>CARDET Course template - Cover page</vt:lpstr>
      <vt:lpstr>CARDET Course template</vt:lpstr>
      <vt:lpstr>WP3: Teacher training for authentic and gender inclusive informatics education</vt:lpstr>
      <vt:lpstr>Module 8: Workshop: co-design and evaluate learning scenarios for lower secondary informatics teaching and assessment, based on the THINKER framework</vt:lpstr>
      <vt:lpstr>Learning outcomes</vt:lpstr>
      <vt:lpstr> Activity 1 - Development of a learning scenario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2025-11-02T00:17:34Z</dcterms:modified>
</cp:coreProperties>
</file>