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1"/>
    <p:sldMasterId id="2147483651" r:id="rId2"/>
    <p:sldMasterId id="2147483654" r:id="rId3"/>
  </p:sldMasterIdLst>
  <p:notesMasterIdLst>
    <p:notesMasterId r:id="rId17"/>
  </p:notesMasterIdLst>
  <p:sldIdLst>
    <p:sldId id="256" r:id="rId4"/>
    <p:sldId id="257" r:id="rId5"/>
    <p:sldId id="258" r:id="rId6"/>
    <p:sldId id="259" r:id="rId7"/>
    <p:sldId id="260" r:id="rId8"/>
    <p:sldId id="261" r:id="rId9"/>
    <p:sldId id="262" r:id="rId10"/>
    <p:sldId id="263" r:id="rId11"/>
    <p:sldId id="264" r:id="rId12"/>
    <p:sldId id="265" r:id="rId13"/>
    <p:sldId id="266" r:id="rId14"/>
    <p:sldId id="267" r:id="rId15"/>
    <p:sldId id="268" r:id="rId16"/>
  </p:sldIdLst>
  <p:sldSz cx="12192000" cy="6858000"/>
  <p:notesSz cx="6858000" cy="9144000"/>
  <p:embeddedFontLst>
    <p:embeddedFont>
      <p:font typeface="Open Sans" panose="020B0606030504020204" pitchFamily="34" charset="0"/>
      <p:regular r:id="rId18"/>
      <p:bold r:id="rId19"/>
      <p:italic r:id="rId20"/>
      <p:boldItalic r:id="rId21"/>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GoogleSlidesCustomDataVersion2">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24" roundtripDataSignature="AMtx7mi9juZXbFtPufXGFlWr7SjHGqZ18g=="/>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12" d="100"/>
          <a:sy n="112" d="100"/>
        </p:scale>
        <p:origin x="516" y="11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font" Target="fonts/font1.fntdata"/><Relationship Id="rId26" Type="http://schemas.openxmlformats.org/officeDocument/2006/relationships/viewProps" Target="viewProps.xml"/><Relationship Id="rId3" Type="http://schemas.openxmlformats.org/officeDocument/2006/relationships/slideMaster" Target="slideMasters/slideMaster3.xml"/><Relationship Id="rId21" Type="http://schemas.openxmlformats.org/officeDocument/2006/relationships/font" Target="fonts/font4.fntdata"/><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notesMaster" Target="notesMasters/notesMaster1.xml"/><Relationship Id="rId25"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font" Target="fonts/font3.fntdata"/><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customschemas.google.com/relationships/presentationmetadata" Target="metadata"/><Relationship Id="rId5" Type="http://schemas.openxmlformats.org/officeDocument/2006/relationships/slide" Target="slides/slide2.xml"/><Relationship Id="rId15" Type="http://schemas.openxmlformats.org/officeDocument/2006/relationships/slide" Target="slides/slide12.xml"/><Relationship Id="rId28" Type="http://schemas.openxmlformats.org/officeDocument/2006/relationships/tableStyles" Target="tableStyles.xml"/><Relationship Id="rId10" Type="http://schemas.openxmlformats.org/officeDocument/2006/relationships/slide" Target="slides/slide7.xml"/><Relationship Id="rId19" Type="http://schemas.openxmlformats.org/officeDocument/2006/relationships/font" Target="fonts/font2.fntdata"/><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7"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L="914400" marR="0" lvl="1"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2pPr>
            <a:lvl3pPr marL="1371600" marR="0" lvl="2"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3pPr>
            <a:lvl4pPr marL="1828800" marR="0" lvl="3"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4pPr>
            <a:lvl5pPr marL="2286000" marR="0" lvl="4"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5pPr>
            <a:lvl6pPr marL="2743200" marR="0" lvl="5"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6pPr>
            <a:lvl7pPr marL="3200400" marR="0" lvl="6"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7pPr>
            <a:lvl8pPr marL="3657600" marR="0" lvl="7"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8pPr>
            <a:lvl9pPr marL="4114800" marR="0" lvl="8"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chemeClr val="dk1"/>
                </a:solidFill>
                <a:latin typeface="Calibri"/>
                <a:ea typeface="Calibri"/>
                <a:cs typeface="Calibri"/>
                <a:sym typeface="Calibri"/>
              </a:rPr>
              <a:t>‹#›</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0"/>
        <p:cNvGrpSpPr/>
        <p:nvPr/>
      </p:nvGrpSpPr>
      <p:grpSpPr>
        <a:xfrm>
          <a:off x="0" y="0"/>
          <a:ext cx="0" cy="0"/>
          <a:chOff x="0" y="0"/>
          <a:chExt cx="0" cy="0"/>
        </a:xfrm>
      </p:grpSpPr>
      <p:sp>
        <p:nvSpPr>
          <p:cNvPr id="81" name="Google Shape;81;p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82" name="Google Shape;82;p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9"/>
        <p:cNvGrpSpPr/>
        <p:nvPr/>
      </p:nvGrpSpPr>
      <p:grpSpPr>
        <a:xfrm>
          <a:off x="0" y="0"/>
          <a:ext cx="0" cy="0"/>
          <a:chOff x="0" y="0"/>
          <a:chExt cx="0" cy="0"/>
        </a:xfrm>
      </p:grpSpPr>
      <p:sp>
        <p:nvSpPr>
          <p:cNvPr id="150" name="Google Shape;150;p19: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15000"/>
              </a:lnSpc>
              <a:spcBef>
                <a:spcPts val="1200"/>
              </a:spcBef>
              <a:spcAft>
                <a:spcPts val="0"/>
              </a:spcAft>
              <a:buSzPts val="1100"/>
              <a:buNone/>
            </a:pPr>
            <a:r>
              <a:rPr lang="en-US" b="1"/>
              <a:t>Ask the group:</a:t>
            </a:r>
            <a:endParaRPr b="1"/>
          </a:p>
          <a:p>
            <a:pPr marL="457200" lvl="0" indent="-304800" algn="l" rtl="0">
              <a:lnSpc>
                <a:spcPct val="115000"/>
              </a:lnSpc>
              <a:spcBef>
                <a:spcPts val="1200"/>
              </a:spcBef>
              <a:spcAft>
                <a:spcPts val="0"/>
              </a:spcAft>
              <a:buSzPts val="1200"/>
              <a:buFont typeface="Calibri"/>
              <a:buChar char="●"/>
            </a:pPr>
            <a:r>
              <a:rPr lang="en-US" i="1"/>
              <a:t>Why might students respond more openly to feedback from a peer rather than from a teacher?</a:t>
            </a:r>
            <a:endParaRPr i="1"/>
          </a:p>
          <a:p>
            <a:pPr marL="457200" lvl="0" indent="-304800" algn="l" rtl="0">
              <a:lnSpc>
                <a:spcPct val="115000"/>
              </a:lnSpc>
              <a:spcBef>
                <a:spcPts val="0"/>
              </a:spcBef>
              <a:spcAft>
                <a:spcPts val="0"/>
              </a:spcAft>
              <a:buSzPts val="1200"/>
              <a:buFont typeface="Calibri"/>
              <a:buChar char="●"/>
            </a:pPr>
            <a:r>
              <a:rPr lang="en-US" i="1"/>
              <a:t>What do reviewers gain when they give feedback to their peers? </a:t>
            </a:r>
            <a:endParaRPr/>
          </a:p>
          <a:p>
            <a:pPr marL="457200" lvl="0" indent="-304800" algn="l" rtl="0">
              <a:lnSpc>
                <a:spcPct val="115000"/>
              </a:lnSpc>
              <a:spcBef>
                <a:spcPts val="0"/>
              </a:spcBef>
              <a:spcAft>
                <a:spcPts val="0"/>
              </a:spcAft>
              <a:buSzPts val="1200"/>
              <a:buFont typeface="Calibri"/>
              <a:buChar char="●"/>
            </a:pPr>
            <a:r>
              <a:rPr lang="en-US" i="1"/>
              <a:t>Can you think of a time when reviewing someone else's work made you reflect on your own?</a:t>
            </a:r>
            <a:endParaRPr b="1"/>
          </a:p>
          <a:p>
            <a:pPr marL="457200" lvl="0" indent="-304800" algn="l" rtl="0">
              <a:lnSpc>
                <a:spcPct val="115000"/>
              </a:lnSpc>
              <a:spcBef>
                <a:spcPts val="0"/>
              </a:spcBef>
              <a:spcAft>
                <a:spcPts val="0"/>
              </a:spcAft>
              <a:buSzPts val="1200"/>
              <a:buFont typeface="Calibri"/>
              <a:buChar char="●"/>
            </a:pPr>
            <a:r>
              <a:rPr lang="en-US" i="1"/>
              <a:t>Have you noticed peer review leading to more collaboration or conversation?</a:t>
            </a:r>
            <a:endParaRPr i="1"/>
          </a:p>
          <a:p>
            <a:pPr marL="457200" lvl="0" indent="-304800" algn="l" rtl="0">
              <a:lnSpc>
                <a:spcPct val="115000"/>
              </a:lnSpc>
              <a:spcBef>
                <a:spcPts val="0"/>
              </a:spcBef>
              <a:spcAft>
                <a:spcPts val="0"/>
              </a:spcAft>
              <a:buSzPts val="1200"/>
              <a:buFont typeface="Calibri"/>
              <a:buChar char="●"/>
            </a:pPr>
            <a:r>
              <a:rPr lang="en-US" i="1"/>
              <a:t>How can peer review promote engagement, critical thinking, and collaboration?</a:t>
            </a:r>
            <a:endParaRPr i="1"/>
          </a:p>
          <a:p>
            <a:pPr marL="457200" lvl="0" indent="-304800" algn="l" rtl="0">
              <a:lnSpc>
                <a:spcPct val="115000"/>
              </a:lnSpc>
              <a:spcBef>
                <a:spcPts val="0"/>
              </a:spcBef>
              <a:spcAft>
                <a:spcPts val="0"/>
              </a:spcAft>
              <a:buSzPts val="1200"/>
              <a:buFont typeface="Calibri"/>
              <a:buChar char="●"/>
            </a:pPr>
            <a:r>
              <a:rPr lang="en-US" i="1"/>
              <a:t>What happens to your role as a teacher when students begin giving each other meaningful feedback? </a:t>
            </a:r>
            <a:r>
              <a:rPr lang="en-US"/>
              <a:t>(Highlight the shift toward being a coach or facilitator.)</a:t>
            </a:r>
            <a:endParaRPr/>
          </a:p>
          <a:p>
            <a:pPr marL="0" lvl="0" indent="0" algn="l" rtl="0">
              <a:lnSpc>
                <a:spcPct val="115000"/>
              </a:lnSpc>
              <a:spcBef>
                <a:spcPts val="1200"/>
              </a:spcBef>
              <a:spcAft>
                <a:spcPts val="0"/>
              </a:spcAft>
              <a:buSzPts val="1400"/>
              <a:buNone/>
            </a:pPr>
            <a:r>
              <a:rPr lang="en-US"/>
              <a:t>Collect a couple of answers and encourage discussion.</a:t>
            </a:r>
            <a:endParaRPr/>
          </a:p>
          <a:p>
            <a:pPr marL="0" lvl="0" indent="0" algn="l" rtl="0">
              <a:lnSpc>
                <a:spcPct val="100000"/>
              </a:lnSpc>
              <a:spcBef>
                <a:spcPts val="1200"/>
              </a:spcBef>
              <a:spcAft>
                <a:spcPts val="0"/>
              </a:spcAft>
              <a:buSzPts val="1400"/>
              <a:buNone/>
            </a:pPr>
            <a:endParaRPr/>
          </a:p>
        </p:txBody>
      </p:sp>
      <p:sp>
        <p:nvSpPr>
          <p:cNvPr id="151" name="Google Shape;151;p1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7"/>
        <p:cNvGrpSpPr/>
        <p:nvPr/>
      </p:nvGrpSpPr>
      <p:grpSpPr>
        <a:xfrm>
          <a:off x="0" y="0"/>
          <a:ext cx="0" cy="0"/>
          <a:chOff x="0" y="0"/>
          <a:chExt cx="0" cy="0"/>
        </a:xfrm>
      </p:grpSpPr>
      <p:sp>
        <p:nvSpPr>
          <p:cNvPr id="158" name="Google Shape;158;p20: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US"/>
              <a:t>After the above exercise, teacher should discuss with the participants any strengths/weaknesses identified.</a:t>
            </a:r>
            <a:endParaRPr/>
          </a:p>
        </p:txBody>
      </p:sp>
      <p:sp>
        <p:nvSpPr>
          <p:cNvPr id="159" name="Google Shape;159;p2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6"/>
        <p:cNvGrpSpPr/>
        <p:nvPr/>
      </p:nvGrpSpPr>
      <p:grpSpPr>
        <a:xfrm>
          <a:off x="0" y="0"/>
          <a:ext cx="0" cy="0"/>
          <a:chOff x="0" y="0"/>
          <a:chExt cx="0" cy="0"/>
        </a:xfrm>
      </p:grpSpPr>
      <p:sp>
        <p:nvSpPr>
          <p:cNvPr id="167" name="Google Shape;167;p1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68" name="Google Shape;168;p18: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228600" lvl="0" indent="0" algn="l" rtl="0">
              <a:lnSpc>
                <a:spcPct val="100000"/>
              </a:lnSpc>
              <a:spcBef>
                <a:spcPts val="0"/>
              </a:spcBef>
              <a:spcAft>
                <a:spcPts val="0"/>
              </a:spcAft>
              <a:buSzPts val="1400"/>
              <a:buFont typeface="Arial"/>
              <a:buNone/>
            </a:pPr>
            <a:endParaRPr/>
          </a:p>
        </p:txBody>
      </p:sp>
      <p:sp>
        <p:nvSpPr>
          <p:cNvPr id="169" name="Google Shape;169;p18: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chemeClr val="dk1"/>
                </a:solidFill>
                <a:latin typeface="Calibri"/>
                <a:ea typeface="Calibri"/>
                <a:cs typeface="Calibri"/>
                <a:sym typeface="Calibri"/>
              </a:rPr>
              <a:t>12</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3"/>
        <p:cNvGrpSpPr/>
        <p:nvPr/>
      </p:nvGrpSpPr>
      <p:grpSpPr>
        <a:xfrm>
          <a:off x="0" y="0"/>
          <a:ext cx="0" cy="0"/>
          <a:chOff x="0" y="0"/>
          <a:chExt cx="0" cy="0"/>
        </a:xfrm>
      </p:grpSpPr>
      <p:sp>
        <p:nvSpPr>
          <p:cNvPr id="174" name="Google Shape;174;g35661765773_0_0: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75" name="Google Shape;175;g35661765773_0_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7"/>
        <p:cNvGrpSpPr/>
        <p:nvPr/>
      </p:nvGrpSpPr>
      <p:grpSpPr>
        <a:xfrm>
          <a:off x="0" y="0"/>
          <a:ext cx="0" cy="0"/>
          <a:chOff x="0" y="0"/>
          <a:chExt cx="0" cy="0"/>
        </a:xfrm>
      </p:grpSpPr>
      <p:sp>
        <p:nvSpPr>
          <p:cNvPr id="88" name="Google Shape;88;g3566176535c_0_0: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89" name="Google Shape;89;g3566176535c_0_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4"/>
        <p:cNvGrpSpPr/>
        <p:nvPr/>
      </p:nvGrpSpPr>
      <p:grpSpPr>
        <a:xfrm>
          <a:off x="0" y="0"/>
          <a:ext cx="0" cy="0"/>
          <a:chOff x="0" y="0"/>
          <a:chExt cx="0" cy="0"/>
        </a:xfrm>
      </p:grpSpPr>
      <p:sp>
        <p:nvSpPr>
          <p:cNvPr id="95" name="Google Shape;95;p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96" name="Google Shape;96;p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2"/>
        <p:cNvGrpSpPr/>
        <p:nvPr/>
      </p:nvGrpSpPr>
      <p:grpSpPr>
        <a:xfrm>
          <a:off x="0" y="0"/>
          <a:ext cx="0" cy="0"/>
          <a:chOff x="0" y="0"/>
          <a:chExt cx="0" cy="0"/>
        </a:xfrm>
      </p:grpSpPr>
      <p:sp>
        <p:nvSpPr>
          <p:cNvPr id="103" name="Google Shape;103;g357dc52a0f6_0_28: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04" name="Google Shape;104;g357dc52a0f6_0_2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8"/>
        <p:cNvGrpSpPr/>
        <p:nvPr/>
      </p:nvGrpSpPr>
      <p:grpSpPr>
        <a:xfrm>
          <a:off x="0" y="0"/>
          <a:ext cx="0" cy="0"/>
          <a:chOff x="0" y="0"/>
          <a:chExt cx="0" cy="0"/>
        </a:xfrm>
      </p:grpSpPr>
      <p:sp>
        <p:nvSpPr>
          <p:cNvPr id="109" name="Google Shape;109;p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US"/>
              <a:t>Explain to the participants what is self-assessment</a:t>
            </a:r>
            <a:endParaRPr/>
          </a:p>
        </p:txBody>
      </p:sp>
      <p:sp>
        <p:nvSpPr>
          <p:cNvPr id="110" name="Google Shape;110;p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
        <p:cNvGrpSpPr/>
        <p:nvPr/>
      </p:nvGrpSpPr>
      <p:grpSpPr>
        <a:xfrm>
          <a:off x="0" y="0"/>
          <a:ext cx="0" cy="0"/>
          <a:chOff x="0" y="0"/>
          <a:chExt cx="0" cy="0"/>
        </a:xfrm>
      </p:grpSpPr>
      <p:sp>
        <p:nvSpPr>
          <p:cNvPr id="117" name="Google Shape;117;p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18" name="Google Shape;118;p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3"/>
        <p:cNvGrpSpPr/>
        <p:nvPr/>
      </p:nvGrpSpPr>
      <p:grpSpPr>
        <a:xfrm>
          <a:off x="0" y="0"/>
          <a:ext cx="0" cy="0"/>
          <a:chOff x="0" y="0"/>
          <a:chExt cx="0" cy="0"/>
        </a:xfrm>
      </p:grpSpPr>
      <p:sp>
        <p:nvSpPr>
          <p:cNvPr id="124" name="Google Shape;124;p8: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US"/>
              <a:t>Through self-assessment, you can identify your strengths and weaknesses and thus, enhance your critical thinking abilities by questioning yourself and what you know about a specific topic. At the same time, it can improve your problem-solving skills as you understand how to become better and approach your challenges based on what you are capable of. Lastly, self-assessment promotes self-directed learning, empowering you to take ownership of your growth and search for what you need to learn effectively.</a:t>
            </a:r>
            <a:endParaRPr/>
          </a:p>
        </p:txBody>
      </p:sp>
      <p:sp>
        <p:nvSpPr>
          <p:cNvPr id="125" name="Google Shape;125;p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2"/>
        <p:cNvGrpSpPr/>
        <p:nvPr/>
      </p:nvGrpSpPr>
      <p:grpSpPr>
        <a:xfrm>
          <a:off x="0" y="0"/>
          <a:ext cx="0" cy="0"/>
          <a:chOff x="0" y="0"/>
          <a:chExt cx="0" cy="0"/>
        </a:xfrm>
      </p:grpSpPr>
      <p:sp>
        <p:nvSpPr>
          <p:cNvPr id="133" name="Google Shape;133;p1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US">
                <a:solidFill>
                  <a:srgbClr val="1D1D1B"/>
                </a:solidFill>
              </a:rPr>
              <a:t>Form the participants in groups (approx. 4 participants per group).</a:t>
            </a:r>
            <a:endParaRPr>
              <a:solidFill>
                <a:srgbClr val="1D1D1B"/>
              </a:solidFill>
            </a:endParaRPr>
          </a:p>
          <a:p>
            <a:pPr marL="0" lvl="0" indent="0" algn="l" rtl="0">
              <a:lnSpc>
                <a:spcPct val="100000"/>
              </a:lnSpc>
              <a:spcBef>
                <a:spcPts val="0"/>
              </a:spcBef>
              <a:spcAft>
                <a:spcPts val="0"/>
              </a:spcAft>
              <a:buSzPts val="1400"/>
              <a:buNone/>
            </a:pPr>
            <a:r>
              <a:rPr lang="en-US">
                <a:solidFill>
                  <a:srgbClr val="1D1D1B"/>
                </a:solidFill>
              </a:rPr>
              <a:t>Each participant should review the self-reflective tool available in the THINKER Framework and brief each other about the items included.</a:t>
            </a:r>
            <a:endParaRPr>
              <a:solidFill>
                <a:srgbClr val="1D1D1B"/>
              </a:solidFill>
            </a:endParaRPr>
          </a:p>
          <a:p>
            <a:pPr marL="0" lvl="0" indent="0" algn="l" rtl="0">
              <a:lnSpc>
                <a:spcPct val="100000"/>
              </a:lnSpc>
              <a:spcBef>
                <a:spcPts val="0"/>
              </a:spcBef>
              <a:spcAft>
                <a:spcPts val="0"/>
              </a:spcAft>
              <a:buSzPts val="1400"/>
              <a:buNone/>
            </a:pPr>
            <a:r>
              <a:rPr lang="en-US">
                <a:solidFill>
                  <a:srgbClr val="1D1D1B"/>
                </a:solidFill>
              </a:rPr>
              <a:t>Each participant should complete the self-reflective tool by evaluating their teaching practices against the THINKER framework.</a:t>
            </a:r>
            <a:endParaRPr>
              <a:solidFill>
                <a:srgbClr val="1D1D1B"/>
              </a:solidFill>
            </a:endParaRPr>
          </a:p>
          <a:p>
            <a:pPr marL="0" lvl="0" indent="0" algn="l" rtl="0">
              <a:lnSpc>
                <a:spcPct val="100000"/>
              </a:lnSpc>
              <a:spcBef>
                <a:spcPts val="0"/>
              </a:spcBef>
              <a:spcAft>
                <a:spcPts val="0"/>
              </a:spcAft>
              <a:buSzPts val="1400"/>
              <a:buNone/>
            </a:pPr>
            <a:r>
              <a:rPr lang="en-US">
                <a:solidFill>
                  <a:srgbClr val="1D1D1B"/>
                </a:solidFill>
              </a:rPr>
              <a:t>Based on the completed self-reflection form, the participants discuss in their groups their strengths and weaknesses and try to identify solutions.</a:t>
            </a:r>
            <a:endParaRPr/>
          </a:p>
          <a:p>
            <a:pPr marL="0" lvl="0" indent="0" algn="l" rtl="0">
              <a:lnSpc>
                <a:spcPct val="100000"/>
              </a:lnSpc>
              <a:spcBef>
                <a:spcPts val="0"/>
              </a:spcBef>
              <a:spcAft>
                <a:spcPts val="0"/>
              </a:spcAft>
              <a:buSzPts val="1400"/>
              <a:buNone/>
            </a:pPr>
            <a:r>
              <a:rPr lang="en-US"/>
              <a:t>After the above exercise, teacher should discuss with the participants any strengths/weaknesses identified and provide them with relevant suggestions.</a:t>
            </a:r>
            <a:endParaRPr/>
          </a:p>
        </p:txBody>
      </p:sp>
      <p:sp>
        <p:nvSpPr>
          <p:cNvPr id="134" name="Google Shape;134;p1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1"/>
        <p:cNvGrpSpPr/>
        <p:nvPr/>
      </p:nvGrpSpPr>
      <p:grpSpPr>
        <a:xfrm>
          <a:off x="0" y="0"/>
          <a:ext cx="0" cy="0"/>
          <a:chOff x="0" y="0"/>
          <a:chExt cx="0" cy="0"/>
        </a:xfrm>
      </p:grpSpPr>
      <p:sp>
        <p:nvSpPr>
          <p:cNvPr id="142" name="Google Shape;142;p17: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15000"/>
              </a:lnSpc>
              <a:spcBef>
                <a:spcPts val="1200"/>
              </a:spcBef>
              <a:spcAft>
                <a:spcPts val="0"/>
              </a:spcAft>
              <a:buClr>
                <a:schemeClr val="dk1"/>
              </a:buClr>
              <a:buSzPts val="1100"/>
              <a:buFont typeface="Arial"/>
              <a:buNone/>
            </a:pPr>
            <a:r>
              <a:rPr lang="en-US" sz="1100" b="1">
                <a:latin typeface="Arial"/>
                <a:ea typeface="Arial"/>
                <a:cs typeface="Arial"/>
                <a:sym typeface="Arial"/>
              </a:rPr>
              <a:t>Peer Review as a Grading Tool</a:t>
            </a:r>
            <a:endParaRPr sz="1100" b="1">
              <a:latin typeface="Arial"/>
              <a:ea typeface="Arial"/>
              <a:cs typeface="Arial"/>
              <a:sym typeface="Arial"/>
            </a:endParaRPr>
          </a:p>
          <a:p>
            <a:pPr marL="457200" lvl="0" indent="-298450" algn="l" rtl="0">
              <a:lnSpc>
                <a:spcPct val="115000"/>
              </a:lnSpc>
              <a:spcBef>
                <a:spcPts val="1200"/>
              </a:spcBef>
              <a:spcAft>
                <a:spcPts val="0"/>
              </a:spcAft>
              <a:buClr>
                <a:schemeClr val="dk1"/>
              </a:buClr>
              <a:buSzPts val="1100"/>
              <a:buChar char="●"/>
            </a:pPr>
            <a:r>
              <a:rPr lang="en-US" sz="1100">
                <a:latin typeface="Arial"/>
                <a:ea typeface="Arial"/>
                <a:cs typeface="Arial"/>
                <a:sym typeface="Arial"/>
              </a:rPr>
              <a:t>In some settings, especially in project-based learning or group work, peer assessments can contribute to final grades.</a:t>
            </a:r>
            <a:endParaRPr sz="1100">
              <a:latin typeface="Arial"/>
              <a:ea typeface="Arial"/>
              <a:cs typeface="Arial"/>
              <a:sym typeface="Arial"/>
            </a:endParaRPr>
          </a:p>
          <a:p>
            <a:pPr marL="457200" lvl="0" indent="-298450" algn="l" rtl="0">
              <a:lnSpc>
                <a:spcPct val="115000"/>
              </a:lnSpc>
              <a:spcBef>
                <a:spcPts val="0"/>
              </a:spcBef>
              <a:spcAft>
                <a:spcPts val="0"/>
              </a:spcAft>
              <a:buClr>
                <a:schemeClr val="dk1"/>
              </a:buClr>
              <a:buSzPts val="1100"/>
              <a:buChar char="●"/>
            </a:pPr>
            <a:r>
              <a:rPr lang="en-US" sz="1100">
                <a:latin typeface="Arial"/>
                <a:ea typeface="Arial"/>
                <a:cs typeface="Arial"/>
                <a:sym typeface="Arial"/>
              </a:rPr>
              <a:t>This is useful for evaluating individual contributions to group tasks or gathering a wider range of feedback on student performance.</a:t>
            </a:r>
            <a:endParaRPr sz="1100">
              <a:latin typeface="Arial"/>
              <a:ea typeface="Arial"/>
              <a:cs typeface="Arial"/>
              <a:sym typeface="Arial"/>
            </a:endParaRPr>
          </a:p>
          <a:p>
            <a:pPr marL="457200" lvl="0" indent="-298450" algn="l" rtl="0">
              <a:lnSpc>
                <a:spcPct val="115000"/>
              </a:lnSpc>
              <a:spcBef>
                <a:spcPts val="0"/>
              </a:spcBef>
              <a:spcAft>
                <a:spcPts val="0"/>
              </a:spcAft>
              <a:buClr>
                <a:schemeClr val="dk1"/>
              </a:buClr>
              <a:buSzPts val="1100"/>
              <a:buChar char="●"/>
            </a:pPr>
            <a:r>
              <a:rPr lang="en-US" sz="1100">
                <a:latin typeface="Arial"/>
                <a:ea typeface="Arial"/>
                <a:cs typeface="Arial"/>
                <a:sym typeface="Arial"/>
              </a:rPr>
              <a:t>Important: it must be structured, criteria-based, and transparent to ensure fairness and consistency.</a:t>
            </a:r>
            <a:endParaRPr sz="1100">
              <a:latin typeface="Arial"/>
              <a:ea typeface="Arial"/>
              <a:cs typeface="Arial"/>
              <a:sym typeface="Arial"/>
            </a:endParaRPr>
          </a:p>
          <a:p>
            <a:pPr marL="0" lvl="0" indent="0" algn="l" rtl="0">
              <a:lnSpc>
                <a:spcPct val="115000"/>
              </a:lnSpc>
              <a:spcBef>
                <a:spcPts val="1200"/>
              </a:spcBef>
              <a:spcAft>
                <a:spcPts val="0"/>
              </a:spcAft>
              <a:buClr>
                <a:schemeClr val="dk1"/>
              </a:buClr>
              <a:buSzPts val="1100"/>
              <a:buFont typeface="Arial"/>
              <a:buNone/>
            </a:pPr>
            <a:r>
              <a:rPr lang="en-US" sz="1100" b="1">
                <a:latin typeface="Arial"/>
                <a:ea typeface="Arial"/>
                <a:cs typeface="Arial"/>
                <a:sym typeface="Arial"/>
              </a:rPr>
              <a:t>As an Assessment Tool</a:t>
            </a:r>
            <a:endParaRPr sz="1100" b="1">
              <a:latin typeface="Arial"/>
              <a:ea typeface="Arial"/>
              <a:cs typeface="Arial"/>
              <a:sym typeface="Arial"/>
            </a:endParaRPr>
          </a:p>
          <a:p>
            <a:pPr marL="457200" lvl="0" indent="-298450" algn="l" rtl="0">
              <a:lnSpc>
                <a:spcPct val="115000"/>
              </a:lnSpc>
              <a:spcBef>
                <a:spcPts val="1200"/>
              </a:spcBef>
              <a:spcAft>
                <a:spcPts val="0"/>
              </a:spcAft>
              <a:buClr>
                <a:schemeClr val="dk1"/>
              </a:buClr>
              <a:buSzPts val="1100"/>
              <a:buChar char="●"/>
            </a:pPr>
            <a:r>
              <a:rPr lang="en-US" sz="1100">
                <a:latin typeface="Arial"/>
                <a:ea typeface="Arial"/>
                <a:cs typeface="Arial"/>
                <a:sym typeface="Arial"/>
              </a:rPr>
              <a:t>Peer feedback provides valuable formative assessment data.</a:t>
            </a:r>
            <a:endParaRPr sz="1100">
              <a:latin typeface="Arial"/>
              <a:ea typeface="Arial"/>
              <a:cs typeface="Arial"/>
              <a:sym typeface="Arial"/>
            </a:endParaRPr>
          </a:p>
          <a:p>
            <a:pPr marL="457200" lvl="0" indent="-298450" algn="l" rtl="0">
              <a:lnSpc>
                <a:spcPct val="115000"/>
              </a:lnSpc>
              <a:spcBef>
                <a:spcPts val="0"/>
              </a:spcBef>
              <a:spcAft>
                <a:spcPts val="0"/>
              </a:spcAft>
              <a:buClr>
                <a:schemeClr val="dk1"/>
              </a:buClr>
              <a:buSzPts val="1100"/>
              <a:buChar char="●"/>
            </a:pPr>
            <a:r>
              <a:rPr lang="en-US" sz="1100">
                <a:latin typeface="Arial"/>
                <a:ea typeface="Arial"/>
                <a:cs typeface="Arial"/>
                <a:sym typeface="Arial"/>
              </a:rPr>
              <a:t>It encourages self-assessment by requiring to think critically about the quality of work and learning outcomes.</a:t>
            </a:r>
            <a:endParaRPr sz="1100">
              <a:latin typeface="Arial"/>
              <a:ea typeface="Arial"/>
              <a:cs typeface="Arial"/>
              <a:sym typeface="Arial"/>
            </a:endParaRPr>
          </a:p>
          <a:p>
            <a:pPr marL="457200" lvl="0" indent="-298450" algn="l" rtl="0">
              <a:lnSpc>
                <a:spcPct val="115000"/>
              </a:lnSpc>
              <a:spcBef>
                <a:spcPts val="0"/>
              </a:spcBef>
              <a:spcAft>
                <a:spcPts val="0"/>
              </a:spcAft>
              <a:buClr>
                <a:schemeClr val="dk1"/>
              </a:buClr>
              <a:buSzPts val="1100"/>
              <a:buChar char="●"/>
            </a:pPr>
            <a:r>
              <a:rPr lang="en-US" sz="1100">
                <a:latin typeface="Arial"/>
                <a:ea typeface="Arial"/>
                <a:cs typeface="Arial"/>
                <a:sym typeface="Arial"/>
              </a:rPr>
              <a:t>It can also lighten the assessment load for the teacher while fostering a feedback-rich classroom culture.</a:t>
            </a:r>
            <a:endParaRPr sz="1100">
              <a:latin typeface="Arial"/>
              <a:ea typeface="Arial"/>
              <a:cs typeface="Arial"/>
              <a:sym typeface="Arial"/>
            </a:endParaRPr>
          </a:p>
          <a:p>
            <a:pPr marL="0" lvl="0" indent="0" algn="l" rtl="0">
              <a:lnSpc>
                <a:spcPct val="115000"/>
              </a:lnSpc>
              <a:spcBef>
                <a:spcPts val="1200"/>
              </a:spcBef>
              <a:spcAft>
                <a:spcPts val="0"/>
              </a:spcAft>
              <a:buClr>
                <a:schemeClr val="dk1"/>
              </a:buClr>
              <a:buSzPts val="1100"/>
              <a:buFont typeface="Arial"/>
              <a:buNone/>
            </a:pPr>
            <a:r>
              <a:rPr lang="en-US" sz="1100" b="1">
                <a:latin typeface="Arial"/>
                <a:ea typeface="Arial"/>
                <a:cs typeface="Arial"/>
                <a:sym typeface="Arial"/>
              </a:rPr>
              <a:t>3. Peer Review as a Learning Tool</a:t>
            </a:r>
            <a:endParaRPr sz="1100" b="1">
              <a:latin typeface="Arial"/>
              <a:ea typeface="Arial"/>
              <a:cs typeface="Arial"/>
              <a:sym typeface="Arial"/>
            </a:endParaRPr>
          </a:p>
          <a:p>
            <a:pPr marL="457200" lvl="0" indent="-298450" algn="l" rtl="0">
              <a:lnSpc>
                <a:spcPct val="115000"/>
              </a:lnSpc>
              <a:spcBef>
                <a:spcPts val="1200"/>
              </a:spcBef>
              <a:spcAft>
                <a:spcPts val="0"/>
              </a:spcAft>
              <a:buClr>
                <a:schemeClr val="dk1"/>
              </a:buClr>
              <a:buSzPts val="1100"/>
              <a:buChar char="●"/>
            </a:pPr>
            <a:r>
              <a:rPr lang="en-US" sz="1100">
                <a:latin typeface="Arial"/>
                <a:ea typeface="Arial"/>
                <a:cs typeface="Arial"/>
                <a:sym typeface="Arial"/>
              </a:rPr>
              <a:t>Perhaps most importantly, peer review is a powerful learning strategy.</a:t>
            </a:r>
            <a:endParaRPr/>
          </a:p>
        </p:txBody>
      </p:sp>
      <p:sp>
        <p:nvSpPr>
          <p:cNvPr id="143" name="Google Shape;143;p1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image" Target="../media/image4.jpg"/><Relationship Id="rId1" Type="http://schemas.openxmlformats.org/officeDocument/2006/relationships/slideMaster" Target="../slideMasters/slideMaster1.xml"/><Relationship Id="rId5" Type="http://schemas.openxmlformats.org/officeDocument/2006/relationships/image" Target="../media/image3.png"/><Relationship Id="rId4" Type="http://schemas.openxmlformats.org/officeDocument/2006/relationships/image" Target="../media/image2.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8" Type="http://schemas.openxmlformats.org/officeDocument/2006/relationships/image" Target="../media/image10.png"/><Relationship Id="rId13" Type="http://schemas.openxmlformats.org/officeDocument/2006/relationships/image" Target="../media/image15.png"/><Relationship Id="rId3" Type="http://schemas.openxmlformats.org/officeDocument/2006/relationships/image" Target="../media/image5.png"/><Relationship Id="rId7" Type="http://schemas.openxmlformats.org/officeDocument/2006/relationships/image" Target="../media/image9.png"/><Relationship Id="rId12" Type="http://schemas.openxmlformats.org/officeDocument/2006/relationships/image" Target="../media/image14.png"/><Relationship Id="rId2" Type="http://schemas.openxmlformats.org/officeDocument/2006/relationships/image" Target="../media/image2.png"/><Relationship Id="rId1" Type="http://schemas.openxmlformats.org/officeDocument/2006/relationships/slideMaster" Target="../slideMasters/slideMaster2.xml"/><Relationship Id="rId6" Type="http://schemas.openxmlformats.org/officeDocument/2006/relationships/image" Target="../media/image8.png"/><Relationship Id="rId11" Type="http://schemas.openxmlformats.org/officeDocument/2006/relationships/image" Target="../media/image13.png"/><Relationship Id="rId5" Type="http://schemas.openxmlformats.org/officeDocument/2006/relationships/image" Target="../media/image7.jpg"/><Relationship Id="rId10" Type="http://schemas.openxmlformats.org/officeDocument/2006/relationships/image" Target="../media/image12.png"/><Relationship Id="rId4" Type="http://schemas.openxmlformats.org/officeDocument/2006/relationships/image" Target="../media/image6.png"/><Relationship Id="rId9" Type="http://schemas.openxmlformats.org/officeDocument/2006/relationships/image" Target="../media/image11.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8" Type="http://schemas.openxmlformats.org/officeDocument/2006/relationships/image" Target="../media/image10.png"/><Relationship Id="rId13" Type="http://schemas.openxmlformats.org/officeDocument/2006/relationships/image" Target="../media/image15.png"/><Relationship Id="rId3" Type="http://schemas.openxmlformats.org/officeDocument/2006/relationships/image" Target="../media/image5.png"/><Relationship Id="rId7" Type="http://schemas.openxmlformats.org/officeDocument/2006/relationships/image" Target="../media/image9.png"/><Relationship Id="rId12" Type="http://schemas.openxmlformats.org/officeDocument/2006/relationships/image" Target="../media/image14.png"/><Relationship Id="rId2" Type="http://schemas.openxmlformats.org/officeDocument/2006/relationships/image" Target="../media/image2.png"/><Relationship Id="rId1" Type="http://schemas.openxmlformats.org/officeDocument/2006/relationships/slideMaster" Target="../slideMasters/slideMaster3.xml"/><Relationship Id="rId6" Type="http://schemas.openxmlformats.org/officeDocument/2006/relationships/image" Target="../media/image8.png"/><Relationship Id="rId11" Type="http://schemas.openxmlformats.org/officeDocument/2006/relationships/image" Target="../media/image13.png"/><Relationship Id="rId5" Type="http://schemas.openxmlformats.org/officeDocument/2006/relationships/image" Target="../media/image7.jpg"/><Relationship Id="rId10" Type="http://schemas.openxmlformats.org/officeDocument/2006/relationships/image" Target="../media/image12.png"/><Relationship Id="rId4" Type="http://schemas.openxmlformats.org/officeDocument/2006/relationships/image" Target="../media/image6.png"/><Relationship Id="rId9" Type="http://schemas.openxmlformats.org/officeDocument/2006/relationships/image" Target="../media/image11.png"/></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1_Title Slide">
  <p:cSld name="1_Title Slide">
    <p:bg>
      <p:bgPr>
        <a:solidFill>
          <a:srgbClr val="FFFFFF"/>
        </a:solidFill>
        <a:effectLst/>
      </p:bgPr>
    </p:bg>
    <p:spTree>
      <p:nvGrpSpPr>
        <p:cNvPr id="1" name="Shape 15"/>
        <p:cNvGrpSpPr/>
        <p:nvPr/>
      </p:nvGrpSpPr>
      <p:grpSpPr>
        <a:xfrm>
          <a:off x="0" y="0"/>
          <a:ext cx="0" cy="0"/>
          <a:chOff x="0" y="0"/>
          <a:chExt cx="0" cy="0"/>
        </a:xfrm>
      </p:grpSpPr>
      <p:pic>
        <p:nvPicPr>
          <p:cNvPr id="16" name="Google Shape;16;p11"/>
          <p:cNvPicPr preferRelativeResize="0"/>
          <p:nvPr/>
        </p:nvPicPr>
        <p:blipFill rotWithShape="1">
          <a:blip r:embed="rId2">
            <a:alphaModFix/>
          </a:blip>
          <a:srcRect/>
          <a:stretch/>
        </p:blipFill>
        <p:spPr>
          <a:xfrm>
            <a:off x="0" y="0"/>
            <a:ext cx="5135947" cy="6858000"/>
          </a:xfrm>
          <a:prstGeom prst="rect">
            <a:avLst/>
          </a:prstGeom>
          <a:noFill/>
          <a:ln>
            <a:noFill/>
          </a:ln>
        </p:spPr>
      </p:pic>
      <p:sp>
        <p:nvSpPr>
          <p:cNvPr id="17" name="Google Shape;17;p11"/>
          <p:cNvSpPr/>
          <p:nvPr/>
        </p:nvSpPr>
        <p:spPr>
          <a:xfrm>
            <a:off x="1" y="2184266"/>
            <a:ext cx="310895" cy="1331189"/>
          </a:xfrm>
          <a:prstGeom prst="rect">
            <a:avLst/>
          </a:prstGeom>
          <a:solidFill>
            <a:schemeClr val="accent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18" name="Google Shape;18;p11"/>
          <p:cNvPicPr preferRelativeResize="0"/>
          <p:nvPr/>
        </p:nvPicPr>
        <p:blipFill rotWithShape="1">
          <a:blip r:embed="rId3">
            <a:alphaModFix/>
          </a:blip>
          <a:srcRect/>
          <a:stretch/>
        </p:blipFill>
        <p:spPr>
          <a:xfrm>
            <a:off x="759995" y="6036971"/>
            <a:ext cx="1954590" cy="754217"/>
          </a:xfrm>
          <a:prstGeom prst="rect">
            <a:avLst/>
          </a:prstGeom>
          <a:noFill/>
          <a:ln>
            <a:noFill/>
          </a:ln>
        </p:spPr>
      </p:pic>
      <p:sp>
        <p:nvSpPr>
          <p:cNvPr id="19" name="Google Shape;19;p11"/>
          <p:cNvSpPr txBox="1"/>
          <p:nvPr/>
        </p:nvSpPr>
        <p:spPr>
          <a:xfrm>
            <a:off x="2836615" y="6125538"/>
            <a:ext cx="8134996" cy="577081"/>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050"/>
              <a:buFont typeface="Arial"/>
              <a:buNone/>
            </a:pPr>
            <a:r>
              <a:rPr lang="en-US" sz="1050" b="0" i="0" u="none" strike="noStrike" cap="none">
                <a:solidFill>
                  <a:schemeClr val="dk1"/>
                </a:solidFill>
                <a:latin typeface="Calibri"/>
                <a:ea typeface="Calibri"/>
                <a:cs typeface="Calibri"/>
                <a:sym typeface="Calibri"/>
              </a:rPr>
              <a:t>Funded by the European Union. Views and opinions expressed are however those of the author(s) only and do not necessarily reflect those of the European Union or the European Education and Culture Executive Agency (EACEA). Neither the European Union nor the granting authority can be held responsible for them. Project Number: 101132887</a:t>
            </a:r>
            <a:endParaRPr sz="1400" b="0" i="0" u="none" strike="noStrike" cap="none">
              <a:solidFill>
                <a:srgbClr val="000000"/>
              </a:solidFill>
              <a:latin typeface="Arial"/>
              <a:ea typeface="Arial"/>
              <a:cs typeface="Arial"/>
              <a:sym typeface="Arial"/>
            </a:endParaRPr>
          </a:p>
        </p:txBody>
      </p:sp>
      <p:sp>
        <p:nvSpPr>
          <p:cNvPr id="20" name="Google Shape;20;p11"/>
          <p:cNvSpPr txBox="1">
            <a:spLocks noGrp="1"/>
          </p:cNvSpPr>
          <p:nvPr>
            <p:ph type="ctrTitle"/>
          </p:nvPr>
        </p:nvSpPr>
        <p:spPr>
          <a:xfrm>
            <a:off x="374726" y="2184268"/>
            <a:ext cx="6914821" cy="1334065"/>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2000"/>
              <a:buFont typeface="Calibri"/>
              <a:buNone/>
              <a:defRPr sz="3200" b="1">
                <a:solidFill>
                  <a:schemeClr val="dk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1" name="Google Shape;21;p11"/>
          <p:cNvSpPr txBox="1">
            <a:spLocks noGrp="1"/>
          </p:cNvSpPr>
          <p:nvPr>
            <p:ph type="subTitle" idx="1"/>
          </p:nvPr>
        </p:nvSpPr>
        <p:spPr>
          <a:xfrm>
            <a:off x="401324" y="3651830"/>
            <a:ext cx="6893057" cy="1292830"/>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1000"/>
              </a:spcBef>
              <a:spcAft>
                <a:spcPts val="0"/>
              </a:spcAft>
              <a:buClr>
                <a:schemeClr val="dk1"/>
              </a:buClr>
              <a:buSzPts val="1600"/>
              <a:buNone/>
              <a:defRPr sz="2800" b="0" i="1">
                <a:solidFill>
                  <a:schemeClr val="dk1"/>
                </a:solidFill>
                <a:latin typeface="Calibri"/>
                <a:ea typeface="Calibri"/>
                <a:cs typeface="Calibri"/>
                <a:sym typeface="Calibri"/>
              </a:defRPr>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
        <p:nvSpPr>
          <p:cNvPr id="22" name="Google Shape;22;p11"/>
          <p:cNvSpPr/>
          <p:nvPr/>
        </p:nvSpPr>
        <p:spPr>
          <a:xfrm rot="-5400000" flipH="1">
            <a:off x="-507419" y="4140073"/>
            <a:ext cx="1331189" cy="316348"/>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2" name="Google Shape;86;p3">
            <a:extLst>
              <a:ext uri="{FF2B5EF4-FFF2-40B4-BE49-F238E27FC236}">
                <a16:creationId xmlns:a16="http://schemas.microsoft.com/office/drawing/2014/main" id="{9448F6D0-AD3B-B6E6-796A-715744AEB3D0}"/>
              </a:ext>
            </a:extLst>
          </p:cNvPr>
          <p:cNvPicPr preferRelativeResize="0"/>
          <p:nvPr userDrawn="1"/>
        </p:nvPicPr>
        <p:blipFill>
          <a:blip r:embed="rId4">
            <a:alphaModFix/>
          </a:blip>
          <a:stretch>
            <a:fillRect/>
          </a:stretch>
        </p:blipFill>
        <p:spPr>
          <a:xfrm>
            <a:off x="287075" y="307800"/>
            <a:ext cx="5238750" cy="1246125"/>
          </a:xfrm>
          <a:prstGeom prst="rect">
            <a:avLst/>
          </a:prstGeom>
          <a:noFill/>
          <a:ln>
            <a:noFill/>
          </a:ln>
        </p:spPr>
      </p:pic>
    </p:spTree>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4_Title Slide">
  <p:cSld name="4_Title Slide">
    <p:spTree>
      <p:nvGrpSpPr>
        <p:cNvPr id="1" name="Shape 24"/>
        <p:cNvGrpSpPr/>
        <p:nvPr/>
      </p:nvGrpSpPr>
      <p:grpSpPr>
        <a:xfrm>
          <a:off x="0" y="0"/>
          <a:ext cx="0" cy="0"/>
          <a:chOff x="0" y="0"/>
          <a:chExt cx="0" cy="0"/>
        </a:xfrm>
      </p:grpSpPr>
      <p:pic>
        <p:nvPicPr>
          <p:cNvPr id="25" name="Google Shape;25;p12"/>
          <p:cNvPicPr preferRelativeResize="0"/>
          <p:nvPr/>
        </p:nvPicPr>
        <p:blipFill rotWithShape="1">
          <a:blip r:embed="rId2">
            <a:alphaModFix/>
          </a:blip>
          <a:srcRect/>
          <a:stretch/>
        </p:blipFill>
        <p:spPr>
          <a:xfrm>
            <a:off x="6384471" y="2628899"/>
            <a:ext cx="5807528" cy="2855769"/>
          </a:xfrm>
          <a:prstGeom prst="rect">
            <a:avLst/>
          </a:prstGeom>
          <a:noFill/>
          <a:ln>
            <a:noFill/>
          </a:ln>
        </p:spPr>
      </p:pic>
      <p:pic>
        <p:nvPicPr>
          <p:cNvPr id="26" name="Google Shape;26;p12"/>
          <p:cNvPicPr preferRelativeResize="0"/>
          <p:nvPr/>
        </p:nvPicPr>
        <p:blipFill rotWithShape="1">
          <a:blip r:embed="rId3">
            <a:alphaModFix/>
          </a:blip>
          <a:srcRect/>
          <a:stretch/>
        </p:blipFill>
        <p:spPr>
          <a:xfrm>
            <a:off x="0" y="0"/>
            <a:ext cx="5135947" cy="6858000"/>
          </a:xfrm>
          <a:prstGeom prst="rect">
            <a:avLst/>
          </a:prstGeom>
          <a:noFill/>
          <a:ln>
            <a:noFill/>
          </a:ln>
        </p:spPr>
      </p:pic>
      <p:sp>
        <p:nvSpPr>
          <p:cNvPr id="28" name="Google Shape;28;p12"/>
          <p:cNvSpPr/>
          <p:nvPr/>
        </p:nvSpPr>
        <p:spPr>
          <a:xfrm>
            <a:off x="1" y="2184266"/>
            <a:ext cx="310895" cy="1331189"/>
          </a:xfrm>
          <a:prstGeom prst="rect">
            <a:avLst/>
          </a:prstGeom>
          <a:solidFill>
            <a:schemeClr val="accent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29" name="Google Shape;29;p12"/>
          <p:cNvPicPr preferRelativeResize="0"/>
          <p:nvPr/>
        </p:nvPicPr>
        <p:blipFill rotWithShape="1">
          <a:blip r:embed="rId4">
            <a:alphaModFix/>
          </a:blip>
          <a:srcRect/>
          <a:stretch/>
        </p:blipFill>
        <p:spPr>
          <a:xfrm>
            <a:off x="759995" y="6036971"/>
            <a:ext cx="1954590" cy="754217"/>
          </a:xfrm>
          <a:prstGeom prst="rect">
            <a:avLst/>
          </a:prstGeom>
          <a:noFill/>
          <a:ln>
            <a:noFill/>
          </a:ln>
        </p:spPr>
      </p:pic>
      <p:sp>
        <p:nvSpPr>
          <p:cNvPr id="30" name="Google Shape;30;p12"/>
          <p:cNvSpPr txBox="1"/>
          <p:nvPr/>
        </p:nvSpPr>
        <p:spPr>
          <a:xfrm>
            <a:off x="2836615" y="6137080"/>
            <a:ext cx="8134996" cy="553998"/>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000"/>
              <a:buFont typeface="Arial"/>
              <a:buNone/>
            </a:pPr>
            <a:r>
              <a:rPr lang="en-US" sz="1000" b="0" i="0" u="none" strike="noStrike" cap="none">
                <a:solidFill>
                  <a:schemeClr val="dk1"/>
                </a:solidFill>
                <a:latin typeface="Calibri"/>
                <a:ea typeface="Calibri"/>
                <a:cs typeface="Calibri"/>
                <a:sym typeface="Calibri"/>
              </a:rPr>
              <a:t>Funded by the European Union. Views and opinions expressed are however those of the author(s) only and do not necessarily reflect those of the European Union or the European Education and Culture Executive Agency (EACEA). Neither the European Union nor the granting authority can be held responsible for them. Project Number: 101132887</a:t>
            </a:r>
            <a:endParaRPr sz="1400" b="0" i="0" u="none" strike="noStrike" cap="none">
              <a:solidFill>
                <a:srgbClr val="000000"/>
              </a:solidFill>
              <a:latin typeface="Arial"/>
              <a:ea typeface="Arial"/>
              <a:cs typeface="Arial"/>
              <a:sym typeface="Arial"/>
            </a:endParaRPr>
          </a:p>
        </p:txBody>
      </p:sp>
      <p:sp>
        <p:nvSpPr>
          <p:cNvPr id="31" name="Google Shape;31;p12"/>
          <p:cNvSpPr txBox="1">
            <a:spLocks noGrp="1"/>
          </p:cNvSpPr>
          <p:nvPr>
            <p:ph type="ctrTitle"/>
          </p:nvPr>
        </p:nvSpPr>
        <p:spPr>
          <a:xfrm>
            <a:off x="374726" y="2184268"/>
            <a:ext cx="4899403" cy="1334065"/>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2000"/>
              <a:buFont typeface="Calibri"/>
              <a:buNone/>
              <a:defRPr sz="3200" b="1"/>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2" name="Google Shape;32;p12"/>
          <p:cNvSpPr txBox="1">
            <a:spLocks noGrp="1"/>
          </p:cNvSpPr>
          <p:nvPr>
            <p:ph type="subTitle" idx="1"/>
          </p:nvPr>
        </p:nvSpPr>
        <p:spPr>
          <a:xfrm>
            <a:off x="401324" y="3651830"/>
            <a:ext cx="4899403" cy="1292830"/>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1000"/>
              </a:spcBef>
              <a:spcAft>
                <a:spcPts val="0"/>
              </a:spcAft>
              <a:buClr>
                <a:schemeClr val="dk1"/>
              </a:buClr>
              <a:buSzPts val="1600"/>
              <a:buNone/>
              <a:defRPr sz="2800" b="0" i="1">
                <a:solidFill>
                  <a:schemeClr val="dk1"/>
                </a:solidFill>
                <a:latin typeface="Calibri"/>
                <a:ea typeface="Calibri"/>
                <a:cs typeface="Calibri"/>
                <a:sym typeface="Calibri"/>
              </a:defRPr>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
        <p:nvSpPr>
          <p:cNvPr id="33" name="Google Shape;33;p12"/>
          <p:cNvSpPr/>
          <p:nvPr/>
        </p:nvSpPr>
        <p:spPr>
          <a:xfrm rot="-5400000" flipH="1">
            <a:off x="-507419" y="4140073"/>
            <a:ext cx="1331189" cy="316348"/>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2" name="Google Shape;86;p3">
            <a:extLst>
              <a:ext uri="{FF2B5EF4-FFF2-40B4-BE49-F238E27FC236}">
                <a16:creationId xmlns:a16="http://schemas.microsoft.com/office/drawing/2014/main" id="{60955D01-401D-A67B-B900-0187DA5B33F6}"/>
              </a:ext>
            </a:extLst>
          </p:cNvPr>
          <p:cNvPicPr preferRelativeResize="0"/>
          <p:nvPr userDrawn="1"/>
        </p:nvPicPr>
        <p:blipFill>
          <a:blip r:embed="rId5">
            <a:alphaModFix/>
          </a:blip>
          <a:stretch>
            <a:fillRect/>
          </a:stretch>
        </p:blipFill>
        <p:spPr>
          <a:xfrm>
            <a:off x="287075" y="307800"/>
            <a:ext cx="5238750" cy="1246125"/>
          </a:xfrm>
          <a:prstGeom prst="rect">
            <a:avLst/>
          </a:prstGeom>
          <a:noFill/>
          <a:ln>
            <a:noFill/>
          </a:ln>
        </p:spPr>
      </p:pic>
    </p:spTree>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Text - 1col">
  <p:cSld name="Title Text - 1col">
    <p:spTree>
      <p:nvGrpSpPr>
        <p:cNvPr id="1" name="Shape 37"/>
        <p:cNvGrpSpPr/>
        <p:nvPr/>
      </p:nvGrpSpPr>
      <p:grpSpPr>
        <a:xfrm>
          <a:off x="0" y="0"/>
          <a:ext cx="0" cy="0"/>
          <a:chOff x="0" y="0"/>
          <a:chExt cx="0" cy="0"/>
        </a:xfrm>
      </p:grpSpPr>
      <p:sp>
        <p:nvSpPr>
          <p:cNvPr id="38" name="Google Shape;38;p14"/>
          <p:cNvSpPr txBox="1">
            <a:spLocks noGrp="1"/>
          </p:cNvSpPr>
          <p:nvPr>
            <p:ph type="title"/>
          </p:nvPr>
        </p:nvSpPr>
        <p:spPr>
          <a:xfrm>
            <a:off x="97970" y="81642"/>
            <a:ext cx="11944351" cy="715879"/>
          </a:xfrm>
          <a:prstGeom prst="rect">
            <a:avLst/>
          </a:prstGeom>
          <a:noFill/>
          <a:ln>
            <a:noFill/>
          </a:ln>
        </p:spPr>
        <p:txBody>
          <a:bodyPr spcFirstLastPara="1" wrap="square" lIns="54000" tIns="54000" rIns="54000" bIns="54000" anchor="ctr" anchorCtr="0">
            <a:noAutofit/>
          </a:bodyPr>
          <a:lstStyle>
            <a:lvl1pPr lvl="0" algn="l">
              <a:lnSpc>
                <a:spcPct val="90000"/>
              </a:lnSpc>
              <a:spcBef>
                <a:spcPts val="0"/>
              </a:spcBef>
              <a:spcAft>
                <a:spcPts val="0"/>
              </a:spcAft>
              <a:buClr>
                <a:schemeClr val="lt2"/>
              </a:buClr>
              <a:buSzPts val="3800"/>
              <a:buFont typeface="Calibri"/>
              <a:buNone/>
              <a:defRPr>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9" name="Google Shape;39;p14"/>
          <p:cNvSpPr txBox="1">
            <a:spLocks noGrp="1"/>
          </p:cNvSpPr>
          <p:nvPr>
            <p:ph type="body" idx="1"/>
          </p:nvPr>
        </p:nvSpPr>
        <p:spPr>
          <a:xfrm>
            <a:off x="97971" y="881743"/>
            <a:ext cx="11944350" cy="5870121"/>
          </a:xfrm>
          <a:prstGeom prst="rect">
            <a:avLst/>
          </a:prstGeom>
          <a:noFill/>
          <a:ln>
            <a:noFill/>
          </a:ln>
        </p:spPr>
        <p:txBody>
          <a:bodyPr spcFirstLastPara="1" wrap="square" lIns="91425" tIns="45700" rIns="91425" bIns="45700" anchor="t" anchorCtr="0">
            <a:noAutofit/>
          </a:bodyPr>
          <a:lstStyle>
            <a:lvl1pPr marL="457200" marR="0" lvl="0" indent="-368300" algn="l" rtl="0">
              <a:lnSpc>
                <a:spcPct val="90000"/>
              </a:lnSpc>
              <a:spcBef>
                <a:spcPts val="1000"/>
              </a:spcBef>
              <a:spcAft>
                <a:spcPts val="0"/>
              </a:spcAft>
              <a:buClr>
                <a:schemeClr val="accent4"/>
              </a:buClr>
              <a:buSzPts val="2200"/>
              <a:buFont typeface="Arial"/>
              <a:buChar char="•"/>
              <a:defRPr sz="2200" b="0" i="0" u="none" strike="noStrike" cap="none">
                <a:solidFill>
                  <a:schemeClr val="accent4"/>
                </a:solidFill>
                <a:latin typeface="Calibri"/>
                <a:ea typeface="Calibri"/>
                <a:cs typeface="Calibri"/>
                <a:sym typeface="Calibri"/>
              </a:defRPr>
            </a:lvl1pPr>
            <a:lvl2pPr marL="914400" marR="0" lvl="1" indent="-342900" algn="l" rtl="0">
              <a:lnSpc>
                <a:spcPct val="90000"/>
              </a:lnSpc>
              <a:spcBef>
                <a:spcPts val="500"/>
              </a:spcBef>
              <a:spcAft>
                <a:spcPts val="0"/>
              </a:spcAft>
              <a:buClr>
                <a:schemeClr val="dk1"/>
              </a:buClr>
              <a:buSzPts val="1800"/>
              <a:buFont typeface="Arial"/>
              <a:buChar char="•"/>
              <a:defRPr sz="2000" b="0" i="0" u="none" strike="noStrike" cap="none">
                <a:solidFill>
                  <a:schemeClr val="dk1"/>
                </a:solidFill>
                <a:latin typeface="Calibri"/>
                <a:ea typeface="Calibri"/>
                <a:cs typeface="Calibri"/>
                <a:sym typeface="Calibri"/>
              </a:defRPr>
            </a:lvl2pPr>
            <a:lvl3pPr marL="1371600" marR="0" lvl="2" indent="-320039" algn="l" rtl="0">
              <a:lnSpc>
                <a:spcPct val="90000"/>
              </a:lnSpc>
              <a:spcBef>
                <a:spcPts val="500"/>
              </a:spcBef>
              <a:spcAft>
                <a:spcPts val="0"/>
              </a:spcAft>
              <a:buClr>
                <a:schemeClr val="dk1"/>
              </a:buClr>
              <a:buSzPts val="1440"/>
              <a:buFont typeface="Arial"/>
              <a:buChar char="•"/>
              <a:defRPr sz="1800" b="0" i="0" u="none" strike="noStrike" cap="none">
                <a:solidFill>
                  <a:schemeClr val="dk1"/>
                </a:solidFill>
                <a:latin typeface="Calibri"/>
                <a:ea typeface="Calibri"/>
                <a:cs typeface="Calibri"/>
                <a:sym typeface="Calibri"/>
              </a:defRPr>
            </a:lvl3pPr>
            <a:lvl4pPr marL="1828800" marR="0" lvl="3" indent="-368300" algn="l" rtl="0">
              <a:lnSpc>
                <a:spcPct val="90000"/>
              </a:lnSpc>
              <a:spcBef>
                <a:spcPts val="500"/>
              </a:spcBef>
              <a:spcAft>
                <a:spcPts val="0"/>
              </a:spcAft>
              <a:buClr>
                <a:schemeClr val="dk1"/>
              </a:buClr>
              <a:buSzPts val="2200"/>
              <a:buFont typeface="Arial"/>
              <a:buChar char="•"/>
              <a:defRPr sz="2200" b="0" i="0" u="none" strike="noStrike" cap="none">
                <a:solidFill>
                  <a:schemeClr val="dk1"/>
                </a:solidFill>
                <a:latin typeface="Calibri"/>
                <a:ea typeface="Calibri"/>
                <a:cs typeface="Calibri"/>
                <a:sym typeface="Calibri"/>
              </a:defRPr>
            </a:lvl4pPr>
            <a:lvl5pPr marL="2286000" marR="0" lvl="4" indent="-368300" algn="l" rtl="0">
              <a:lnSpc>
                <a:spcPct val="90000"/>
              </a:lnSpc>
              <a:spcBef>
                <a:spcPts val="500"/>
              </a:spcBef>
              <a:spcAft>
                <a:spcPts val="0"/>
              </a:spcAft>
              <a:buClr>
                <a:schemeClr val="dk1"/>
              </a:buClr>
              <a:buSzPts val="2200"/>
              <a:buFont typeface="Arial"/>
              <a:buChar char="•"/>
              <a:defRPr sz="22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2_Title Slide">
  <p:cSld name="2_Title Slide">
    <p:spTree>
      <p:nvGrpSpPr>
        <p:cNvPr id="1" name="Shape 40"/>
        <p:cNvGrpSpPr/>
        <p:nvPr/>
      </p:nvGrpSpPr>
      <p:grpSpPr>
        <a:xfrm>
          <a:off x="0" y="0"/>
          <a:ext cx="0" cy="0"/>
          <a:chOff x="0" y="0"/>
          <a:chExt cx="0" cy="0"/>
        </a:xfrm>
      </p:grpSpPr>
      <p:sp>
        <p:nvSpPr>
          <p:cNvPr id="41" name="Google Shape;41;g35661765773_0_60"/>
          <p:cNvSpPr txBox="1">
            <a:spLocks noGrp="1"/>
          </p:cNvSpPr>
          <p:nvPr>
            <p:ph type="ctrTitle"/>
          </p:nvPr>
        </p:nvSpPr>
        <p:spPr>
          <a:xfrm>
            <a:off x="2179865" y="2937536"/>
            <a:ext cx="7832400" cy="1600200"/>
          </a:xfrm>
          <a:prstGeom prst="rect">
            <a:avLst/>
          </a:prstGeom>
          <a:noFill/>
          <a:ln>
            <a:noFill/>
          </a:ln>
        </p:spPr>
        <p:txBody>
          <a:bodyPr spcFirstLastPara="1" wrap="square" lIns="91425" tIns="45700" rIns="91425" bIns="45700" anchor="ctr" anchorCtr="0">
            <a:normAutofit/>
          </a:bodyPr>
          <a:lstStyle>
            <a:lvl1pPr lvl="0" algn="ctr">
              <a:lnSpc>
                <a:spcPct val="90000"/>
              </a:lnSpc>
              <a:spcBef>
                <a:spcPts val="0"/>
              </a:spcBef>
              <a:spcAft>
                <a:spcPts val="0"/>
              </a:spcAft>
              <a:buClr>
                <a:schemeClr val="accent1"/>
              </a:buClr>
              <a:buSzPts val="2000"/>
              <a:buFont typeface="Calibri"/>
              <a:buNone/>
              <a:defRPr sz="2000" b="1">
                <a:solidFill>
                  <a:schemeClr val="accent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pic>
        <p:nvPicPr>
          <p:cNvPr id="42" name="Google Shape;42;g35661765773_0_60"/>
          <p:cNvPicPr preferRelativeResize="0"/>
          <p:nvPr/>
        </p:nvPicPr>
        <p:blipFill rotWithShape="1">
          <a:blip r:embed="rId2">
            <a:alphaModFix/>
          </a:blip>
          <a:srcRect/>
          <a:stretch/>
        </p:blipFill>
        <p:spPr>
          <a:xfrm>
            <a:off x="1025498" y="6033407"/>
            <a:ext cx="1830180" cy="706211"/>
          </a:xfrm>
          <a:prstGeom prst="rect">
            <a:avLst/>
          </a:prstGeom>
          <a:noFill/>
          <a:ln>
            <a:noFill/>
          </a:ln>
        </p:spPr>
      </p:pic>
      <p:sp>
        <p:nvSpPr>
          <p:cNvPr id="43" name="Google Shape;43;g35661765773_0_60"/>
          <p:cNvSpPr txBox="1"/>
          <p:nvPr/>
        </p:nvSpPr>
        <p:spPr>
          <a:xfrm>
            <a:off x="2972524" y="6109513"/>
            <a:ext cx="8062200" cy="5541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000"/>
              <a:buFont typeface="Arial"/>
              <a:buNone/>
            </a:pPr>
            <a:r>
              <a:rPr lang="en-US" sz="1000" b="0" i="0" u="none" strike="noStrike" cap="none">
                <a:solidFill>
                  <a:schemeClr val="dk1"/>
                </a:solidFill>
                <a:latin typeface="Calibri"/>
                <a:ea typeface="Calibri"/>
                <a:cs typeface="Calibri"/>
                <a:sym typeface="Calibri"/>
              </a:rPr>
              <a:t>Funded by the European Union. Views and opinions expressed are however those of the author(s) only and do not necessarily reflect those of the European Union or the European Education and Culture Executive Agency (EACEA). Neither the European Union nor the granting authority can be held responsible for them. Project Number: 101132887</a:t>
            </a:r>
            <a:endParaRPr sz="1400" b="0" i="0" u="none" strike="noStrike" cap="none">
              <a:solidFill>
                <a:srgbClr val="000000"/>
              </a:solidFill>
              <a:latin typeface="Arial"/>
              <a:ea typeface="Arial"/>
              <a:cs typeface="Arial"/>
              <a:sym typeface="Arial"/>
            </a:endParaRPr>
          </a:p>
        </p:txBody>
      </p:sp>
      <p:sp>
        <p:nvSpPr>
          <p:cNvPr id="44" name="Google Shape;44;g35661765773_0_60"/>
          <p:cNvSpPr/>
          <p:nvPr/>
        </p:nvSpPr>
        <p:spPr>
          <a:xfrm flipH="1">
            <a:off x="2172835" y="2913643"/>
            <a:ext cx="7839300" cy="45600"/>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grpSp>
        <p:nvGrpSpPr>
          <p:cNvPr id="46" name="Google Shape;46;g35661765773_0_60"/>
          <p:cNvGrpSpPr/>
          <p:nvPr/>
        </p:nvGrpSpPr>
        <p:grpSpPr>
          <a:xfrm>
            <a:off x="2179811" y="4729766"/>
            <a:ext cx="7832078" cy="1110328"/>
            <a:chOff x="2179603" y="4888792"/>
            <a:chExt cx="7798544" cy="1110328"/>
          </a:xfrm>
        </p:grpSpPr>
        <p:pic>
          <p:nvPicPr>
            <p:cNvPr id="47" name="Google Shape;47;g35661765773_0_60"/>
            <p:cNvPicPr preferRelativeResize="0"/>
            <p:nvPr/>
          </p:nvPicPr>
          <p:blipFill rotWithShape="1">
            <a:blip r:embed="rId3">
              <a:alphaModFix/>
            </a:blip>
            <a:srcRect/>
            <a:stretch/>
          </p:blipFill>
          <p:spPr>
            <a:xfrm>
              <a:off x="2179603" y="4888792"/>
              <a:ext cx="1468783" cy="526545"/>
            </a:xfrm>
            <a:prstGeom prst="rect">
              <a:avLst/>
            </a:prstGeom>
            <a:noFill/>
            <a:ln>
              <a:noFill/>
            </a:ln>
          </p:spPr>
        </p:pic>
        <p:pic>
          <p:nvPicPr>
            <p:cNvPr id="48" name="Google Shape;48;g35661765773_0_60"/>
            <p:cNvPicPr preferRelativeResize="0"/>
            <p:nvPr/>
          </p:nvPicPr>
          <p:blipFill rotWithShape="1">
            <a:blip r:embed="rId4">
              <a:alphaModFix/>
            </a:blip>
            <a:srcRect l="9995" t="21987" r="6842" b="5543"/>
            <a:stretch/>
          </p:blipFill>
          <p:spPr>
            <a:xfrm>
              <a:off x="3796545" y="4949617"/>
              <a:ext cx="1406759" cy="526545"/>
            </a:xfrm>
            <a:prstGeom prst="rect">
              <a:avLst/>
            </a:prstGeom>
            <a:noFill/>
            <a:ln>
              <a:noFill/>
            </a:ln>
          </p:spPr>
        </p:pic>
        <p:pic>
          <p:nvPicPr>
            <p:cNvPr id="49" name="Google Shape;49;g35661765773_0_60"/>
            <p:cNvPicPr preferRelativeResize="0"/>
            <p:nvPr/>
          </p:nvPicPr>
          <p:blipFill rotWithShape="1">
            <a:blip r:embed="rId5">
              <a:alphaModFix/>
            </a:blip>
            <a:srcRect/>
            <a:stretch/>
          </p:blipFill>
          <p:spPr>
            <a:xfrm>
              <a:off x="5134273" y="4888792"/>
              <a:ext cx="1053679" cy="602102"/>
            </a:xfrm>
            <a:prstGeom prst="rect">
              <a:avLst/>
            </a:prstGeom>
            <a:noFill/>
            <a:ln>
              <a:noFill/>
            </a:ln>
          </p:spPr>
        </p:pic>
        <p:pic>
          <p:nvPicPr>
            <p:cNvPr id="50" name="Google Shape;50;g35661765773_0_60"/>
            <p:cNvPicPr preferRelativeResize="0"/>
            <p:nvPr/>
          </p:nvPicPr>
          <p:blipFill rotWithShape="1">
            <a:blip r:embed="rId6">
              <a:alphaModFix/>
            </a:blip>
            <a:srcRect/>
            <a:stretch/>
          </p:blipFill>
          <p:spPr>
            <a:xfrm>
              <a:off x="6187951" y="4960895"/>
              <a:ext cx="1500530" cy="545647"/>
            </a:xfrm>
            <a:prstGeom prst="rect">
              <a:avLst/>
            </a:prstGeom>
            <a:noFill/>
            <a:ln>
              <a:noFill/>
            </a:ln>
          </p:spPr>
        </p:pic>
        <p:pic>
          <p:nvPicPr>
            <p:cNvPr id="51" name="Google Shape;51;g35661765773_0_60"/>
            <p:cNvPicPr preferRelativeResize="0"/>
            <p:nvPr/>
          </p:nvPicPr>
          <p:blipFill rotWithShape="1">
            <a:blip r:embed="rId7">
              <a:alphaModFix/>
            </a:blip>
            <a:srcRect l="6518" t="2903" r="6455"/>
            <a:stretch/>
          </p:blipFill>
          <p:spPr>
            <a:xfrm>
              <a:off x="7781600" y="4945247"/>
              <a:ext cx="2196547" cy="545647"/>
            </a:xfrm>
            <a:prstGeom prst="rect">
              <a:avLst/>
            </a:prstGeom>
            <a:noFill/>
            <a:ln>
              <a:noFill/>
            </a:ln>
          </p:spPr>
        </p:pic>
        <p:pic>
          <p:nvPicPr>
            <p:cNvPr id="52" name="Google Shape;52;g35661765773_0_60"/>
            <p:cNvPicPr preferRelativeResize="0"/>
            <p:nvPr/>
          </p:nvPicPr>
          <p:blipFill rotWithShape="1">
            <a:blip r:embed="rId8">
              <a:alphaModFix/>
            </a:blip>
            <a:srcRect/>
            <a:stretch/>
          </p:blipFill>
          <p:spPr>
            <a:xfrm>
              <a:off x="2288672" y="5654827"/>
              <a:ext cx="1679028" cy="342900"/>
            </a:xfrm>
            <a:prstGeom prst="rect">
              <a:avLst/>
            </a:prstGeom>
            <a:noFill/>
            <a:ln>
              <a:noFill/>
            </a:ln>
          </p:spPr>
        </p:pic>
        <p:pic>
          <p:nvPicPr>
            <p:cNvPr id="53" name="Google Shape;53;g35661765773_0_60"/>
            <p:cNvPicPr preferRelativeResize="0"/>
            <p:nvPr/>
          </p:nvPicPr>
          <p:blipFill rotWithShape="1">
            <a:blip r:embed="rId9">
              <a:alphaModFix/>
            </a:blip>
            <a:srcRect/>
            <a:stretch/>
          </p:blipFill>
          <p:spPr>
            <a:xfrm>
              <a:off x="4247100" y="5578646"/>
              <a:ext cx="2083568" cy="414346"/>
            </a:xfrm>
            <a:prstGeom prst="rect">
              <a:avLst/>
            </a:prstGeom>
            <a:noFill/>
            <a:ln>
              <a:noFill/>
            </a:ln>
          </p:spPr>
        </p:pic>
        <p:pic>
          <p:nvPicPr>
            <p:cNvPr id="54" name="Google Shape;54;g35661765773_0_60"/>
            <p:cNvPicPr preferRelativeResize="0"/>
            <p:nvPr/>
          </p:nvPicPr>
          <p:blipFill rotWithShape="1">
            <a:blip r:embed="rId10">
              <a:alphaModFix/>
            </a:blip>
            <a:srcRect/>
            <a:stretch/>
          </p:blipFill>
          <p:spPr>
            <a:xfrm>
              <a:off x="6500192" y="5578645"/>
              <a:ext cx="1357332" cy="414344"/>
            </a:xfrm>
            <a:prstGeom prst="rect">
              <a:avLst/>
            </a:prstGeom>
            <a:noFill/>
            <a:ln>
              <a:noFill/>
            </a:ln>
          </p:spPr>
        </p:pic>
        <p:pic>
          <p:nvPicPr>
            <p:cNvPr id="55" name="Google Shape;55;g35661765773_0_60"/>
            <p:cNvPicPr preferRelativeResize="0"/>
            <p:nvPr/>
          </p:nvPicPr>
          <p:blipFill rotWithShape="1">
            <a:blip r:embed="rId11">
              <a:alphaModFix/>
            </a:blip>
            <a:srcRect/>
            <a:stretch/>
          </p:blipFill>
          <p:spPr>
            <a:xfrm>
              <a:off x="8024163" y="5561390"/>
              <a:ext cx="897748" cy="414345"/>
            </a:xfrm>
            <a:prstGeom prst="rect">
              <a:avLst/>
            </a:prstGeom>
            <a:noFill/>
            <a:ln>
              <a:noFill/>
            </a:ln>
          </p:spPr>
        </p:pic>
        <p:pic>
          <p:nvPicPr>
            <p:cNvPr id="56" name="Google Shape;56;g35661765773_0_60"/>
            <p:cNvPicPr preferRelativeResize="0"/>
            <p:nvPr/>
          </p:nvPicPr>
          <p:blipFill rotWithShape="1">
            <a:blip r:embed="rId12">
              <a:alphaModFix/>
            </a:blip>
            <a:srcRect/>
            <a:stretch/>
          </p:blipFill>
          <p:spPr>
            <a:xfrm>
              <a:off x="9179152" y="5522870"/>
              <a:ext cx="457200" cy="476250"/>
            </a:xfrm>
            <a:prstGeom prst="rect">
              <a:avLst/>
            </a:prstGeom>
            <a:noFill/>
            <a:ln>
              <a:noFill/>
            </a:ln>
          </p:spPr>
        </p:pic>
      </p:grpSp>
      <p:pic>
        <p:nvPicPr>
          <p:cNvPr id="2" name="Google Shape;384;p30">
            <a:extLst>
              <a:ext uri="{FF2B5EF4-FFF2-40B4-BE49-F238E27FC236}">
                <a16:creationId xmlns:a16="http://schemas.microsoft.com/office/drawing/2014/main" id="{395964F3-9978-C5B0-92AE-A2D01F6FA252}"/>
              </a:ext>
            </a:extLst>
          </p:cNvPr>
          <p:cNvPicPr preferRelativeResize="0"/>
          <p:nvPr userDrawn="1"/>
        </p:nvPicPr>
        <p:blipFill>
          <a:blip r:embed="rId13">
            <a:alphaModFix/>
          </a:blip>
          <a:stretch>
            <a:fillRect/>
          </a:stretch>
        </p:blipFill>
        <p:spPr>
          <a:xfrm>
            <a:off x="7396700" y="1429625"/>
            <a:ext cx="3087125" cy="1916525"/>
          </a:xfrm>
          <a:prstGeom prst="rect">
            <a:avLst/>
          </a:prstGeom>
          <a:noFill/>
          <a:ln>
            <a:noFill/>
          </a:ln>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Text - 1col">
  <p:cSld name="Title Text - 1col">
    <p:spTree>
      <p:nvGrpSpPr>
        <p:cNvPr id="1" name="Shape 60"/>
        <p:cNvGrpSpPr/>
        <p:nvPr/>
      </p:nvGrpSpPr>
      <p:grpSpPr>
        <a:xfrm>
          <a:off x="0" y="0"/>
          <a:ext cx="0" cy="0"/>
          <a:chOff x="0" y="0"/>
          <a:chExt cx="0" cy="0"/>
        </a:xfrm>
      </p:grpSpPr>
      <p:sp>
        <p:nvSpPr>
          <p:cNvPr id="61" name="Google Shape;61;g357dc52a0f6_0_36"/>
          <p:cNvSpPr txBox="1">
            <a:spLocks noGrp="1"/>
          </p:cNvSpPr>
          <p:nvPr>
            <p:ph type="title"/>
          </p:nvPr>
        </p:nvSpPr>
        <p:spPr>
          <a:xfrm>
            <a:off x="97970" y="81642"/>
            <a:ext cx="11944500" cy="715800"/>
          </a:xfrm>
          <a:prstGeom prst="rect">
            <a:avLst/>
          </a:prstGeom>
          <a:noFill/>
          <a:ln>
            <a:noFill/>
          </a:ln>
        </p:spPr>
        <p:txBody>
          <a:bodyPr spcFirstLastPara="1" wrap="square" lIns="54000" tIns="54000" rIns="54000" bIns="54000" anchor="ctr" anchorCtr="0">
            <a:noAutofit/>
          </a:bodyPr>
          <a:lstStyle>
            <a:lvl1pPr lvl="0" algn="l">
              <a:lnSpc>
                <a:spcPct val="90000"/>
              </a:lnSpc>
              <a:spcBef>
                <a:spcPts val="0"/>
              </a:spcBef>
              <a:spcAft>
                <a:spcPts val="0"/>
              </a:spcAft>
              <a:buClr>
                <a:schemeClr val="lt2"/>
              </a:buClr>
              <a:buSzPts val="3800"/>
              <a:buFont typeface="Calibri"/>
              <a:buNone/>
              <a:defRPr>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2" name="Google Shape;62;g357dc52a0f6_0_36"/>
          <p:cNvSpPr txBox="1">
            <a:spLocks noGrp="1"/>
          </p:cNvSpPr>
          <p:nvPr>
            <p:ph type="body" idx="1"/>
          </p:nvPr>
        </p:nvSpPr>
        <p:spPr>
          <a:xfrm>
            <a:off x="97971" y="881743"/>
            <a:ext cx="11944500" cy="5870100"/>
          </a:xfrm>
          <a:prstGeom prst="rect">
            <a:avLst/>
          </a:prstGeom>
          <a:noFill/>
          <a:ln>
            <a:noFill/>
          </a:ln>
        </p:spPr>
        <p:txBody>
          <a:bodyPr spcFirstLastPara="1" wrap="square" lIns="91425" tIns="45700" rIns="91425" bIns="45700" anchor="t" anchorCtr="0">
            <a:noAutofit/>
          </a:bodyPr>
          <a:lstStyle>
            <a:lvl1pPr marL="457200" marR="0" lvl="0" indent="-368300" algn="l" rtl="0">
              <a:lnSpc>
                <a:spcPct val="90000"/>
              </a:lnSpc>
              <a:spcBef>
                <a:spcPts val="1000"/>
              </a:spcBef>
              <a:spcAft>
                <a:spcPts val="0"/>
              </a:spcAft>
              <a:buClr>
                <a:schemeClr val="accent4"/>
              </a:buClr>
              <a:buSzPts val="2200"/>
              <a:buFont typeface="Arial"/>
              <a:buChar char="•"/>
              <a:defRPr sz="2200" b="0" i="0" u="none" strike="noStrike" cap="none">
                <a:solidFill>
                  <a:schemeClr val="accent4"/>
                </a:solidFill>
                <a:latin typeface="Calibri"/>
                <a:ea typeface="Calibri"/>
                <a:cs typeface="Calibri"/>
                <a:sym typeface="Calibri"/>
              </a:defRPr>
            </a:lvl1pPr>
            <a:lvl2pPr marL="914400" marR="0" lvl="1" indent="-342900" algn="l" rtl="0">
              <a:lnSpc>
                <a:spcPct val="90000"/>
              </a:lnSpc>
              <a:spcBef>
                <a:spcPts val="500"/>
              </a:spcBef>
              <a:spcAft>
                <a:spcPts val="0"/>
              </a:spcAft>
              <a:buClr>
                <a:schemeClr val="dk1"/>
              </a:buClr>
              <a:buSzPts val="1800"/>
              <a:buFont typeface="Arial"/>
              <a:buChar char="•"/>
              <a:defRPr sz="2000" b="0" i="0" u="none" strike="noStrike" cap="none">
                <a:solidFill>
                  <a:schemeClr val="dk1"/>
                </a:solidFill>
                <a:latin typeface="Calibri"/>
                <a:ea typeface="Calibri"/>
                <a:cs typeface="Calibri"/>
                <a:sym typeface="Calibri"/>
              </a:defRPr>
            </a:lvl2pPr>
            <a:lvl3pPr marL="1371600" marR="0" lvl="2" indent="-320039" algn="l" rtl="0">
              <a:lnSpc>
                <a:spcPct val="90000"/>
              </a:lnSpc>
              <a:spcBef>
                <a:spcPts val="500"/>
              </a:spcBef>
              <a:spcAft>
                <a:spcPts val="0"/>
              </a:spcAft>
              <a:buClr>
                <a:schemeClr val="dk1"/>
              </a:buClr>
              <a:buSzPts val="1440"/>
              <a:buFont typeface="Arial"/>
              <a:buChar char="•"/>
              <a:defRPr sz="1800" b="0" i="0" u="none" strike="noStrike" cap="none">
                <a:solidFill>
                  <a:schemeClr val="dk1"/>
                </a:solidFill>
                <a:latin typeface="Calibri"/>
                <a:ea typeface="Calibri"/>
                <a:cs typeface="Calibri"/>
                <a:sym typeface="Calibri"/>
              </a:defRPr>
            </a:lvl3pPr>
            <a:lvl4pPr marL="1828800" marR="0" lvl="3" indent="-368300" algn="l" rtl="0">
              <a:lnSpc>
                <a:spcPct val="90000"/>
              </a:lnSpc>
              <a:spcBef>
                <a:spcPts val="500"/>
              </a:spcBef>
              <a:spcAft>
                <a:spcPts val="0"/>
              </a:spcAft>
              <a:buClr>
                <a:schemeClr val="dk1"/>
              </a:buClr>
              <a:buSzPts val="2200"/>
              <a:buFont typeface="Arial"/>
              <a:buChar char="•"/>
              <a:defRPr sz="2200" b="0" i="0" u="none" strike="noStrike" cap="none">
                <a:solidFill>
                  <a:schemeClr val="dk1"/>
                </a:solidFill>
                <a:latin typeface="Calibri"/>
                <a:ea typeface="Calibri"/>
                <a:cs typeface="Calibri"/>
                <a:sym typeface="Calibri"/>
              </a:defRPr>
            </a:lvl4pPr>
            <a:lvl5pPr marL="2286000" marR="0" lvl="4" indent="-368300" algn="l" rtl="0">
              <a:lnSpc>
                <a:spcPct val="90000"/>
              </a:lnSpc>
              <a:spcBef>
                <a:spcPts val="500"/>
              </a:spcBef>
              <a:spcAft>
                <a:spcPts val="0"/>
              </a:spcAft>
              <a:buClr>
                <a:schemeClr val="dk1"/>
              </a:buClr>
              <a:buSzPts val="2200"/>
              <a:buFont typeface="Arial"/>
              <a:buChar char="•"/>
              <a:defRPr sz="22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2_Title Slide">
  <p:cSld name="2_Title Slide">
    <p:spTree>
      <p:nvGrpSpPr>
        <p:cNvPr id="1" name="Shape 63"/>
        <p:cNvGrpSpPr/>
        <p:nvPr/>
      </p:nvGrpSpPr>
      <p:grpSpPr>
        <a:xfrm>
          <a:off x="0" y="0"/>
          <a:ext cx="0" cy="0"/>
          <a:chOff x="0" y="0"/>
          <a:chExt cx="0" cy="0"/>
        </a:xfrm>
      </p:grpSpPr>
      <p:sp>
        <p:nvSpPr>
          <p:cNvPr id="64" name="Google Shape;64;g357dc52a0f6_0_39"/>
          <p:cNvSpPr txBox="1">
            <a:spLocks noGrp="1"/>
          </p:cNvSpPr>
          <p:nvPr>
            <p:ph type="ctrTitle"/>
          </p:nvPr>
        </p:nvSpPr>
        <p:spPr>
          <a:xfrm>
            <a:off x="2179865" y="2937536"/>
            <a:ext cx="7832400" cy="1600200"/>
          </a:xfrm>
          <a:prstGeom prst="rect">
            <a:avLst/>
          </a:prstGeom>
          <a:noFill/>
          <a:ln>
            <a:noFill/>
          </a:ln>
        </p:spPr>
        <p:txBody>
          <a:bodyPr spcFirstLastPara="1" wrap="square" lIns="91425" tIns="45700" rIns="91425" bIns="45700" anchor="ctr" anchorCtr="0">
            <a:normAutofit/>
          </a:bodyPr>
          <a:lstStyle>
            <a:lvl1pPr lvl="0" algn="ctr">
              <a:lnSpc>
                <a:spcPct val="90000"/>
              </a:lnSpc>
              <a:spcBef>
                <a:spcPts val="0"/>
              </a:spcBef>
              <a:spcAft>
                <a:spcPts val="0"/>
              </a:spcAft>
              <a:buClr>
                <a:schemeClr val="accent1"/>
              </a:buClr>
              <a:buSzPts val="2000"/>
              <a:buFont typeface="Calibri"/>
              <a:buNone/>
              <a:defRPr sz="2000" b="1">
                <a:solidFill>
                  <a:schemeClr val="accent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pic>
        <p:nvPicPr>
          <p:cNvPr id="65" name="Google Shape;65;g357dc52a0f6_0_39"/>
          <p:cNvPicPr preferRelativeResize="0"/>
          <p:nvPr/>
        </p:nvPicPr>
        <p:blipFill rotWithShape="1">
          <a:blip r:embed="rId2">
            <a:alphaModFix/>
          </a:blip>
          <a:srcRect/>
          <a:stretch/>
        </p:blipFill>
        <p:spPr>
          <a:xfrm>
            <a:off x="1025498" y="6033407"/>
            <a:ext cx="1830180" cy="706211"/>
          </a:xfrm>
          <a:prstGeom prst="rect">
            <a:avLst/>
          </a:prstGeom>
          <a:noFill/>
          <a:ln>
            <a:noFill/>
          </a:ln>
        </p:spPr>
      </p:pic>
      <p:sp>
        <p:nvSpPr>
          <p:cNvPr id="66" name="Google Shape;66;g357dc52a0f6_0_39"/>
          <p:cNvSpPr txBox="1"/>
          <p:nvPr/>
        </p:nvSpPr>
        <p:spPr>
          <a:xfrm>
            <a:off x="2972524" y="6109513"/>
            <a:ext cx="8062200" cy="5541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000"/>
              <a:buFont typeface="Arial"/>
              <a:buNone/>
            </a:pPr>
            <a:r>
              <a:rPr lang="en-US" sz="1000" b="0" i="0" u="none" strike="noStrike" cap="none">
                <a:solidFill>
                  <a:schemeClr val="dk1"/>
                </a:solidFill>
                <a:latin typeface="Calibri"/>
                <a:ea typeface="Calibri"/>
                <a:cs typeface="Calibri"/>
                <a:sym typeface="Calibri"/>
              </a:rPr>
              <a:t>Funded by the European Union. Views and opinions expressed are however those of the author(s) only and do not necessarily reflect those of the European Union or the European Education and Culture Executive Agency (EACEA). Neither the European Union nor the granting authority can be held responsible for them. Project Number: 101132887</a:t>
            </a:r>
            <a:endParaRPr sz="1400" b="0" i="0" u="none" strike="noStrike" cap="none">
              <a:solidFill>
                <a:srgbClr val="000000"/>
              </a:solidFill>
              <a:latin typeface="Arial"/>
              <a:ea typeface="Arial"/>
              <a:cs typeface="Arial"/>
              <a:sym typeface="Arial"/>
            </a:endParaRPr>
          </a:p>
        </p:txBody>
      </p:sp>
      <p:sp>
        <p:nvSpPr>
          <p:cNvPr id="67" name="Google Shape;67;g357dc52a0f6_0_39"/>
          <p:cNvSpPr/>
          <p:nvPr/>
        </p:nvSpPr>
        <p:spPr>
          <a:xfrm flipH="1">
            <a:off x="2172835" y="2913643"/>
            <a:ext cx="7839300" cy="45600"/>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grpSp>
        <p:nvGrpSpPr>
          <p:cNvPr id="69" name="Google Shape;69;g357dc52a0f6_0_39"/>
          <p:cNvGrpSpPr/>
          <p:nvPr/>
        </p:nvGrpSpPr>
        <p:grpSpPr>
          <a:xfrm>
            <a:off x="2179811" y="4729766"/>
            <a:ext cx="7832078" cy="1110328"/>
            <a:chOff x="2179603" y="4888792"/>
            <a:chExt cx="7798544" cy="1110328"/>
          </a:xfrm>
        </p:grpSpPr>
        <p:pic>
          <p:nvPicPr>
            <p:cNvPr id="70" name="Google Shape;70;g357dc52a0f6_0_39"/>
            <p:cNvPicPr preferRelativeResize="0"/>
            <p:nvPr/>
          </p:nvPicPr>
          <p:blipFill rotWithShape="1">
            <a:blip r:embed="rId3">
              <a:alphaModFix/>
            </a:blip>
            <a:srcRect/>
            <a:stretch/>
          </p:blipFill>
          <p:spPr>
            <a:xfrm>
              <a:off x="2179603" y="4888792"/>
              <a:ext cx="1468783" cy="526545"/>
            </a:xfrm>
            <a:prstGeom prst="rect">
              <a:avLst/>
            </a:prstGeom>
            <a:noFill/>
            <a:ln>
              <a:noFill/>
            </a:ln>
          </p:spPr>
        </p:pic>
        <p:pic>
          <p:nvPicPr>
            <p:cNvPr id="71" name="Google Shape;71;g357dc52a0f6_0_39"/>
            <p:cNvPicPr preferRelativeResize="0"/>
            <p:nvPr/>
          </p:nvPicPr>
          <p:blipFill rotWithShape="1">
            <a:blip r:embed="rId4">
              <a:alphaModFix/>
            </a:blip>
            <a:srcRect l="9995" t="21987" r="6843" b="5543"/>
            <a:stretch/>
          </p:blipFill>
          <p:spPr>
            <a:xfrm>
              <a:off x="3796545" y="4949617"/>
              <a:ext cx="1406759" cy="526545"/>
            </a:xfrm>
            <a:prstGeom prst="rect">
              <a:avLst/>
            </a:prstGeom>
            <a:noFill/>
            <a:ln>
              <a:noFill/>
            </a:ln>
          </p:spPr>
        </p:pic>
        <p:pic>
          <p:nvPicPr>
            <p:cNvPr id="72" name="Google Shape;72;g357dc52a0f6_0_39"/>
            <p:cNvPicPr preferRelativeResize="0"/>
            <p:nvPr/>
          </p:nvPicPr>
          <p:blipFill rotWithShape="1">
            <a:blip r:embed="rId5">
              <a:alphaModFix/>
            </a:blip>
            <a:srcRect/>
            <a:stretch/>
          </p:blipFill>
          <p:spPr>
            <a:xfrm>
              <a:off x="5134273" y="4888792"/>
              <a:ext cx="1053679" cy="602102"/>
            </a:xfrm>
            <a:prstGeom prst="rect">
              <a:avLst/>
            </a:prstGeom>
            <a:noFill/>
            <a:ln>
              <a:noFill/>
            </a:ln>
          </p:spPr>
        </p:pic>
        <p:pic>
          <p:nvPicPr>
            <p:cNvPr id="73" name="Google Shape;73;g357dc52a0f6_0_39"/>
            <p:cNvPicPr preferRelativeResize="0"/>
            <p:nvPr/>
          </p:nvPicPr>
          <p:blipFill rotWithShape="1">
            <a:blip r:embed="rId6">
              <a:alphaModFix/>
            </a:blip>
            <a:srcRect/>
            <a:stretch/>
          </p:blipFill>
          <p:spPr>
            <a:xfrm>
              <a:off x="6187951" y="4960895"/>
              <a:ext cx="1500530" cy="545647"/>
            </a:xfrm>
            <a:prstGeom prst="rect">
              <a:avLst/>
            </a:prstGeom>
            <a:noFill/>
            <a:ln>
              <a:noFill/>
            </a:ln>
          </p:spPr>
        </p:pic>
        <p:pic>
          <p:nvPicPr>
            <p:cNvPr id="74" name="Google Shape;74;g357dc52a0f6_0_39"/>
            <p:cNvPicPr preferRelativeResize="0"/>
            <p:nvPr/>
          </p:nvPicPr>
          <p:blipFill rotWithShape="1">
            <a:blip r:embed="rId7">
              <a:alphaModFix/>
            </a:blip>
            <a:srcRect l="6518" t="2903" r="6456"/>
            <a:stretch/>
          </p:blipFill>
          <p:spPr>
            <a:xfrm>
              <a:off x="7781600" y="4945247"/>
              <a:ext cx="2196547" cy="545647"/>
            </a:xfrm>
            <a:prstGeom prst="rect">
              <a:avLst/>
            </a:prstGeom>
            <a:noFill/>
            <a:ln>
              <a:noFill/>
            </a:ln>
          </p:spPr>
        </p:pic>
        <p:pic>
          <p:nvPicPr>
            <p:cNvPr id="75" name="Google Shape;75;g357dc52a0f6_0_39"/>
            <p:cNvPicPr preferRelativeResize="0"/>
            <p:nvPr/>
          </p:nvPicPr>
          <p:blipFill rotWithShape="1">
            <a:blip r:embed="rId8">
              <a:alphaModFix/>
            </a:blip>
            <a:srcRect/>
            <a:stretch/>
          </p:blipFill>
          <p:spPr>
            <a:xfrm>
              <a:off x="2288672" y="5654827"/>
              <a:ext cx="1679028" cy="342900"/>
            </a:xfrm>
            <a:prstGeom prst="rect">
              <a:avLst/>
            </a:prstGeom>
            <a:noFill/>
            <a:ln>
              <a:noFill/>
            </a:ln>
          </p:spPr>
        </p:pic>
        <p:pic>
          <p:nvPicPr>
            <p:cNvPr id="76" name="Google Shape;76;g357dc52a0f6_0_39"/>
            <p:cNvPicPr preferRelativeResize="0"/>
            <p:nvPr/>
          </p:nvPicPr>
          <p:blipFill rotWithShape="1">
            <a:blip r:embed="rId9">
              <a:alphaModFix/>
            </a:blip>
            <a:srcRect/>
            <a:stretch/>
          </p:blipFill>
          <p:spPr>
            <a:xfrm>
              <a:off x="4247100" y="5578646"/>
              <a:ext cx="2083568" cy="414346"/>
            </a:xfrm>
            <a:prstGeom prst="rect">
              <a:avLst/>
            </a:prstGeom>
            <a:noFill/>
            <a:ln>
              <a:noFill/>
            </a:ln>
          </p:spPr>
        </p:pic>
        <p:pic>
          <p:nvPicPr>
            <p:cNvPr id="77" name="Google Shape;77;g357dc52a0f6_0_39"/>
            <p:cNvPicPr preferRelativeResize="0"/>
            <p:nvPr/>
          </p:nvPicPr>
          <p:blipFill rotWithShape="1">
            <a:blip r:embed="rId10">
              <a:alphaModFix/>
            </a:blip>
            <a:srcRect/>
            <a:stretch/>
          </p:blipFill>
          <p:spPr>
            <a:xfrm>
              <a:off x="6500192" y="5578645"/>
              <a:ext cx="1357332" cy="414344"/>
            </a:xfrm>
            <a:prstGeom prst="rect">
              <a:avLst/>
            </a:prstGeom>
            <a:noFill/>
            <a:ln>
              <a:noFill/>
            </a:ln>
          </p:spPr>
        </p:pic>
        <p:pic>
          <p:nvPicPr>
            <p:cNvPr id="78" name="Google Shape;78;g357dc52a0f6_0_39"/>
            <p:cNvPicPr preferRelativeResize="0"/>
            <p:nvPr/>
          </p:nvPicPr>
          <p:blipFill rotWithShape="1">
            <a:blip r:embed="rId11">
              <a:alphaModFix/>
            </a:blip>
            <a:srcRect/>
            <a:stretch/>
          </p:blipFill>
          <p:spPr>
            <a:xfrm>
              <a:off x="8024163" y="5561390"/>
              <a:ext cx="897748" cy="414345"/>
            </a:xfrm>
            <a:prstGeom prst="rect">
              <a:avLst/>
            </a:prstGeom>
            <a:noFill/>
            <a:ln>
              <a:noFill/>
            </a:ln>
          </p:spPr>
        </p:pic>
        <p:pic>
          <p:nvPicPr>
            <p:cNvPr id="79" name="Google Shape;79;g357dc52a0f6_0_39"/>
            <p:cNvPicPr preferRelativeResize="0"/>
            <p:nvPr/>
          </p:nvPicPr>
          <p:blipFill rotWithShape="1">
            <a:blip r:embed="rId12">
              <a:alphaModFix/>
            </a:blip>
            <a:srcRect/>
            <a:stretch/>
          </p:blipFill>
          <p:spPr>
            <a:xfrm>
              <a:off x="9179152" y="5522870"/>
              <a:ext cx="457200" cy="476250"/>
            </a:xfrm>
            <a:prstGeom prst="rect">
              <a:avLst/>
            </a:prstGeom>
            <a:noFill/>
            <a:ln>
              <a:noFill/>
            </a:ln>
          </p:spPr>
        </p:pic>
      </p:grpSp>
      <p:pic>
        <p:nvPicPr>
          <p:cNvPr id="2" name="Google Shape;384;p30">
            <a:extLst>
              <a:ext uri="{FF2B5EF4-FFF2-40B4-BE49-F238E27FC236}">
                <a16:creationId xmlns:a16="http://schemas.microsoft.com/office/drawing/2014/main" id="{D02F43BC-BE99-505A-B6AB-DEF2ADCAEA2F}"/>
              </a:ext>
            </a:extLst>
          </p:cNvPr>
          <p:cNvPicPr preferRelativeResize="0"/>
          <p:nvPr userDrawn="1"/>
        </p:nvPicPr>
        <p:blipFill>
          <a:blip r:embed="rId13">
            <a:alphaModFix/>
          </a:blip>
          <a:stretch>
            <a:fillRect/>
          </a:stretch>
        </p:blipFill>
        <p:spPr>
          <a:xfrm>
            <a:off x="7396700" y="1429625"/>
            <a:ext cx="3087125" cy="1916525"/>
          </a:xfrm>
          <a:prstGeom prst="rect">
            <a:avLst/>
          </a:prstGeom>
          <a:noFill/>
          <a:ln>
            <a:noFill/>
          </a:ln>
        </p:spPr>
      </p:pic>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4.xml"/><Relationship Id="rId1" Type="http://schemas.openxmlformats.org/officeDocument/2006/relationships/slideLayout" Target="../slideLayouts/slideLayout3.xml"/></Relationships>
</file>

<file path=ppt/slideMasters/_rels/slideMaster3.xml.rels><?xml version="1.0" encoding="UTF-8" standalone="yes"?>
<Relationships xmlns="http://schemas.openxmlformats.org/package/2006/relationships"><Relationship Id="rId3" Type="http://schemas.openxmlformats.org/officeDocument/2006/relationships/theme" Target="../theme/theme3.xml"/><Relationship Id="rId2" Type="http://schemas.openxmlformats.org/officeDocument/2006/relationships/slideLayout" Target="../slideLayouts/slideLayout6.xml"/><Relationship Id="rId1" Type="http://schemas.openxmlformats.org/officeDocument/2006/relationships/slideLayout" Target="../slideLayouts/slideLayout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alpha val="46274"/>
          </a:srgbClr>
        </a:solidFill>
        <a:effectLst/>
      </p:bgPr>
    </p:bg>
    <p:spTree>
      <p:nvGrpSpPr>
        <p:cNvPr id="1" name="Shape 9"/>
        <p:cNvGrpSpPr/>
        <p:nvPr/>
      </p:nvGrpSpPr>
      <p:grpSpPr>
        <a:xfrm>
          <a:off x="0" y="0"/>
          <a:ext cx="0" cy="0"/>
          <a:chOff x="0" y="0"/>
          <a:chExt cx="0" cy="0"/>
        </a:xfrm>
      </p:grpSpPr>
      <p:sp>
        <p:nvSpPr>
          <p:cNvPr id="10" name="Google Shape;10;p10"/>
          <p:cNvSpPr txBox="1">
            <a:spLocks noGrp="1"/>
          </p:cNvSpPr>
          <p:nvPr>
            <p:ph type="title"/>
          </p:nvPr>
        </p:nvSpPr>
        <p:spPr>
          <a:xfrm>
            <a:off x="838200" y="365129"/>
            <a:ext cx="105156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11" name="Google Shape;11;p10"/>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2" name="Google Shape;12;p10"/>
          <p:cNvSpPr txBox="1">
            <a:spLocks noGrp="1"/>
          </p:cNvSpPr>
          <p:nvPr>
            <p:ph type="dt" idx="10"/>
          </p:nvPr>
        </p:nvSpPr>
        <p:spPr>
          <a:xfrm>
            <a:off x="838200" y="6356354"/>
            <a:ext cx="2743200" cy="365125"/>
          </a:xfrm>
          <a:prstGeom prst="rect">
            <a:avLst/>
          </a:prstGeom>
          <a:noFill/>
          <a:ln>
            <a:noFill/>
          </a:ln>
        </p:spPr>
        <p:txBody>
          <a:bodyPr spcFirstLastPara="1" wrap="square" lIns="91425" tIns="45700" rIns="91425" bIns="45700" anchor="ctr"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rgbClr val="898989"/>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13" name="Google Shape;13;p10"/>
          <p:cNvSpPr txBox="1">
            <a:spLocks noGrp="1"/>
          </p:cNvSpPr>
          <p:nvPr>
            <p:ph type="ftr" idx="11"/>
          </p:nvPr>
        </p:nvSpPr>
        <p:spPr>
          <a:xfrm>
            <a:off x="4038600" y="6356354"/>
            <a:ext cx="4114800" cy="365125"/>
          </a:xfrm>
          <a:prstGeom prst="rect">
            <a:avLst/>
          </a:prstGeom>
          <a:noFill/>
          <a:ln>
            <a:noFill/>
          </a:ln>
        </p:spPr>
        <p:txBody>
          <a:bodyPr spcFirstLastPara="1" wrap="square" lIns="91425" tIns="45700" rIns="91425" bIns="45700" anchor="ctr" anchorCtr="0">
            <a:noAutofit/>
          </a:bodyPr>
          <a:lstStyle>
            <a:lvl1pPr marR="0" lvl="0" algn="ctr" rtl="0">
              <a:lnSpc>
                <a:spcPct val="100000"/>
              </a:lnSpc>
              <a:spcBef>
                <a:spcPts val="0"/>
              </a:spcBef>
              <a:spcAft>
                <a:spcPts val="0"/>
              </a:spcAft>
              <a:buClr>
                <a:srgbClr val="000000"/>
              </a:buClr>
              <a:buSzPts val="1400"/>
              <a:buFont typeface="Arial"/>
              <a:buNone/>
              <a:defRPr sz="1200" b="0" i="0" u="none" strike="noStrike" cap="none">
                <a:solidFill>
                  <a:srgbClr val="898989"/>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14" name="Google Shape;14;p10"/>
          <p:cNvSpPr txBox="1">
            <a:spLocks noGrp="1"/>
          </p:cNvSpPr>
          <p:nvPr>
            <p:ph type="sldNum" idx="12"/>
          </p:nvPr>
        </p:nvSpPr>
        <p:spPr>
          <a:xfrm>
            <a:off x="8610600" y="6356354"/>
            <a:ext cx="2743200" cy="365125"/>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lt2">
            <a:alpha val="0"/>
          </a:schemeClr>
        </a:solidFill>
        <a:effectLst/>
      </p:bgPr>
    </p:bg>
    <p:spTree>
      <p:nvGrpSpPr>
        <p:cNvPr id="1" name="Shape 34"/>
        <p:cNvGrpSpPr/>
        <p:nvPr/>
      </p:nvGrpSpPr>
      <p:grpSpPr>
        <a:xfrm>
          <a:off x="0" y="0"/>
          <a:ext cx="0" cy="0"/>
          <a:chOff x="0" y="0"/>
          <a:chExt cx="0" cy="0"/>
        </a:xfrm>
      </p:grpSpPr>
      <p:sp>
        <p:nvSpPr>
          <p:cNvPr id="35" name="Google Shape;35;p13"/>
          <p:cNvSpPr/>
          <p:nvPr/>
        </p:nvSpPr>
        <p:spPr>
          <a:xfrm>
            <a:off x="0" y="0"/>
            <a:ext cx="12192000" cy="797521"/>
          </a:xfrm>
          <a:prstGeom prst="rect">
            <a:avLst/>
          </a:prstGeom>
          <a:solidFill>
            <a:schemeClr val="accent3"/>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Open Sans"/>
              <a:ea typeface="Open Sans"/>
              <a:cs typeface="Open Sans"/>
              <a:sym typeface="Open Sans"/>
            </a:endParaRPr>
          </a:p>
        </p:txBody>
      </p:sp>
      <p:sp>
        <p:nvSpPr>
          <p:cNvPr id="36" name="Google Shape;36;p13"/>
          <p:cNvSpPr txBox="1">
            <a:spLocks noGrp="1"/>
          </p:cNvSpPr>
          <p:nvPr>
            <p:ph type="title"/>
          </p:nvPr>
        </p:nvSpPr>
        <p:spPr>
          <a:xfrm>
            <a:off x="97970" y="81642"/>
            <a:ext cx="11944351" cy="715879"/>
          </a:xfrm>
          <a:prstGeom prst="rect">
            <a:avLst/>
          </a:prstGeom>
          <a:noFill/>
          <a:ln>
            <a:noFill/>
          </a:ln>
        </p:spPr>
        <p:txBody>
          <a:bodyPr spcFirstLastPara="1" wrap="square" lIns="54000" tIns="54000" rIns="54000" bIns="54000" anchor="ctr" anchorCtr="0">
            <a:noAutofit/>
          </a:bodyPr>
          <a:lstStyle>
            <a:lvl1pPr marR="0" lvl="0" algn="l" rtl="0">
              <a:lnSpc>
                <a:spcPct val="90000"/>
              </a:lnSpc>
              <a:spcBef>
                <a:spcPts val="0"/>
              </a:spcBef>
              <a:spcAft>
                <a:spcPts val="0"/>
              </a:spcAft>
              <a:buClr>
                <a:schemeClr val="lt2"/>
              </a:buClr>
              <a:buSzPts val="3800"/>
              <a:buFont typeface="Calibri"/>
              <a:buNone/>
              <a:defRPr sz="3800" b="0" i="0" u="none" strike="noStrike" cap="none">
                <a:solidFill>
                  <a:schemeClr val="lt2"/>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sldLayoutIdLst>
    <p:sldLayoutId id="2147483652" r:id="rId1"/>
    <p:sldLayoutId id="2147483653" r:id="rId2"/>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extLst>
    <p:ext uri="{27BBF7A9-308A-43DC-89C8-2F10F3537804}">
      <p15:sldGuideLst xmlns:p15="http://schemas.microsoft.com/office/powerpoint/2012/main">
        <p15:guide id="1" orient="horz" pos="2160">
          <p15:clr>
            <a:srgbClr val="F26B43"/>
          </p15:clr>
        </p15:guide>
        <p15:guide id="2" pos="3840">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lt2">
            <a:alpha val="0"/>
          </a:schemeClr>
        </a:solidFill>
        <a:effectLst/>
      </p:bgPr>
    </p:bg>
    <p:spTree>
      <p:nvGrpSpPr>
        <p:cNvPr id="1" name="Shape 57"/>
        <p:cNvGrpSpPr/>
        <p:nvPr/>
      </p:nvGrpSpPr>
      <p:grpSpPr>
        <a:xfrm>
          <a:off x="0" y="0"/>
          <a:ext cx="0" cy="0"/>
          <a:chOff x="0" y="0"/>
          <a:chExt cx="0" cy="0"/>
        </a:xfrm>
      </p:grpSpPr>
      <p:sp>
        <p:nvSpPr>
          <p:cNvPr id="58" name="Google Shape;58;g357dc52a0f6_0_33"/>
          <p:cNvSpPr/>
          <p:nvPr/>
        </p:nvSpPr>
        <p:spPr>
          <a:xfrm>
            <a:off x="0" y="0"/>
            <a:ext cx="12192000" cy="797400"/>
          </a:xfrm>
          <a:prstGeom prst="rect">
            <a:avLst/>
          </a:prstGeom>
          <a:solidFill>
            <a:schemeClr val="accent3"/>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Open Sans"/>
              <a:ea typeface="Open Sans"/>
              <a:cs typeface="Open Sans"/>
              <a:sym typeface="Open Sans"/>
            </a:endParaRPr>
          </a:p>
        </p:txBody>
      </p:sp>
      <p:sp>
        <p:nvSpPr>
          <p:cNvPr id="59" name="Google Shape;59;g357dc52a0f6_0_33"/>
          <p:cNvSpPr txBox="1">
            <a:spLocks noGrp="1"/>
          </p:cNvSpPr>
          <p:nvPr>
            <p:ph type="title"/>
          </p:nvPr>
        </p:nvSpPr>
        <p:spPr>
          <a:xfrm>
            <a:off x="97970" y="81642"/>
            <a:ext cx="11944500" cy="715800"/>
          </a:xfrm>
          <a:prstGeom prst="rect">
            <a:avLst/>
          </a:prstGeom>
          <a:noFill/>
          <a:ln>
            <a:noFill/>
          </a:ln>
        </p:spPr>
        <p:txBody>
          <a:bodyPr spcFirstLastPara="1" wrap="square" lIns="54000" tIns="54000" rIns="54000" bIns="54000" anchor="ctr" anchorCtr="0">
            <a:noAutofit/>
          </a:bodyPr>
          <a:lstStyle>
            <a:lvl1pPr marR="0" lvl="0" algn="l" rtl="0">
              <a:lnSpc>
                <a:spcPct val="90000"/>
              </a:lnSpc>
              <a:spcBef>
                <a:spcPts val="0"/>
              </a:spcBef>
              <a:spcAft>
                <a:spcPts val="0"/>
              </a:spcAft>
              <a:buClr>
                <a:schemeClr val="lt2"/>
              </a:buClr>
              <a:buSzPts val="3800"/>
              <a:buFont typeface="Calibri"/>
              <a:buNone/>
              <a:defRPr sz="3800" b="0" i="0" u="none" strike="noStrike" cap="none">
                <a:solidFill>
                  <a:schemeClr val="lt2"/>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sldLayoutIdLst>
    <p:sldLayoutId id="2147483655" r:id="rId1"/>
    <p:sldLayoutId id="2147483656" r:id="rId2"/>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extLst>
    <p:ext uri="{27BBF7A9-308A-43DC-89C8-2F10F3537804}">
      <p15:sldGuideLst xmlns:p15="http://schemas.microsoft.com/office/powerpoint/2012/main">
        <p15:guide id="1" orient="horz" pos="2160">
          <p15:clr>
            <a:srgbClr val="F26B43"/>
          </p15:clr>
        </p15:guide>
        <p15:guide id="2" pos="3840">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0.jpg"/><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8" Type="http://schemas.openxmlformats.org/officeDocument/2006/relationships/image" Target="../media/image10.png"/><Relationship Id="rId13" Type="http://schemas.openxmlformats.org/officeDocument/2006/relationships/hyperlink" Target="https://thinker.ucd.ie/elearning/" TargetMode="External"/><Relationship Id="rId3" Type="http://schemas.openxmlformats.org/officeDocument/2006/relationships/image" Target="../media/image5.png"/><Relationship Id="rId7" Type="http://schemas.openxmlformats.org/officeDocument/2006/relationships/image" Target="../media/image9.png"/><Relationship Id="rId12" Type="http://schemas.openxmlformats.org/officeDocument/2006/relationships/image" Target="../media/image14.png"/><Relationship Id="rId2" Type="http://schemas.openxmlformats.org/officeDocument/2006/relationships/notesSlide" Target="../notesSlides/notesSlide13.xml"/><Relationship Id="rId1" Type="http://schemas.openxmlformats.org/officeDocument/2006/relationships/slideLayout" Target="../slideLayouts/slideLayout4.xml"/><Relationship Id="rId6" Type="http://schemas.openxmlformats.org/officeDocument/2006/relationships/image" Target="../media/image8.png"/><Relationship Id="rId11" Type="http://schemas.openxmlformats.org/officeDocument/2006/relationships/image" Target="../media/image13.png"/><Relationship Id="rId5" Type="http://schemas.openxmlformats.org/officeDocument/2006/relationships/image" Target="../media/image7.jpg"/><Relationship Id="rId15" Type="http://schemas.openxmlformats.org/officeDocument/2006/relationships/hyperlink" Target="https://creativecommons.org/licenses/by-nc-nd/4.0/" TargetMode="External"/><Relationship Id="rId10" Type="http://schemas.openxmlformats.org/officeDocument/2006/relationships/image" Target="../media/image12.png"/><Relationship Id="rId4" Type="http://schemas.openxmlformats.org/officeDocument/2006/relationships/image" Target="../media/image6.png"/><Relationship Id="rId9" Type="http://schemas.openxmlformats.org/officeDocument/2006/relationships/image" Target="../media/image11.png"/><Relationship Id="rId14" Type="http://schemas.openxmlformats.org/officeDocument/2006/relationships/image" Target="../media/image21.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hyperlink" Target="https://thinker.ucd.ie/resources/framework-and-toolkit/" TargetMode="External"/><Relationship Id="rId2" Type="http://schemas.openxmlformats.org/officeDocument/2006/relationships/notesSlide" Target="../notesSlides/notesSlide8.xml"/><Relationship Id="rId1" Type="http://schemas.openxmlformats.org/officeDocument/2006/relationships/slideLayout" Target="../slideLayouts/slideLayout3.xml"/><Relationship Id="rId4" Type="http://schemas.openxmlformats.org/officeDocument/2006/relationships/image" Target="../media/image18.png"/></Relationships>
</file>

<file path=ppt/slides/_rels/slide9.xml.rels><?xml version="1.0" encoding="UTF-8" standalone="yes"?>
<Relationships xmlns="http://schemas.openxmlformats.org/package/2006/relationships"><Relationship Id="rId3" Type="http://schemas.openxmlformats.org/officeDocument/2006/relationships/image" Target="../media/image19.jpg"/><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83"/>
        <p:cNvGrpSpPr/>
        <p:nvPr/>
      </p:nvGrpSpPr>
      <p:grpSpPr>
        <a:xfrm>
          <a:off x="0" y="0"/>
          <a:ext cx="0" cy="0"/>
          <a:chOff x="0" y="0"/>
          <a:chExt cx="0" cy="0"/>
        </a:xfrm>
      </p:grpSpPr>
      <p:sp>
        <p:nvSpPr>
          <p:cNvPr id="84" name="Google Shape;84;p3"/>
          <p:cNvSpPr txBox="1">
            <a:spLocks noGrp="1"/>
          </p:cNvSpPr>
          <p:nvPr>
            <p:ph type="ctrTitle"/>
          </p:nvPr>
        </p:nvSpPr>
        <p:spPr>
          <a:xfrm>
            <a:off x="374726" y="2184268"/>
            <a:ext cx="6914821" cy="1334065"/>
          </a:xfrm>
          <a:prstGeom prst="rect">
            <a:avLst/>
          </a:prstGeom>
          <a:noFill/>
          <a:ln>
            <a:noFill/>
          </a:ln>
        </p:spPr>
        <p:txBody>
          <a:bodyPr spcFirstLastPara="1" wrap="square" lIns="91425" tIns="45700" rIns="91425" bIns="45700" anchor="ctr" anchorCtr="0">
            <a:normAutofit fontScale="90000"/>
          </a:bodyPr>
          <a:lstStyle/>
          <a:p>
            <a:pPr marL="0" lvl="0" indent="0" algn="l" rtl="0">
              <a:lnSpc>
                <a:spcPct val="90000"/>
              </a:lnSpc>
              <a:spcBef>
                <a:spcPts val="0"/>
              </a:spcBef>
              <a:spcAft>
                <a:spcPts val="0"/>
              </a:spcAft>
              <a:buClr>
                <a:schemeClr val="dk1"/>
              </a:buClr>
              <a:buSzPct val="69444"/>
              <a:buFont typeface="Calibri"/>
              <a:buNone/>
            </a:pPr>
            <a:r>
              <a:rPr lang="en-US"/>
              <a:t>WP3: Teacher training for authentic and gender inclusive informatics education</a:t>
            </a:r>
            <a:endParaRPr/>
          </a:p>
        </p:txBody>
      </p:sp>
      <p:sp>
        <p:nvSpPr>
          <p:cNvPr id="85" name="Google Shape;85;p3"/>
          <p:cNvSpPr txBox="1">
            <a:spLocks noGrp="1"/>
          </p:cNvSpPr>
          <p:nvPr>
            <p:ph type="subTitle" idx="1"/>
          </p:nvPr>
        </p:nvSpPr>
        <p:spPr>
          <a:xfrm>
            <a:off x="401324" y="3651830"/>
            <a:ext cx="6893057" cy="1292830"/>
          </a:xfrm>
          <a:prstGeom prst="rect">
            <a:avLst/>
          </a:prstGeom>
          <a:noFill/>
          <a:ln>
            <a:noFill/>
          </a:ln>
        </p:spPr>
        <p:txBody>
          <a:bodyPr spcFirstLastPara="1" wrap="square" lIns="91425" tIns="45700" rIns="91425" bIns="45700" anchor="ctr" anchorCtr="0">
            <a:normAutofit/>
          </a:bodyPr>
          <a:lstStyle/>
          <a:p>
            <a:pPr marL="457200" lvl="0" indent="-406400" algn="l" rtl="0">
              <a:lnSpc>
                <a:spcPct val="90000"/>
              </a:lnSpc>
              <a:spcBef>
                <a:spcPts val="1000"/>
              </a:spcBef>
              <a:spcAft>
                <a:spcPts val="0"/>
              </a:spcAft>
              <a:buClr>
                <a:schemeClr val="dk1"/>
              </a:buClr>
              <a:buSzPts val="1600"/>
              <a:buNone/>
            </a:pPr>
            <a:r>
              <a:rPr lang="en-US"/>
              <a:t>THINKER training course for primary and secondary education</a:t>
            </a:r>
            <a:endParaRPr/>
          </a:p>
          <a:p>
            <a:pPr marL="457200" lvl="0" indent="-406400" algn="l" rtl="0">
              <a:lnSpc>
                <a:spcPct val="90000"/>
              </a:lnSpc>
              <a:spcBef>
                <a:spcPts val="1000"/>
              </a:spcBef>
              <a:spcAft>
                <a:spcPts val="0"/>
              </a:spcAft>
              <a:buClr>
                <a:schemeClr val="dk1"/>
              </a:buClr>
              <a:buSzPts val="1600"/>
              <a:buNone/>
            </a:pPr>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52"/>
        <p:cNvGrpSpPr/>
        <p:nvPr/>
      </p:nvGrpSpPr>
      <p:grpSpPr>
        <a:xfrm>
          <a:off x="0" y="0"/>
          <a:ext cx="0" cy="0"/>
          <a:chOff x="0" y="0"/>
          <a:chExt cx="0" cy="0"/>
        </a:xfrm>
      </p:grpSpPr>
      <p:sp>
        <p:nvSpPr>
          <p:cNvPr id="153" name="Google Shape;153;p19"/>
          <p:cNvSpPr txBox="1">
            <a:spLocks noGrp="1"/>
          </p:cNvSpPr>
          <p:nvPr>
            <p:ph type="title"/>
          </p:nvPr>
        </p:nvSpPr>
        <p:spPr>
          <a:xfrm>
            <a:off x="97970" y="81642"/>
            <a:ext cx="11944351" cy="715879"/>
          </a:xfrm>
          <a:prstGeom prst="rect">
            <a:avLst/>
          </a:prstGeom>
          <a:noFill/>
          <a:ln>
            <a:noFill/>
          </a:ln>
        </p:spPr>
        <p:txBody>
          <a:bodyPr spcFirstLastPara="1" wrap="square" lIns="54000" tIns="54000" rIns="54000" bIns="54000" anchor="ctr" anchorCtr="0">
            <a:noAutofit/>
          </a:bodyPr>
          <a:lstStyle/>
          <a:p>
            <a:pPr marL="0" lvl="0" indent="0" algn="l" rtl="0">
              <a:lnSpc>
                <a:spcPct val="90000"/>
              </a:lnSpc>
              <a:spcBef>
                <a:spcPts val="0"/>
              </a:spcBef>
              <a:spcAft>
                <a:spcPts val="0"/>
              </a:spcAft>
              <a:buClr>
                <a:schemeClr val="lt2"/>
              </a:buClr>
              <a:buSzPts val="3800"/>
              <a:buFont typeface="Calibri"/>
              <a:buNone/>
            </a:pPr>
            <a:r>
              <a:rPr lang="en-US" b="1"/>
              <a:t>Peer review as a learning tool</a:t>
            </a:r>
            <a:endParaRPr b="1"/>
          </a:p>
        </p:txBody>
      </p:sp>
      <p:sp>
        <p:nvSpPr>
          <p:cNvPr id="154" name="Google Shape;154;p19"/>
          <p:cNvSpPr txBox="1">
            <a:spLocks noGrp="1"/>
          </p:cNvSpPr>
          <p:nvPr>
            <p:ph type="body" idx="1"/>
          </p:nvPr>
        </p:nvSpPr>
        <p:spPr>
          <a:xfrm>
            <a:off x="97971" y="881743"/>
            <a:ext cx="11944350" cy="5870121"/>
          </a:xfrm>
          <a:prstGeom prst="rect">
            <a:avLst/>
          </a:prstGeom>
          <a:noFill/>
          <a:ln>
            <a:noFill/>
          </a:ln>
        </p:spPr>
        <p:txBody>
          <a:bodyPr spcFirstLastPara="1" wrap="square" lIns="91425" tIns="45700" rIns="91425" bIns="45700" anchor="t" anchorCtr="0">
            <a:noAutofit/>
          </a:bodyPr>
          <a:lstStyle/>
          <a:p>
            <a:pPr marL="88900" lvl="0" indent="0" algn="l" rtl="0">
              <a:lnSpc>
                <a:spcPct val="90000"/>
              </a:lnSpc>
              <a:spcBef>
                <a:spcPts val="1000"/>
              </a:spcBef>
              <a:spcAft>
                <a:spcPts val="0"/>
              </a:spcAft>
              <a:buSzPts val="2200"/>
              <a:buNone/>
            </a:pPr>
            <a:r>
              <a:rPr lang="en-US">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9"/>
                  </a:ext>
                </a:extLst>
              </a:rPr>
              <a:t>By using peer review as a learning tool:</a:t>
            </a:r>
            <a:endParaRPr/>
          </a:p>
          <a:p>
            <a:pPr marL="457200" marR="0" lvl="0" indent="-368300" algn="l" rtl="0">
              <a:lnSpc>
                <a:spcPct val="90000"/>
              </a:lnSpc>
              <a:spcBef>
                <a:spcPts val="1000"/>
              </a:spcBef>
              <a:spcAft>
                <a:spcPts val="0"/>
              </a:spcAft>
              <a:buClr>
                <a:schemeClr val="accent4"/>
              </a:buClr>
              <a:buSzPts val="2200"/>
              <a:buFont typeface="Arial"/>
              <a:buChar char="•"/>
            </a:pPr>
            <a:r>
              <a:rPr lang="en-US"/>
              <a:t>Recipients of the feedback can react better than to teacher comments;</a:t>
            </a:r>
            <a:endParaRPr/>
          </a:p>
          <a:p>
            <a:pPr marL="457200" marR="0" lvl="0" indent="-368300" algn="l" rtl="0">
              <a:lnSpc>
                <a:spcPct val="90000"/>
              </a:lnSpc>
              <a:spcBef>
                <a:spcPts val="1000"/>
              </a:spcBef>
              <a:spcAft>
                <a:spcPts val="0"/>
              </a:spcAft>
              <a:buClr>
                <a:schemeClr val="accent4"/>
              </a:buClr>
              <a:buSzPts val="2200"/>
              <a:buFont typeface="Arial"/>
              <a:buChar char="•"/>
            </a:pPr>
            <a:r>
              <a:rPr lang="en-US"/>
              <a:t>It can encourage a more collaborative, collegial learning environment where productive insightful learning can take place;</a:t>
            </a:r>
            <a:endParaRPr/>
          </a:p>
          <a:p>
            <a:pPr marL="457200" marR="0" lvl="0" indent="-368300" algn="l" rtl="0">
              <a:lnSpc>
                <a:spcPct val="90000"/>
              </a:lnSpc>
              <a:spcBef>
                <a:spcPts val="1000"/>
              </a:spcBef>
              <a:spcAft>
                <a:spcPts val="0"/>
              </a:spcAft>
              <a:buClr>
                <a:schemeClr val="accent4"/>
              </a:buClr>
              <a:buSzPts val="2200"/>
              <a:buFont typeface="Arial"/>
              <a:buChar char="•"/>
            </a:pPr>
            <a:r>
              <a:rPr lang="en-US"/>
              <a:t>It enhances a more learner-focused education driven by engaged active learning. </a:t>
            </a:r>
            <a:endParaRPr/>
          </a:p>
          <a:p>
            <a:pPr marL="457200" marR="0" lvl="0" indent="-368300" algn="l" rtl="0">
              <a:lnSpc>
                <a:spcPct val="90000"/>
              </a:lnSpc>
              <a:spcBef>
                <a:spcPts val="1000"/>
              </a:spcBef>
              <a:spcAft>
                <a:spcPts val="0"/>
              </a:spcAft>
              <a:buClr>
                <a:schemeClr val="accent4"/>
              </a:buClr>
              <a:buSzPts val="2200"/>
              <a:buFont typeface="Arial"/>
              <a:buChar char="•"/>
            </a:pPr>
            <a:r>
              <a:rPr lang="en-US"/>
              <a:t>It builds </a:t>
            </a:r>
            <a:r>
              <a:rPr lang="en-US" b="1"/>
              <a:t>engagement</a:t>
            </a:r>
            <a:r>
              <a:rPr lang="en-US"/>
              <a:t>, </a:t>
            </a:r>
            <a:r>
              <a:rPr lang="en-US" b="1"/>
              <a:t>critical thinking</a:t>
            </a:r>
            <a:r>
              <a:rPr lang="en-US"/>
              <a:t>, and </a:t>
            </a:r>
            <a:r>
              <a:rPr lang="en-US" b="1"/>
              <a:t>collaboration</a:t>
            </a:r>
            <a:r>
              <a:rPr lang="en-US"/>
              <a:t>.</a:t>
            </a:r>
            <a:endParaRPr/>
          </a:p>
        </p:txBody>
      </p:sp>
      <p:pic>
        <p:nvPicPr>
          <p:cNvPr id="155" name="Google Shape;155;p19" descr="Manager pointing at glass wall while coworker thinking about plan tracery"/>
          <p:cNvPicPr preferRelativeResize="0"/>
          <p:nvPr/>
        </p:nvPicPr>
        <p:blipFill rotWithShape="1">
          <a:blip r:embed="rId3">
            <a:alphaModFix/>
          </a:blip>
          <a:srcRect/>
          <a:stretch/>
        </p:blipFill>
        <p:spPr>
          <a:xfrm>
            <a:off x="3984686" y="3816803"/>
            <a:ext cx="4222627" cy="2813183"/>
          </a:xfrm>
          <a:prstGeom prst="rect">
            <a:avLst/>
          </a:prstGeom>
          <a:noFill/>
          <a:ln>
            <a:noFill/>
          </a:ln>
        </p:spPr>
      </p:pic>
      <p:sp>
        <p:nvSpPr>
          <p:cNvPr id="156" name="Google Shape;156;p19"/>
          <p:cNvSpPr txBox="1"/>
          <p:nvPr/>
        </p:nvSpPr>
        <p:spPr>
          <a:xfrm>
            <a:off x="9551775" y="6443725"/>
            <a:ext cx="2640300" cy="345900"/>
          </a:xfrm>
          <a:prstGeom prst="rect">
            <a:avLst/>
          </a:prstGeom>
          <a:noFill/>
          <a:ln>
            <a:noFill/>
          </a:ln>
        </p:spPr>
        <p:txBody>
          <a:bodyPr spcFirstLastPara="1" wrap="square" lIns="91425" tIns="91425" rIns="91425" bIns="91425" anchor="t" anchorCtr="0">
            <a:noAutofit/>
          </a:bodyPr>
          <a:lstStyle/>
          <a:p>
            <a:pPr marL="0" marR="0" lvl="0" indent="0" algn="ctr" rtl="0">
              <a:lnSpc>
                <a:spcPct val="100000"/>
              </a:lnSpc>
              <a:spcBef>
                <a:spcPts val="0"/>
              </a:spcBef>
              <a:spcAft>
                <a:spcPts val="0"/>
              </a:spcAft>
              <a:buClr>
                <a:srgbClr val="000000"/>
              </a:buClr>
              <a:buSzPts val="1400"/>
              <a:buFont typeface="Arial"/>
              <a:buNone/>
            </a:pPr>
            <a:r>
              <a:rPr lang="en-US" sz="1400" b="0" i="1" u="none" strike="noStrike" cap="none">
                <a:solidFill>
                  <a:srgbClr val="000000"/>
                </a:solidFill>
                <a:latin typeface="Calibri"/>
                <a:ea typeface="Calibri"/>
                <a:cs typeface="Calibri"/>
                <a:sym typeface="Calibri"/>
              </a:rPr>
              <a:t>Image source: Freepik</a:t>
            </a:r>
            <a:endParaRPr sz="1400" b="0" i="1" u="none" strike="noStrike" cap="none">
              <a:solidFill>
                <a:srgbClr val="000000"/>
              </a:solidFill>
              <a:latin typeface="Calibri"/>
              <a:ea typeface="Calibri"/>
              <a:cs typeface="Calibri"/>
              <a:sym typeface="Calibri"/>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60"/>
        <p:cNvGrpSpPr/>
        <p:nvPr/>
      </p:nvGrpSpPr>
      <p:grpSpPr>
        <a:xfrm>
          <a:off x="0" y="0"/>
          <a:ext cx="0" cy="0"/>
          <a:chOff x="0" y="0"/>
          <a:chExt cx="0" cy="0"/>
        </a:xfrm>
      </p:grpSpPr>
      <p:sp>
        <p:nvSpPr>
          <p:cNvPr id="161" name="Google Shape;161;p20"/>
          <p:cNvSpPr txBox="1">
            <a:spLocks noGrp="1"/>
          </p:cNvSpPr>
          <p:nvPr>
            <p:ph type="title"/>
          </p:nvPr>
        </p:nvSpPr>
        <p:spPr>
          <a:xfrm>
            <a:off x="97970" y="81642"/>
            <a:ext cx="11944351" cy="715879"/>
          </a:xfrm>
          <a:prstGeom prst="rect">
            <a:avLst/>
          </a:prstGeom>
          <a:noFill/>
          <a:ln>
            <a:noFill/>
          </a:ln>
        </p:spPr>
        <p:txBody>
          <a:bodyPr spcFirstLastPara="1" wrap="square" lIns="54000" tIns="54000" rIns="54000" bIns="54000" anchor="ctr" anchorCtr="0">
            <a:noAutofit/>
          </a:bodyPr>
          <a:lstStyle/>
          <a:p>
            <a:pPr marL="0" lvl="0" indent="0" algn="l" rtl="0">
              <a:lnSpc>
                <a:spcPct val="90000"/>
              </a:lnSpc>
              <a:spcBef>
                <a:spcPts val="0"/>
              </a:spcBef>
              <a:spcAft>
                <a:spcPts val="0"/>
              </a:spcAft>
              <a:buClr>
                <a:schemeClr val="lt2"/>
              </a:buClr>
              <a:buSzPts val="3800"/>
              <a:buFont typeface="Calibri"/>
              <a:buNone/>
            </a:pPr>
            <a:r>
              <a:rPr lang="en-US" b="1"/>
              <a:t>Activity 2 - peer review evaluation of learning scenarios</a:t>
            </a:r>
            <a:endParaRPr b="1"/>
          </a:p>
        </p:txBody>
      </p:sp>
      <p:sp>
        <p:nvSpPr>
          <p:cNvPr id="162" name="Google Shape;162;p20"/>
          <p:cNvSpPr/>
          <p:nvPr/>
        </p:nvSpPr>
        <p:spPr>
          <a:xfrm>
            <a:off x="735044" y="1198485"/>
            <a:ext cx="10591060" cy="2059620"/>
          </a:xfrm>
          <a:prstGeom prst="flowChartProcess">
            <a:avLst/>
          </a:prstGeom>
          <a:solidFill>
            <a:schemeClr val="accent1"/>
          </a:solidFill>
          <a:ln w="25400" cap="flat" cmpd="sng">
            <a:solidFill>
              <a:srgbClr val="108F42"/>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2300"/>
              <a:buFont typeface="Arial"/>
              <a:buNone/>
            </a:pPr>
            <a:r>
              <a:rPr lang="en-US" sz="2300" b="0" i="0" u="none" strike="noStrike" cap="none">
                <a:solidFill>
                  <a:schemeClr val="lt2"/>
                </a:solidFill>
                <a:latin typeface="Calibri"/>
                <a:ea typeface="Calibri"/>
                <a:cs typeface="Calibri"/>
                <a:sym typeface="Calibri"/>
              </a:rPr>
              <a:t>Use the template “</a:t>
            </a:r>
            <a:r>
              <a:rPr lang="en-US" sz="2300">
                <a:solidFill>
                  <a:schemeClr val="lt2"/>
                </a:solidFill>
                <a:latin typeface="Calibri"/>
                <a:ea typeface="Calibri"/>
                <a:cs typeface="Calibri"/>
                <a:sym typeface="Calibri"/>
              </a:rPr>
              <a:t>THINKER</a:t>
            </a:r>
            <a:r>
              <a:rPr lang="en-US" sz="2300" b="0" i="0" u="none" strike="noStrike" cap="none">
                <a:solidFill>
                  <a:schemeClr val="lt2"/>
                </a:solidFill>
                <a:latin typeface="Calibri"/>
                <a:ea typeface="Calibri"/>
                <a:cs typeface="Calibri"/>
                <a:sym typeface="Calibri"/>
              </a:rPr>
              <a:t>_WP3_Peer Review Protocol for Learning Scenarios” to proceed with the peer review of another group’s learning scenario.</a:t>
            </a:r>
            <a:endParaRPr sz="1400" b="0" i="0" u="none" strike="noStrike" cap="none">
              <a:solidFill>
                <a:srgbClr val="000000"/>
              </a:solidFill>
              <a:latin typeface="Calibri"/>
              <a:ea typeface="Calibri"/>
              <a:cs typeface="Calibri"/>
              <a:sym typeface="Calibri"/>
            </a:endParaRPr>
          </a:p>
        </p:txBody>
      </p:sp>
      <p:sp>
        <p:nvSpPr>
          <p:cNvPr id="163" name="Google Shape;163;p20"/>
          <p:cNvSpPr/>
          <p:nvPr/>
        </p:nvSpPr>
        <p:spPr>
          <a:xfrm>
            <a:off x="5619564" y="2818659"/>
            <a:ext cx="5095783" cy="2840855"/>
          </a:xfrm>
          <a:prstGeom prst="cloudCallout">
            <a:avLst>
              <a:gd name="adj1" fmla="val -20833"/>
              <a:gd name="adj2" fmla="val 62500"/>
            </a:avLst>
          </a:prstGeom>
          <a:solidFill>
            <a:schemeClr val="accent1"/>
          </a:solidFill>
          <a:ln w="25400" cap="flat" cmpd="sng">
            <a:solidFill>
              <a:srgbClr val="108F42"/>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600"/>
              <a:buFont typeface="Arial"/>
              <a:buNone/>
            </a:pPr>
            <a:r>
              <a:rPr lang="en-US" sz="1600" b="0" i="0" u="none" strike="noStrike" cap="none">
                <a:solidFill>
                  <a:schemeClr val="lt2"/>
                </a:solidFill>
                <a:latin typeface="Calibri"/>
                <a:ea typeface="Calibri"/>
                <a:cs typeface="Calibri"/>
                <a:sym typeface="Calibri"/>
              </a:rPr>
              <a:t>Based on the feedback received from the peer review process, refine your learning scenario accordingly.</a:t>
            </a:r>
            <a:endParaRPr sz="1600" b="0" i="0" u="none" strike="noStrike" cap="none">
              <a:solidFill>
                <a:schemeClr val="lt2"/>
              </a:solidFill>
              <a:latin typeface="Calibri"/>
              <a:ea typeface="Calibri"/>
              <a:cs typeface="Calibri"/>
              <a:sym typeface="Calibri"/>
            </a:endParaRPr>
          </a:p>
        </p:txBody>
      </p:sp>
      <p:pic>
        <p:nvPicPr>
          <p:cNvPr id="164" name="Google Shape;164;p20"/>
          <p:cNvPicPr preferRelativeResize="0"/>
          <p:nvPr/>
        </p:nvPicPr>
        <p:blipFill rotWithShape="1">
          <a:blip r:embed="rId3">
            <a:alphaModFix/>
          </a:blip>
          <a:srcRect/>
          <a:stretch/>
        </p:blipFill>
        <p:spPr>
          <a:xfrm>
            <a:off x="735050" y="3812230"/>
            <a:ext cx="2466975" cy="2343150"/>
          </a:xfrm>
          <a:prstGeom prst="rect">
            <a:avLst/>
          </a:prstGeom>
          <a:noFill/>
          <a:ln>
            <a:noFill/>
          </a:ln>
        </p:spPr>
      </p:pic>
      <p:sp>
        <p:nvSpPr>
          <p:cNvPr id="165" name="Google Shape;165;p20"/>
          <p:cNvSpPr txBox="1"/>
          <p:nvPr/>
        </p:nvSpPr>
        <p:spPr>
          <a:xfrm>
            <a:off x="9070350" y="6443725"/>
            <a:ext cx="3121800" cy="345900"/>
          </a:xfrm>
          <a:prstGeom prst="rect">
            <a:avLst/>
          </a:prstGeom>
          <a:noFill/>
          <a:ln>
            <a:noFill/>
          </a:ln>
        </p:spPr>
        <p:txBody>
          <a:bodyPr spcFirstLastPara="1" wrap="square" lIns="91425" tIns="91425" rIns="91425" bIns="91425" anchor="t" anchorCtr="0">
            <a:noAutofit/>
          </a:bodyPr>
          <a:lstStyle/>
          <a:p>
            <a:pPr marL="0" marR="0" lvl="0" indent="0" algn="ctr" rtl="0">
              <a:lnSpc>
                <a:spcPct val="100000"/>
              </a:lnSpc>
              <a:spcBef>
                <a:spcPts val="0"/>
              </a:spcBef>
              <a:spcAft>
                <a:spcPts val="0"/>
              </a:spcAft>
              <a:buClr>
                <a:srgbClr val="000000"/>
              </a:buClr>
              <a:buSzPts val="1400"/>
              <a:buFont typeface="Arial"/>
              <a:buNone/>
            </a:pPr>
            <a:r>
              <a:rPr lang="en-US" sz="1400" b="0" i="1" u="none" strike="noStrike" cap="none">
                <a:solidFill>
                  <a:srgbClr val="000000"/>
                </a:solidFill>
                <a:latin typeface="Calibri"/>
                <a:ea typeface="Calibri"/>
                <a:cs typeface="Calibri"/>
                <a:sym typeface="Calibri"/>
              </a:rPr>
              <a:t>Image source: </a:t>
            </a:r>
            <a:r>
              <a:rPr lang="en-US" i="1">
                <a:latin typeface="Calibri"/>
                <a:ea typeface="Calibri"/>
                <a:cs typeface="Calibri"/>
                <a:sym typeface="Calibri"/>
              </a:rPr>
              <a:t>THINKER</a:t>
            </a:r>
            <a:r>
              <a:rPr lang="en-US" sz="1400" b="0" i="1" u="none" strike="noStrike" cap="none">
                <a:solidFill>
                  <a:srgbClr val="000000"/>
                </a:solidFill>
                <a:latin typeface="Calibri"/>
                <a:ea typeface="Calibri"/>
                <a:cs typeface="Calibri"/>
                <a:sym typeface="Calibri"/>
              </a:rPr>
              <a:t> project’s website</a:t>
            </a:r>
            <a:endParaRPr sz="1400" b="0" i="1" u="none" strike="noStrike" cap="none">
              <a:solidFill>
                <a:srgbClr val="000000"/>
              </a:solidFill>
              <a:latin typeface="Calibri"/>
              <a:ea typeface="Calibri"/>
              <a:cs typeface="Calibri"/>
              <a:sym typeface="Calibri"/>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70"/>
        <p:cNvGrpSpPr/>
        <p:nvPr/>
      </p:nvGrpSpPr>
      <p:grpSpPr>
        <a:xfrm>
          <a:off x="0" y="0"/>
          <a:ext cx="0" cy="0"/>
          <a:chOff x="0" y="0"/>
          <a:chExt cx="0" cy="0"/>
        </a:xfrm>
      </p:grpSpPr>
      <p:sp>
        <p:nvSpPr>
          <p:cNvPr id="171" name="Google Shape;171;p18"/>
          <p:cNvSpPr txBox="1">
            <a:spLocks noGrp="1"/>
          </p:cNvSpPr>
          <p:nvPr>
            <p:ph type="title"/>
          </p:nvPr>
        </p:nvSpPr>
        <p:spPr>
          <a:xfrm>
            <a:off x="97970" y="81642"/>
            <a:ext cx="11944351" cy="715879"/>
          </a:xfrm>
          <a:prstGeom prst="rect">
            <a:avLst/>
          </a:prstGeom>
          <a:noFill/>
          <a:ln>
            <a:noFill/>
          </a:ln>
        </p:spPr>
        <p:txBody>
          <a:bodyPr spcFirstLastPara="1" wrap="square" lIns="54000" tIns="54000" rIns="54000" bIns="54000" anchor="ctr" anchorCtr="0">
            <a:noAutofit/>
          </a:bodyPr>
          <a:lstStyle/>
          <a:p>
            <a:pPr marL="0" lvl="0" indent="0" algn="l" rtl="0">
              <a:lnSpc>
                <a:spcPct val="90000"/>
              </a:lnSpc>
              <a:spcBef>
                <a:spcPts val="0"/>
              </a:spcBef>
              <a:spcAft>
                <a:spcPts val="0"/>
              </a:spcAft>
              <a:buClr>
                <a:schemeClr val="lt2"/>
              </a:buClr>
              <a:buSzPts val="3800"/>
              <a:buFont typeface="Calibri"/>
              <a:buNone/>
            </a:pPr>
            <a:r>
              <a:rPr lang="en-US"/>
              <a:t>Literature</a:t>
            </a:r>
            <a:endParaRPr/>
          </a:p>
        </p:txBody>
      </p:sp>
      <p:sp>
        <p:nvSpPr>
          <p:cNvPr id="172" name="Google Shape;172;p18"/>
          <p:cNvSpPr txBox="1">
            <a:spLocks noGrp="1"/>
          </p:cNvSpPr>
          <p:nvPr>
            <p:ph type="body" idx="1"/>
          </p:nvPr>
        </p:nvSpPr>
        <p:spPr>
          <a:xfrm>
            <a:off x="97971" y="881743"/>
            <a:ext cx="11944350" cy="5870121"/>
          </a:xfrm>
          <a:prstGeom prst="rect">
            <a:avLst/>
          </a:prstGeom>
          <a:noFill/>
          <a:ln>
            <a:noFill/>
          </a:ln>
        </p:spPr>
        <p:txBody>
          <a:bodyPr spcFirstLastPara="1" wrap="square" lIns="91425" tIns="45700" rIns="91425" bIns="45700" anchor="t" anchorCtr="0">
            <a:noAutofit/>
          </a:bodyPr>
          <a:lstStyle/>
          <a:p>
            <a:pPr marL="571500" marR="0" lvl="0" indent="-342900" algn="l" rtl="0">
              <a:lnSpc>
                <a:spcPct val="90000"/>
              </a:lnSpc>
              <a:spcBef>
                <a:spcPts val="1000"/>
              </a:spcBef>
              <a:spcAft>
                <a:spcPts val="0"/>
              </a:spcAft>
              <a:buClr>
                <a:schemeClr val="accent4"/>
              </a:buClr>
              <a:buSzPts val="2200"/>
              <a:buFont typeface="Arial"/>
              <a:buChar char="•"/>
            </a:pPr>
            <a:r>
              <a:rPr lang="en-US"/>
              <a:t>Allen, D. and K. Tanner (2006). Rubrics: Tools for making learning goals and evaluation criteria explicit for both teachers and learners. CBE – Life Sciences Education 5: 197-203.</a:t>
            </a:r>
            <a:endParaRPr/>
          </a:p>
          <a:p>
            <a:pPr marL="571500" lvl="0" indent="-342900" algn="l" rtl="0">
              <a:lnSpc>
                <a:spcPct val="90000"/>
              </a:lnSpc>
              <a:spcBef>
                <a:spcPts val="1000"/>
              </a:spcBef>
              <a:spcAft>
                <a:spcPts val="0"/>
              </a:spcAft>
              <a:buSzPts val="2200"/>
              <a:buChar char="•"/>
            </a:pPr>
            <a:r>
              <a:rPr lang="en-US"/>
              <a:t>De Meulemeester, A., Peleman, R., Pauwels, N.S. and Buysse, H., 2021, September. Peer Assessment, Self-assessment and Teacher Scoring Within an Information Literacy Course. In </a:t>
            </a:r>
            <a:r>
              <a:rPr lang="en-US" i="1"/>
              <a:t>European Conference on Information Literacy </a:t>
            </a:r>
            <a:r>
              <a:rPr lang="en-US"/>
              <a:t>(pp. 490-501). Cham: Springer International Publishing.</a:t>
            </a:r>
            <a:endParaRPr/>
          </a:p>
          <a:p>
            <a:pPr marL="571500" lvl="0" indent="-342900" algn="l" rtl="0">
              <a:lnSpc>
                <a:spcPct val="90000"/>
              </a:lnSpc>
              <a:spcBef>
                <a:spcPts val="1000"/>
              </a:spcBef>
              <a:spcAft>
                <a:spcPts val="0"/>
              </a:spcAft>
              <a:buSzPts val="2200"/>
              <a:buChar char="•"/>
            </a:pPr>
            <a:r>
              <a:rPr lang="en-US"/>
              <a:t>Rourke, A., 2013. Assessment ‘as’ learning: The role that peer and self-review can play towards enhancing student learning. International Journal of Technology, Knowledge and Society: 8(3).</a:t>
            </a:r>
            <a:endParaRPr/>
          </a:p>
          <a:p>
            <a:pPr marL="571500" marR="0" lvl="0" indent="-342900" algn="l" rtl="0">
              <a:lnSpc>
                <a:spcPct val="90000"/>
              </a:lnSpc>
              <a:spcBef>
                <a:spcPts val="1000"/>
              </a:spcBef>
              <a:spcAft>
                <a:spcPts val="0"/>
              </a:spcAft>
              <a:buClr>
                <a:schemeClr val="accent4"/>
              </a:buClr>
              <a:buSzPts val="2200"/>
              <a:buFont typeface="Arial"/>
              <a:buChar char="•"/>
            </a:pPr>
            <a:r>
              <a:rPr lang="en-US"/>
              <a:t>Stevens, D. D., and A. J. Levi (2013). Introduction to Rubrics: an assessment tool to save grading time, convey effective feedback, and promote student learning. Stylus Publishing, Sterling, VA, USA.</a:t>
            </a:r>
            <a:endParaRPr/>
          </a:p>
          <a:p>
            <a:pPr marL="571500" marR="0" lvl="0" indent="-342900" algn="l" rtl="0">
              <a:lnSpc>
                <a:spcPct val="90000"/>
              </a:lnSpc>
              <a:spcBef>
                <a:spcPts val="1000"/>
              </a:spcBef>
              <a:spcAft>
                <a:spcPts val="0"/>
              </a:spcAft>
              <a:buClr>
                <a:schemeClr val="accent4"/>
              </a:buClr>
              <a:buSzPts val="2200"/>
              <a:buFont typeface="Arial"/>
              <a:buChar char="•"/>
            </a:pPr>
            <a:r>
              <a:rPr lang="en-US"/>
              <a:t>Wolf, K., M. Connelly, and A. Komara (2008). A tale of two rubrics: improving teaching and learning across the content areas through assessment. Journal of Effective Teaching 8: 21-32.</a:t>
            </a:r>
            <a:endParaRPr/>
          </a:p>
          <a:p>
            <a:pPr marL="571500" marR="0" lvl="0" indent="-342900" algn="l" rtl="0">
              <a:lnSpc>
                <a:spcPct val="90000"/>
              </a:lnSpc>
              <a:spcBef>
                <a:spcPts val="1000"/>
              </a:spcBef>
              <a:spcAft>
                <a:spcPts val="0"/>
              </a:spcAft>
              <a:buClr>
                <a:schemeClr val="accent4"/>
              </a:buClr>
              <a:buSzPts val="2200"/>
              <a:buFont typeface="Arial"/>
              <a:buChar char="•"/>
            </a:pPr>
            <a:r>
              <a:rPr lang="en-US"/>
              <a:t>Wormeli, R. (2006). Fair isn’t always equal: assessing and grading in the differentiated classroom. Stenhouse Publishers, Portland, ME, USA.</a:t>
            </a:r>
            <a:endParaRPr/>
          </a:p>
          <a:p>
            <a:pPr marL="368300" marR="0" lvl="0" indent="0" algn="l" rtl="0">
              <a:lnSpc>
                <a:spcPct val="90000"/>
              </a:lnSpc>
              <a:spcBef>
                <a:spcPts val="1000"/>
              </a:spcBef>
              <a:spcAft>
                <a:spcPts val="0"/>
              </a:spcAft>
              <a:buClr>
                <a:schemeClr val="accent4"/>
              </a:buClr>
              <a:buSzPts val="2200"/>
              <a:buFont typeface="Arial"/>
              <a:buNone/>
            </a:pPr>
            <a:endParaRPr/>
          </a:p>
          <a:p>
            <a:pPr marL="571500" marR="0" lvl="0" indent="-203200" algn="l" rtl="0">
              <a:lnSpc>
                <a:spcPct val="90000"/>
              </a:lnSpc>
              <a:spcBef>
                <a:spcPts val="1000"/>
              </a:spcBef>
              <a:spcAft>
                <a:spcPts val="0"/>
              </a:spcAft>
              <a:buClr>
                <a:schemeClr val="accent4"/>
              </a:buClr>
              <a:buSzPts val="2200"/>
              <a:buFont typeface="Arial"/>
              <a:buNone/>
            </a:pPr>
            <a:endParaRPr/>
          </a:p>
          <a:p>
            <a:pPr marL="685800" lvl="0" indent="-317500" algn="l" rtl="0">
              <a:lnSpc>
                <a:spcPct val="90000"/>
              </a:lnSpc>
              <a:spcBef>
                <a:spcPts val="1000"/>
              </a:spcBef>
              <a:spcAft>
                <a:spcPts val="0"/>
              </a:spcAft>
              <a:buSzPts val="2200"/>
              <a:buFont typeface="Arial"/>
              <a:buNone/>
            </a:pPr>
            <a:endParaRPr/>
          </a:p>
          <a:p>
            <a:pPr marL="685800" lvl="0" indent="-317500" algn="l" rtl="0">
              <a:lnSpc>
                <a:spcPct val="90000"/>
              </a:lnSpc>
              <a:spcBef>
                <a:spcPts val="1000"/>
              </a:spcBef>
              <a:spcAft>
                <a:spcPts val="0"/>
              </a:spcAft>
              <a:buSzPts val="2200"/>
              <a:buFont typeface="Arial"/>
              <a:buNone/>
            </a:pPr>
            <a:endParaRPr/>
          </a:p>
          <a:p>
            <a:pPr marL="571500" marR="0" lvl="0" indent="-203200" algn="l" rtl="0">
              <a:lnSpc>
                <a:spcPct val="90000"/>
              </a:lnSpc>
              <a:spcBef>
                <a:spcPts val="1000"/>
              </a:spcBef>
              <a:spcAft>
                <a:spcPts val="0"/>
              </a:spcAft>
              <a:buClr>
                <a:schemeClr val="accent4"/>
              </a:buClr>
              <a:buSzPts val="2200"/>
              <a:buFont typeface="Arial"/>
              <a:buNone/>
            </a:pPr>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76"/>
        <p:cNvGrpSpPr/>
        <p:nvPr/>
      </p:nvGrpSpPr>
      <p:grpSpPr>
        <a:xfrm>
          <a:off x="0" y="0"/>
          <a:ext cx="0" cy="0"/>
          <a:chOff x="0" y="0"/>
          <a:chExt cx="0" cy="0"/>
        </a:xfrm>
      </p:grpSpPr>
      <p:grpSp>
        <p:nvGrpSpPr>
          <p:cNvPr id="177" name="Google Shape;177;g35661765773_0_0"/>
          <p:cNvGrpSpPr/>
          <p:nvPr/>
        </p:nvGrpSpPr>
        <p:grpSpPr>
          <a:xfrm>
            <a:off x="2179811" y="4729766"/>
            <a:ext cx="7832078" cy="1110328"/>
            <a:chOff x="2179603" y="4888792"/>
            <a:chExt cx="7798544" cy="1110328"/>
          </a:xfrm>
        </p:grpSpPr>
        <p:pic>
          <p:nvPicPr>
            <p:cNvPr id="178" name="Google Shape;178;g35661765773_0_0"/>
            <p:cNvPicPr preferRelativeResize="0"/>
            <p:nvPr/>
          </p:nvPicPr>
          <p:blipFill rotWithShape="1">
            <a:blip r:embed="rId3">
              <a:alphaModFix/>
            </a:blip>
            <a:srcRect/>
            <a:stretch/>
          </p:blipFill>
          <p:spPr>
            <a:xfrm>
              <a:off x="2179603" y="4888792"/>
              <a:ext cx="1468783" cy="526545"/>
            </a:xfrm>
            <a:prstGeom prst="rect">
              <a:avLst/>
            </a:prstGeom>
            <a:noFill/>
            <a:ln>
              <a:noFill/>
            </a:ln>
          </p:spPr>
        </p:pic>
        <p:pic>
          <p:nvPicPr>
            <p:cNvPr id="179" name="Google Shape;179;g35661765773_0_0"/>
            <p:cNvPicPr preferRelativeResize="0"/>
            <p:nvPr/>
          </p:nvPicPr>
          <p:blipFill rotWithShape="1">
            <a:blip r:embed="rId4">
              <a:alphaModFix/>
            </a:blip>
            <a:srcRect l="9995" t="21987" r="6842" b="5543"/>
            <a:stretch/>
          </p:blipFill>
          <p:spPr>
            <a:xfrm>
              <a:off x="3796545" y="4949617"/>
              <a:ext cx="1406759" cy="526545"/>
            </a:xfrm>
            <a:prstGeom prst="rect">
              <a:avLst/>
            </a:prstGeom>
            <a:noFill/>
            <a:ln>
              <a:noFill/>
            </a:ln>
          </p:spPr>
        </p:pic>
        <p:pic>
          <p:nvPicPr>
            <p:cNvPr id="180" name="Google Shape;180;g35661765773_0_0"/>
            <p:cNvPicPr preferRelativeResize="0"/>
            <p:nvPr/>
          </p:nvPicPr>
          <p:blipFill rotWithShape="1">
            <a:blip r:embed="rId5">
              <a:alphaModFix/>
            </a:blip>
            <a:srcRect/>
            <a:stretch/>
          </p:blipFill>
          <p:spPr>
            <a:xfrm>
              <a:off x="5134273" y="4888792"/>
              <a:ext cx="1053679" cy="602102"/>
            </a:xfrm>
            <a:prstGeom prst="rect">
              <a:avLst/>
            </a:prstGeom>
            <a:noFill/>
            <a:ln>
              <a:noFill/>
            </a:ln>
          </p:spPr>
        </p:pic>
        <p:pic>
          <p:nvPicPr>
            <p:cNvPr id="181" name="Google Shape;181;g35661765773_0_0"/>
            <p:cNvPicPr preferRelativeResize="0"/>
            <p:nvPr/>
          </p:nvPicPr>
          <p:blipFill rotWithShape="1">
            <a:blip r:embed="rId6">
              <a:alphaModFix/>
            </a:blip>
            <a:srcRect/>
            <a:stretch/>
          </p:blipFill>
          <p:spPr>
            <a:xfrm>
              <a:off x="6187951" y="4960895"/>
              <a:ext cx="1500530" cy="545647"/>
            </a:xfrm>
            <a:prstGeom prst="rect">
              <a:avLst/>
            </a:prstGeom>
            <a:noFill/>
            <a:ln>
              <a:noFill/>
            </a:ln>
          </p:spPr>
        </p:pic>
        <p:pic>
          <p:nvPicPr>
            <p:cNvPr id="182" name="Google Shape;182;g35661765773_0_0"/>
            <p:cNvPicPr preferRelativeResize="0"/>
            <p:nvPr/>
          </p:nvPicPr>
          <p:blipFill rotWithShape="1">
            <a:blip r:embed="rId7">
              <a:alphaModFix/>
            </a:blip>
            <a:srcRect l="6518" t="2903" r="6455"/>
            <a:stretch/>
          </p:blipFill>
          <p:spPr>
            <a:xfrm>
              <a:off x="7781600" y="4945247"/>
              <a:ext cx="2196547" cy="545647"/>
            </a:xfrm>
            <a:prstGeom prst="rect">
              <a:avLst/>
            </a:prstGeom>
            <a:noFill/>
            <a:ln>
              <a:noFill/>
            </a:ln>
          </p:spPr>
        </p:pic>
        <p:pic>
          <p:nvPicPr>
            <p:cNvPr id="183" name="Google Shape;183;g35661765773_0_0"/>
            <p:cNvPicPr preferRelativeResize="0"/>
            <p:nvPr/>
          </p:nvPicPr>
          <p:blipFill rotWithShape="1">
            <a:blip r:embed="rId8">
              <a:alphaModFix/>
            </a:blip>
            <a:srcRect/>
            <a:stretch/>
          </p:blipFill>
          <p:spPr>
            <a:xfrm>
              <a:off x="2288672" y="5654827"/>
              <a:ext cx="1679028" cy="342900"/>
            </a:xfrm>
            <a:prstGeom prst="rect">
              <a:avLst/>
            </a:prstGeom>
            <a:noFill/>
            <a:ln>
              <a:noFill/>
            </a:ln>
          </p:spPr>
        </p:pic>
        <p:pic>
          <p:nvPicPr>
            <p:cNvPr id="184" name="Google Shape;184;g35661765773_0_0"/>
            <p:cNvPicPr preferRelativeResize="0"/>
            <p:nvPr/>
          </p:nvPicPr>
          <p:blipFill rotWithShape="1">
            <a:blip r:embed="rId9">
              <a:alphaModFix/>
            </a:blip>
            <a:srcRect/>
            <a:stretch/>
          </p:blipFill>
          <p:spPr>
            <a:xfrm>
              <a:off x="4247100" y="5578646"/>
              <a:ext cx="2083568" cy="414346"/>
            </a:xfrm>
            <a:prstGeom prst="rect">
              <a:avLst/>
            </a:prstGeom>
            <a:noFill/>
            <a:ln>
              <a:noFill/>
            </a:ln>
          </p:spPr>
        </p:pic>
        <p:pic>
          <p:nvPicPr>
            <p:cNvPr id="185" name="Google Shape;185;g35661765773_0_0"/>
            <p:cNvPicPr preferRelativeResize="0"/>
            <p:nvPr/>
          </p:nvPicPr>
          <p:blipFill rotWithShape="1">
            <a:blip r:embed="rId10">
              <a:alphaModFix/>
            </a:blip>
            <a:srcRect/>
            <a:stretch/>
          </p:blipFill>
          <p:spPr>
            <a:xfrm>
              <a:off x="6500192" y="5578645"/>
              <a:ext cx="1357332" cy="414344"/>
            </a:xfrm>
            <a:prstGeom prst="rect">
              <a:avLst/>
            </a:prstGeom>
            <a:noFill/>
            <a:ln>
              <a:noFill/>
            </a:ln>
          </p:spPr>
        </p:pic>
        <p:pic>
          <p:nvPicPr>
            <p:cNvPr id="186" name="Google Shape;186;g35661765773_0_0"/>
            <p:cNvPicPr preferRelativeResize="0"/>
            <p:nvPr/>
          </p:nvPicPr>
          <p:blipFill rotWithShape="1">
            <a:blip r:embed="rId11">
              <a:alphaModFix/>
            </a:blip>
            <a:srcRect/>
            <a:stretch/>
          </p:blipFill>
          <p:spPr>
            <a:xfrm>
              <a:off x="8024163" y="5561390"/>
              <a:ext cx="897748" cy="414345"/>
            </a:xfrm>
            <a:prstGeom prst="rect">
              <a:avLst/>
            </a:prstGeom>
            <a:noFill/>
            <a:ln>
              <a:noFill/>
            </a:ln>
          </p:spPr>
        </p:pic>
        <p:pic>
          <p:nvPicPr>
            <p:cNvPr id="187" name="Google Shape;187;g35661765773_0_0"/>
            <p:cNvPicPr preferRelativeResize="0"/>
            <p:nvPr/>
          </p:nvPicPr>
          <p:blipFill rotWithShape="1">
            <a:blip r:embed="rId12">
              <a:alphaModFix/>
            </a:blip>
            <a:srcRect/>
            <a:stretch/>
          </p:blipFill>
          <p:spPr>
            <a:xfrm>
              <a:off x="9179152" y="5522870"/>
              <a:ext cx="457200" cy="476250"/>
            </a:xfrm>
            <a:prstGeom prst="rect">
              <a:avLst/>
            </a:prstGeom>
            <a:noFill/>
            <a:ln>
              <a:noFill/>
            </a:ln>
          </p:spPr>
        </p:pic>
      </p:grpSp>
      <p:sp>
        <p:nvSpPr>
          <p:cNvPr id="188" name="Google Shape;188;g35661765773_0_0"/>
          <p:cNvSpPr txBox="1"/>
          <p:nvPr/>
        </p:nvSpPr>
        <p:spPr>
          <a:xfrm>
            <a:off x="3324150" y="2453100"/>
            <a:ext cx="3173700" cy="354000"/>
          </a:xfrm>
          <a:prstGeom prst="rect">
            <a:avLst/>
          </a:prstGeom>
          <a:noFill/>
          <a:ln>
            <a:noFill/>
          </a:ln>
        </p:spPr>
        <p:txBody>
          <a:bodyPr spcFirstLastPara="1" wrap="square" lIns="91425" tIns="91425" rIns="91425" bIns="91425" anchor="t" anchorCtr="0">
            <a:spAutoFit/>
          </a:bodyPr>
          <a:lstStyle/>
          <a:p>
            <a:pPr marL="0" marR="0" lvl="0" indent="0" algn="just" rtl="0">
              <a:lnSpc>
                <a:spcPct val="107916"/>
              </a:lnSpc>
              <a:spcBef>
                <a:spcPts val="0"/>
              </a:spcBef>
              <a:spcAft>
                <a:spcPts val="800"/>
              </a:spcAft>
              <a:buClr>
                <a:srgbClr val="000000"/>
              </a:buClr>
              <a:buSzPts val="1100"/>
              <a:buFont typeface="Arial"/>
              <a:buNone/>
            </a:pPr>
            <a:r>
              <a:rPr lang="en-US" sz="1100" b="0" i="0" u="none" strike="noStrike" cap="none">
                <a:solidFill>
                  <a:srgbClr val="1D1D1B"/>
                </a:solidFill>
                <a:latin typeface="Calibri"/>
                <a:ea typeface="Calibri"/>
                <a:cs typeface="Calibri"/>
                <a:sym typeface="Calibri"/>
              </a:rPr>
              <a:t>Available at </a:t>
            </a:r>
            <a:r>
              <a:rPr lang="en-US" sz="1100" u="sng">
                <a:solidFill>
                  <a:schemeClr val="hlink"/>
                </a:solidFill>
                <a:latin typeface="Calibri"/>
                <a:ea typeface="Calibri"/>
                <a:cs typeface="Calibri"/>
                <a:sym typeface="Calibri"/>
                <a:hlinkClick r:id="rId13"/>
              </a:rPr>
              <a:t>https://thinker.ucd.ie/elearning/</a:t>
            </a:r>
            <a:endParaRPr sz="1100" b="0" i="0" u="none" strike="noStrike" cap="none">
              <a:solidFill>
                <a:srgbClr val="16C45B"/>
              </a:solidFill>
              <a:latin typeface="Calibri"/>
              <a:ea typeface="Calibri"/>
              <a:cs typeface="Calibri"/>
              <a:sym typeface="Calibri"/>
            </a:endParaRPr>
          </a:p>
        </p:txBody>
      </p:sp>
      <p:pic>
        <p:nvPicPr>
          <p:cNvPr id="189" name="Google Shape;189;g35661765773_0_0"/>
          <p:cNvPicPr preferRelativeResize="0"/>
          <p:nvPr/>
        </p:nvPicPr>
        <p:blipFill rotWithShape="1">
          <a:blip r:embed="rId14">
            <a:alphaModFix/>
          </a:blip>
          <a:srcRect/>
          <a:stretch/>
        </p:blipFill>
        <p:spPr>
          <a:xfrm>
            <a:off x="4222188" y="3563650"/>
            <a:ext cx="1171575" cy="409575"/>
          </a:xfrm>
          <a:prstGeom prst="rect">
            <a:avLst/>
          </a:prstGeom>
          <a:noFill/>
          <a:ln>
            <a:noFill/>
          </a:ln>
        </p:spPr>
      </p:pic>
      <p:sp>
        <p:nvSpPr>
          <p:cNvPr id="190" name="Google Shape;190;g35661765773_0_0"/>
          <p:cNvSpPr txBox="1"/>
          <p:nvPr/>
        </p:nvSpPr>
        <p:spPr>
          <a:xfrm>
            <a:off x="1646350" y="2994850"/>
            <a:ext cx="5987700" cy="568800"/>
          </a:xfrm>
          <a:prstGeom prst="rect">
            <a:avLst/>
          </a:prstGeom>
          <a:noFill/>
          <a:ln>
            <a:noFill/>
          </a:ln>
        </p:spPr>
        <p:txBody>
          <a:bodyPr spcFirstLastPara="1" wrap="square" lIns="91425" tIns="91425" rIns="91425" bIns="91425" anchor="t" anchorCtr="0">
            <a:spAutoFit/>
          </a:bodyPr>
          <a:lstStyle/>
          <a:p>
            <a:pPr marL="360045" marR="0" lvl="0" indent="1904" algn="ctr" rtl="0">
              <a:lnSpc>
                <a:spcPct val="107916"/>
              </a:lnSpc>
              <a:spcBef>
                <a:spcPts val="0"/>
              </a:spcBef>
              <a:spcAft>
                <a:spcPts val="800"/>
              </a:spcAft>
              <a:buClr>
                <a:srgbClr val="000000"/>
              </a:buClr>
              <a:buSzPts val="1200"/>
              <a:buFont typeface="Arial"/>
              <a:buNone/>
            </a:pPr>
            <a:r>
              <a:rPr lang="en-US" sz="1200" b="1" i="0" u="none" strike="noStrike" cap="none">
                <a:solidFill>
                  <a:srgbClr val="1D1D1B"/>
                </a:solidFill>
                <a:latin typeface="Calibri"/>
                <a:ea typeface="Calibri"/>
                <a:cs typeface="Calibri"/>
                <a:sym typeface="Calibri"/>
              </a:rPr>
              <a:t>This publication is licensed under </a:t>
            </a:r>
            <a:r>
              <a:rPr lang="en-US" sz="1200" b="1" i="1" u="none" strike="noStrike" cap="none">
                <a:solidFill>
                  <a:srgbClr val="1D1D1B"/>
                </a:solidFill>
                <a:latin typeface="Calibri"/>
                <a:ea typeface="Calibri"/>
                <a:cs typeface="Calibri"/>
                <a:sym typeface="Calibri"/>
              </a:rPr>
              <a:t>Creative Commons Attribution-NonCommercial-NoDerivs 4.0 International</a:t>
            </a:r>
            <a:r>
              <a:rPr lang="en-US" sz="1200" b="1" i="0" u="none" strike="noStrike" cap="none">
                <a:solidFill>
                  <a:srgbClr val="1D1D1B"/>
                </a:solidFill>
                <a:latin typeface="Calibri"/>
                <a:ea typeface="Calibri"/>
                <a:cs typeface="Calibri"/>
                <a:sym typeface="Calibri"/>
              </a:rPr>
              <a:t> License (</a:t>
            </a:r>
            <a:r>
              <a:rPr lang="en-US" sz="1200" b="1" i="0" u="sng" strike="noStrike" cap="none">
                <a:solidFill>
                  <a:srgbClr val="16C45B"/>
                </a:solidFill>
                <a:latin typeface="Calibri"/>
                <a:ea typeface="Calibri"/>
                <a:cs typeface="Calibri"/>
                <a:sym typeface="Calibri"/>
                <a:hlinkClick r:id="rId15">
                  <a:extLst>
                    <a:ext uri="{A12FA001-AC4F-418D-AE19-62706E023703}">
                      <ahyp:hlinkClr xmlns:ahyp="http://schemas.microsoft.com/office/drawing/2018/hyperlinkcolor" val="tx"/>
                    </a:ext>
                  </a:extLst>
                </a:hlinkClick>
              </a:rPr>
              <a:t>CC BY-NC-ND 4.0</a:t>
            </a:r>
            <a:r>
              <a:rPr lang="en-US" sz="1200" b="1" i="0" u="none" strike="noStrike" cap="none">
                <a:solidFill>
                  <a:srgbClr val="1D1D1B"/>
                </a:solidFill>
                <a:latin typeface="Calibri"/>
                <a:ea typeface="Calibri"/>
                <a:cs typeface="Calibri"/>
                <a:sym typeface="Calibri"/>
              </a:rPr>
              <a:t>).</a:t>
            </a:r>
            <a:endParaRPr sz="1400" b="0" i="0" u="none" strike="noStrike" cap="none">
              <a:solidFill>
                <a:srgbClr val="000000"/>
              </a:solidFill>
              <a:latin typeface="Arial"/>
              <a:ea typeface="Arial"/>
              <a:cs typeface="Arial"/>
              <a:sym typeface="Aria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90"/>
        <p:cNvGrpSpPr/>
        <p:nvPr/>
      </p:nvGrpSpPr>
      <p:grpSpPr>
        <a:xfrm>
          <a:off x="0" y="0"/>
          <a:ext cx="0" cy="0"/>
          <a:chOff x="0" y="0"/>
          <a:chExt cx="0" cy="0"/>
        </a:xfrm>
      </p:grpSpPr>
      <p:sp>
        <p:nvSpPr>
          <p:cNvPr id="91" name="Google Shape;91;g3566176535c_0_0"/>
          <p:cNvSpPr txBox="1">
            <a:spLocks noGrp="1"/>
          </p:cNvSpPr>
          <p:nvPr>
            <p:ph type="ctrTitle"/>
          </p:nvPr>
        </p:nvSpPr>
        <p:spPr>
          <a:xfrm>
            <a:off x="374725" y="2184275"/>
            <a:ext cx="7776900" cy="1334100"/>
          </a:xfrm>
          <a:prstGeom prst="rect">
            <a:avLst/>
          </a:prstGeom>
          <a:noFill/>
          <a:ln>
            <a:noFill/>
          </a:ln>
        </p:spPr>
        <p:txBody>
          <a:bodyPr spcFirstLastPara="1" wrap="square" lIns="91425" tIns="45700" rIns="91425" bIns="45700" anchor="ctr" anchorCtr="0">
            <a:normAutofit fontScale="90000"/>
          </a:bodyPr>
          <a:lstStyle/>
          <a:p>
            <a:pPr marL="0" lvl="0" indent="0" algn="l" rtl="0">
              <a:lnSpc>
                <a:spcPct val="90000"/>
              </a:lnSpc>
              <a:spcBef>
                <a:spcPts val="0"/>
              </a:spcBef>
              <a:spcAft>
                <a:spcPts val="0"/>
              </a:spcAft>
              <a:buClr>
                <a:schemeClr val="dk1"/>
              </a:buClr>
              <a:buSzPct val="62500"/>
              <a:buFont typeface="Calibri"/>
              <a:buNone/>
            </a:pPr>
            <a:r>
              <a:rPr lang="en-US"/>
              <a:t>Module 8: Workshop: co-design and evaluate learning scenarios for lower secondary informatics teaching and assessment, based on the THINKER framework</a:t>
            </a:r>
            <a:endParaRPr/>
          </a:p>
        </p:txBody>
      </p:sp>
      <p:sp>
        <p:nvSpPr>
          <p:cNvPr id="92" name="Google Shape;92;g3566176535c_0_0"/>
          <p:cNvSpPr txBox="1">
            <a:spLocks noGrp="1"/>
          </p:cNvSpPr>
          <p:nvPr>
            <p:ph type="subTitle" idx="1"/>
          </p:nvPr>
        </p:nvSpPr>
        <p:spPr>
          <a:xfrm>
            <a:off x="401324" y="3651830"/>
            <a:ext cx="6893100" cy="129270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1600"/>
              <a:buNone/>
            </a:pPr>
            <a:r>
              <a:rPr lang="en-US"/>
              <a:t>Unit 8.4: Self-assessment and peer review</a:t>
            </a:r>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97"/>
        <p:cNvGrpSpPr/>
        <p:nvPr/>
      </p:nvGrpSpPr>
      <p:grpSpPr>
        <a:xfrm>
          <a:off x="0" y="0"/>
          <a:ext cx="0" cy="0"/>
          <a:chOff x="0" y="0"/>
          <a:chExt cx="0" cy="0"/>
        </a:xfrm>
      </p:grpSpPr>
      <p:sp>
        <p:nvSpPr>
          <p:cNvPr id="98" name="Google Shape;98;p5"/>
          <p:cNvSpPr txBox="1">
            <a:spLocks noGrp="1"/>
          </p:cNvSpPr>
          <p:nvPr>
            <p:ph type="title"/>
          </p:nvPr>
        </p:nvSpPr>
        <p:spPr>
          <a:xfrm>
            <a:off x="97970" y="81642"/>
            <a:ext cx="11944351" cy="715879"/>
          </a:xfrm>
          <a:prstGeom prst="rect">
            <a:avLst/>
          </a:prstGeom>
          <a:noFill/>
          <a:ln>
            <a:noFill/>
          </a:ln>
        </p:spPr>
        <p:txBody>
          <a:bodyPr spcFirstLastPara="1" wrap="square" lIns="54000" tIns="54000" rIns="54000" bIns="54000" anchor="ctr" anchorCtr="0">
            <a:noAutofit/>
          </a:bodyPr>
          <a:lstStyle/>
          <a:p>
            <a:pPr marL="0" lvl="0" indent="0" algn="l" rtl="0">
              <a:lnSpc>
                <a:spcPct val="90000"/>
              </a:lnSpc>
              <a:spcBef>
                <a:spcPts val="0"/>
              </a:spcBef>
              <a:spcAft>
                <a:spcPts val="0"/>
              </a:spcAft>
              <a:buClr>
                <a:schemeClr val="lt2"/>
              </a:buClr>
              <a:buSzPts val="3800"/>
              <a:buFont typeface="Calibri"/>
              <a:buNone/>
            </a:pPr>
            <a:r>
              <a:rPr lang="en-US"/>
              <a:t>Learning outcomes</a:t>
            </a:r>
            <a:endParaRPr/>
          </a:p>
        </p:txBody>
      </p:sp>
      <p:sp>
        <p:nvSpPr>
          <p:cNvPr id="99" name="Google Shape;99;p5"/>
          <p:cNvSpPr txBox="1">
            <a:spLocks noGrp="1"/>
          </p:cNvSpPr>
          <p:nvPr>
            <p:ph type="body" idx="1"/>
          </p:nvPr>
        </p:nvSpPr>
        <p:spPr>
          <a:xfrm>
            <a:off x="97971" y="881743"/>
            <a:ext cx="11944350" cy="5870121"/>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1000"/>
              </a:spcBef>
              <a:spcAft>
                <a:spcPts val="0"/>
              </a:spcAft>
              <a:buSzPts val="2200"/>
              <a:buNone/>
            </a:pPr>
            <a:r>
              <a:rPr lang="en-US" sz="2400" b="1"/>
              <a:t>By the end of this module teachers will be able to:</a:t>
            </a:r>
            <a:endParaRPr/>
          </a:p>
          <a:p>
            <a:pPr marL="825500" marR="0" lvl="0" indent="-457200" algn="l" rtl="0">
              <a:lnSpc>
                <a:spcPct val="90000"/>
              </a:lnSpc>
              <a:spcBef>
                <a:spcPts val="1000"/>
              </a:spcBef>
              <a:spcAft>
                <a:spcPts val="0"/>
              </a:spcAft>
              <a:buClr>
                <a:schemeClr val="accent4"/>
              </a:buClr>
              <a:buSzPts val="2200"/>
              <a:buFont typeface="Arial"/>
              <a:buChar char="•"/>
            </a:pPr>
            <a:r>
              <a:rPr lang="en-US"/>
              <a:t>Engage in peer review sessions to exchange ideas, provide constructive feedback, and refine teaching modules based on corresponding feedback</a:t>
            </a:r>
            <a:endParaRPr/>
          </a:p>
          <a:p>
            <a:pPr marL="825500" marR="0" lvl="0" indent="-457200" algn="l" rtl="0">
              <a:lnSpc>
                <a:spcPct val="90000"/>
              </a:lnSpc>
              <a:spcBef>
                <a:spcPts val="1000"/>
              </a:spcBef>
              <a:spcAft>
                <a:spcPts val="0"/>
              </a:spcAft>
              <a:buClr>
                <a:schemeClr val="accent4"/>
              </a:buClr>
              <a:buSzPts val="2200"/>
              <a:buFont typeface="Arial"/>
              <a:buChar char="•"/>
            </a:pPr>
            <a:r>
              <a:rPr lang="en-US"/>
              <a:t>Reflect critically on their own teaching practices and the modules developed, identifying areas of strength and opportunities for improvement </a:t>
            </a:r>
            <a:endParaRPr/>
          </a:p>
          <a:p>
            <a:pPr marL="571500" marR="0" lvl="0" indent="-203200" algn="l" rtl="0">
              <a:lnSpc>
                <a:spcPct val="90000"/>
              </a:lnSpc>
              <a:spcBef>
                <a:spcPts val="1000"/>
              </a:spcBef>
              <a:spcAft>
                <a:spcPts val="0"/>
              </a:spcAft>
              <a:buClr>
                <a:schemeClr val="accent4"/>
              </a:buClr>
              <a:buSzPts val="2200"/>
              <a:buFont typeface="Arial"/>
              <a:buNone/>
            </a:pPr>
            <a:endParaRPr/>
          </a:p>
        </p:txBody>
      </p:sp>
      <p:pic>
        <p:nvPicPr>
          <p:cNvPr id="100" name="Google Shape;100;p5"/>
          <p:cNvPicPr preferRelativeResize="0"/>
          <p:nvPr/>
        </p:nvPicPr>
        <p:blipFill rotWithShape="1">
          <a:blip r:embed="rId3">
            <a:alphaModFix/>
          </a:blip>
          <a:srcRect/>
          <a:stretch/>
        </p:blipFill>
        <p:spPr>
          <a:xfrm>
            <a:off x="9348388" y="3998563"/>
            <a:ext cx="2447925" cy="2505075"/>
          </a:xfrm>
          <a:prstGeom prst="rect">
            <a:avLst/>
          </a:prstGeom>
          <a:noFill/>
          <a:ln>
            <a:noFill/>
          </a:ln>
        </p:spPr>
      </p:pic>
      <p:sp>
        <p:nvSpPr>
          <p:cNvPr id="101" name="Google Shape;101;p5"/>
          <p:cNvSpPr txBox="1"/>
          <p:nvPr/>
        </p:nvSpPr>
        <p:spPr>
          <a:xfrm>
            <a:off x="9070350" y="6443725"/>
            <a:ext cx="3121800" cy="345900"/>
          </a:xfrm>
          <a:prstGeom prst="rect">
            <a:avLst/>
          </a:prstGeom>
          <a:noFill/>
          <a:ln>
            <a:noFill/>
          </a:ln>
        </p:spPr>
        <p:txBody>
          <a:bodyPr spcFirstLastPara="1" wrap="square" lIns="91425" tIns="91425" rIns="91425" bIns="91425" anchor="t" anchorCtr="0">
            <a:noAutofit/>
          </a:bodyPr>
          <a:lstStyle/>
          <a:p>
            <a:pPr marL="0" marR="0" lvl="0" indent="0" algn="ctr" rtl="0">
              <a:lnSpc>
                <a:spcPct val="100000"/>
              </a:lnSpc>
              <a:spcBef>
                <a:spcPts val="0"/>
              </a:spcBef>
              <a:spcAft>
                <a:spcPts val="0"/>
              </a:spcAft>
              <a:buClr>
                <a:srgbClr val="000000"/>
              </a:buClr>
              <a:buSzPts val="1400"/>
              <a:buFont typeface="Arial"/>
              <a:buNone/>
            </a:pPr>
            <a:r>
              <a:rPr lang="en-US" sz="1400" b="0" i="1" u="none" strike="noStrike" cap="none">
                <a:solidFill>
                  <a:srgbClr val="000000"/>
                </a:solidFill>
                <a:latin typeface="Calibri"/>
                <a:ea typeface="Calibri"/>
                <a:cs typeface="Calibri"/>
                <a:sym typeface="Calibri"/>
              </a:rPr>
              <a:t>Image source: </a:t>
            </a:r>
            <a:r>
              <a:rPr lang="en-US" i="1">
                <a:latin typeface="Calibri"/>
                <a:ea typeface="Calibri"/>
                <a:cs typeface="Calibri"/>
                <a:sym typeface="Calibri"/>
              </a:rPr>
              <a:t>THINKER</a:t>
            </a:r>
            <a:r>
              <a:rPr lang="en-US" sz="1400" b="0" i="1" u="none" strike="noStrike" cap="none">
                <a:solidFill>
                  <a:srgbClr val="000000"/>
                </a:solidFill>
                <a:latin typeface="Calibri"/>
                <a:ea typeface="Calibri"/>
                <a:cs typeface="Calibri"/>
                <a:sym typeface="Calibri"/>
              </a:rPr>
              <a:t> project’s website</a:t>
            </a:r>
            <a:endParaRPr sz="1400" b="0" i="1" u="none" strike="noStrike" cap="none">
              <a:solidFill>
                <a:srgbClr val="000000"/>
              </a:solidFill>
              <a:latin typeface="Calibri"/>
              <a:ea typeface="Calibri"/>
              <a:cs typeface="Calibri"/>
              <a:sym typeface="Calibri"/>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05"/>
        <p:cNvGrpSpPr/>
        <p:nvPr/>
      </p:nvGrpSpPr>
      <p:grpSpPr>
        <a:xfrm>
          <a:off x="0" y="0"/>
          <a:ext cx="0" cy="0"/>
          <a:chOff x="0" y="0"/>
          <a:chExt cx="0" cy="0"/>
        </a:xfrm>
      </p:grpSpPr>
      <p:sp>
        <p:nvSpPr>
          <p:cNvPr id="106" name="Google Shape;106;g357dc52a0f6_0_28"/>
          <p:cNvSpPr txBox="1">
            <a:spLocks noGrp="1"/>
          </p:cNvSpPr>
          <p:nvPr>
            <p:ph type="title"/>
          </p:nvPr>
        </p:nvSpPr>
        <p:spPr>
          <a:xfrm>
            <a:off x="97970" y="81642"/>
            <a:ext cx="11944500" cy="715800"/>
          </a:xfrm>
          <a:prstGeom prst="rect">
            <a:avLst/>
          </a:prstGeom>
          <a:noFill/>
          <a:ln>
            <a:noFill/>
          </a:ln>
        </p:spPr>
        <p:txBody>
          <a:bodyPr spcFirstLastPara="1" wrap="square" lIns="54000" tIns="54000" rIns="54000" bIns="54000" anchor="ctr" anchorCtr="0">
            <a:noAutofit/>
          </a:bodyPr>
          <a:lstStyle/>
          <a:p>
            <a:pPr marL="0" lvl="0" indent="0" algn="l" rtl="0">
              <a:lnSpc>
                <a:spcPct val="90000"/>
              </a:lnSpc>
              <a:spcBef>
                <a:spcPts val="0"/>
              </a:spcBef>
              <a:spcAft>
                <a:spcPts val="0"/>
              </a:spcAft>
              <a:buClr>
                <a:schemeClr val="lt2"/>
              </a:buClr>
              <a:buSzPts val="3800"/>
              <a:buFont typeface="Calibri"/>
              <a:buNone/>
            </a:pPr>
            <a:r>
              <a:rPr lang="en-US"/>
              <a:t>Contents</a:t>
            </a:r>
            <a:endParaRPr/>
          </a:p>
        </p:txBody>
      </p:sp>
      <p:sp>
        <p:nvSpPr>
          <p:cNvPr id="107" name="Google Shape;107;g357dc52a0f6_0_28"/>
          <p:cNvSpPr txBox="1">
            <a:spLocks noGrp="1"/>
          </p:cNvSpPr>
          <p:nvPr>
            <p:ph type="body" idx="1"/>
          </p:nvPr>
        </p:nvSpPr>
        <p:spPr>
          <a:xfrm>
            <a:off x="97971" y="881743"/>
            <a:ext cx="11944500" cy="5870100"/>
          </a:xfrm>
          <a:prstGeom prst="rect">
            <a:avLst/>
          </a:prstGeom>
          <a:noFill/>
          <a:ln>
            <a:noFill/>
          </a:ln>
        </p:spPr>
        <p:txBody>
          <a:bodyPr spcFirstLastPara="1" wrap="square" lIns="91425" tIns="45700" rIns="91425" bIns="45700" anchor="t" anchorCtr="0">
            <a:noAutofit/>
          </a:bodyPr>
          <a:lstStyle/>
          <a:p>
            <a:pPr marL="571500" lvl="0" indent="-330200" algn="l" rtl="0">
              <a:lnSpc>
                <a:spcPct val="90000"/>
              </a:lnSpc>
              <a:spcBef>
                <a:spcPts val="1000"/>
              </a:spcBef>
              <a:spcAft>
                <a:spcPts val="0"/>
              </a:spcAft>
              <a:buSzPts val="2000"/>
              <a:buChar char="•"/>
            </a:pPr>
            <a:r>
              <a:rPr lang="en-US" sz="2000"/>
              <a:t>Slide 1 - WP title</a:t>
            </a:r>
            <a:endParaRPr sz="2000"/>
          </a:p>
          <a:p>
            <a:pPr marL="571500" lvl="0" indent="-330200" algn="l" rtl="0">
              <a:lnSpc>
                <a:spcPct val="90000"/>
              </a:lnSpc>
              <a:spcBef>
                <a:spcPts val="1000"/>
              </a:spcBef>
              <a:spcAft>
                <a:spcPts val="0"/>
              </a:spcAft>
              <a:buSzPts val="2000"/>
              <a:buChar char="•"/>
            </a:pPr>
            <a:r>
              <a:rPr lang="en-US" sz="2000"/>
              <a:t>Slide 2  - Unit title</a:t>
            </a:r>
            <a:endParaRPr sz="2000"/>
          </a:p>
          <a:p>
            <a:pPr marL="571500" lvl="0" indent="-330200" algn="l" rtl="0">
              <a:lnSpc>
                <a:spcPct val="90000"/>
              </a:lnSpc>
              <a:spcBef>
                <a:spcPts val="1000"/>
              </a:spcBef>
              <a:spcAft>
                <a:spcPts val="0"/>
              </a:spcAft>
              <a:buSzPts val="2000"/>
              <a:buChar char="•"/>
            </a:pPr>
            <a:r>
              <a:rPr lang="en-US" sz="2000"/>
              <a:t>Slide 3  - Learning outcomes</a:t>
            </a:r>
            <a:endParaRPr sz="2000"/>
          </a:p>
          <a:p>
            <a:pPr marL="571500" lvl="0" indent="-330200" algn="l" rtl="0">
              <a:lnSpc>
                <a:spcPct val="90000"/>
              </a:lnSpc>
              <a:spcBef>
                <a:spcPts val="1000"/>
              </a:spcBef>
              <a:spcAft>
                <a:spcPts val="0"/>
              </a:spcAft>
              <a:buSzPts val="2000"/>
              <a:buChar char="•"/>
            </a:pPr>
            <a:r>
              <a:rPr lang="en-US" sz="2000"/>
              <a:t>Slide 4 - Contents </a:t>
            </a:r>
            <a:endParaRPr sz="2000"/>
          </a:p>
          <a:p>
            <a:pPr marL="571500" lvl="0" indent="-330200" algn="l" rtl="0">
              <a:lnSpc>
                <a:spcPct val="90000"/>
              </a:lnSpc>
              <a:spcBef>
                <a:spcPts val="1000"/>
              </a:spcBef>
              <a:spcAft>
                <a:spcPts val="0"/>
              </a:spcAft>
              <a:buSzPts val="2000"/>
              <a:buChar char="•"/>
            </a:pPr>
            <a:r>
              <a:rPr lang="en-US" sz="2000"/>
              <a:t>Slide 5 - What is self-assessment?</a:t>
            </a:r>
            <a:endParaRPr sz="2000"/>
          </a:p>
          <a:p>
            <a:pPr marL="571500" lvl="0" indent="-330200" algn="l" rtl="0">
              <a:lnSpc>
                <a:spcPct val="90000"/>
              </a:lnSpc>
              <a:spcBef>
                <a:spcPts val="1000"/>
              </a:spcBef>
              <a:spcAft>
                <a:spcPts val="0"/>
              </a:spcAft>
              <a:buSzPts val="2000"/>
              <a:buChar char="•"/>
            </a:pPr>
            <a:r>
              <a:rPr lang="en-US" sz="2000"/>
              <a:t>Slide 6 - Why use self-assessment?</a:t>
            </a:r>
            <a:endParaRPr sz="2000"/>
          </a:p>
          <a:p>
            <a:pPr marL="571500" lvl="0" indent="-330200" algn="l" rtl="0">
              <a:lnSpc>
                <a:spcPct val="90000"/>
              </a:lnSpc>
              <a:spcBef>
                <a:spcPts val="1000"/>
              </a:spcBef>
              <a:spcAft>
                <a:spcPts val="0"/>
              </a:spcAft>
              <a:buSzPts val="2000"/>
              <a:buChar char="•"/>
            </a:pPr>
            <a:r>
              <a:rPr lang="en-US" sz="2000"/>
              <a:t>Slide 7 - Skills developed through self-assessment</a:t>
            </a:r>
            <a:endParaRPr sz="2000"/>
          </a:p>
          <a:p>
            <a:pPr marL="571500" lvl="0" indent="-330200" algn="l" rtl="0">
              <a:lnSpc>
                <a:spcPct val="90000"/>
              </a:lnSpc>
              <a:spcBef>
                <a:spcPts val="1000"/>
              </a:spcBef>
              <a:spcAft>
                <a:spcPts val="0"/>
              </a:spcAft>
              <a:buSzPts val="2000"/>
              <a:buChar char="•"/>
            </a:pPr>
            <a:r>
              <a:rPr lang="en-US" sz="2000"/>
              <a:t>Slide 8 - Activity 1 - self-assessment</a:t>
            </a:r>
            <a:endParaRPr sz="2000"/>
          </a:p>
          <a:p>
            <a:pPr marL="571500" lvl="0" indent="-330200" algn="l" rtl="0">
              <a:lnSpc>
                <a:spcPct val="90000"/>
              </a:lnSpc>
              <a:spcBef>
                <a:spcPts val="1000"/>
              </a:spcBef>
              <a:spcAft>
                <a:spcPts val="0"/>
              </a:spcAft>
              <a:buSzPts val="2000"/>
              <a:buChar char="•"/>
            </a:pPr>
            <a:r>
              <a:rPr lang="en-US" sz="2000"/>
              <a:t>Slide 9 - What is “peer review” evaluation?</a:t>
            </a:r>
            <a:endParaRPr sz="2000"/>
          </a:p>
          <a:p>
            <a:pPr marL="571500" lvl="0" indent="-330200" algn="l" rtl="0">
              <a:lnSpc>
                <a:spcPct val="90000"/>
              </a:lnSpc>
              <a:spcBef>
                <a:spcPts val="1000"/>
              </a:spcBef>
              <a:spcAft>
                <a:spcPts val="0"/>
              </a:spcAft>
              <a:buSzPts val="2000"/>
              <a:buChar char="•"/>
            </a:pPr>
            <a:r>
              <a:rPr lang="en-US" sz="2000"/>
              <a:t>Slide 10 - Peer review as a learning tool</a:t>
            </a:r>
            <a:endParaRPr sz="2000"/>
          </a:p>
          <a:p>
            <a:pPr marL="571500" lvl="0" indent="-330200" algn="l" rtl="0">
              <a:lnSpc>
                <a:spcPct val="90000"/>
              </a:lnSpc>
              <a:spcBef>
                <a:spcPts val="1000"/>
              </a:spcBef>
              <a:spcAft>
                <a:spcPts val="0"/>
              </a:spcAft>
              <a:buSzPts val="2000"/>
              <a:buChar char="•"/>
            </a:pPr>
            <a:r>
              <a:rPr lang="en-US" sz="2000"/>
              <a:t>Slide 11 - Activity 2 - peer review evaluation of learning scenarios</a:t>
            </a:r>
            <a:endParaRPr sz="2000"/>
          </a:p>
          <a:p>
            <a:pPr marL="571500" lvl="0" indent="-330200" algn="l" rtl="0">
              <a:lnSpc>
                <a:spcPct val="90000"/>
              </a:lnSpc>
              <a:spcBef>
                <a:spcPts val="1000"/>
              </a:spcBef>
              <a:spcAft>
                <a:spcPts val="0"/>
              </a:spcAft>
              <a:buSzPts val="2000"/>
              <a:buChar char="•"/>
            </a:pPr>
            <a:r>
              <a:rPr lang="en-US" sz="2000"/>
              <a:t>Slide 12 - Literature</a:t>
            </a:r>
            <a:endParaRPr sz="200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11"/>
        <p:cNvGrpSpPr/>
        <p:nvPr/>
      </p:nvGrpSpPr>
      <p:grpSpPr>
        <a:xfrm>
          <a:off x="0" y="0"/>
          <a:ext cx="0" cy="0"/>
          <a:chOff x="0" y="0"/>
          <a:chExt cx="0" cy="0"/>
        </a:xfrm>
      </p:grpSpPr>
      <p:sp>
        <p:nvSpPr>
          <p:cNvPr id="112" name="Google Shape;112;p1"/>
          <p:cNvSpPr txBox="1">
            <a:spLocks noGrp="1"/>
          </p:cNvSpPr>
          <p:nvPr>
            <p:ph type="title"/>
          </p:nvPr>
        </p:nvSpPr>
        <p:spPr>
          <a:xfrm>
            <a:off x="97970" y="81642"/>
            <a:ext cx="11944351" cy="715879"/>
          </a:xfrm>
          <a:prstGeom prst="rect">
            <a:avLst/>
          </a:prstGeom>
          <a:noFill/>
          <a:ln>
            <a:noFill/>
          </a:ln>
        </p:spPr>
        <p:txBody>
          <a:bodyPr spcFirstLastPara="1" wrap="square" lIns="54000" tIns="54000" rIns="54000" bIns="54000" anchor="ctr" anchorCtr="0">
            <a:noAutofit/>
          </a:bodyPr>
          <a:lstStyle/>
          <a:p>
            <a:pPr marL="0" lvl="0" indent="0" algn="l" rtl="0">
              <a:lnSpc>
                <a:spcPct val="90000"/>
              </a:lnSpc>
              <a:spcBef>
                <a:spcPts val="0"/>
              </a:spcBef>
              <a:spcAft>
                <a:spcPts val="0"/>
              </a:spcAft>
              <a:buClr>
                <a:schemeClr val="lt2"/>
              </a:buClr>
              <a:buSzPts val="3800"/>
              <a:buFont typeface="Calibri"/>
              <a:buNone/>
            </a:pPr>
            <a:r>
              <a:rPr lang="en-US" b="1"/>
              <a:t>What is self-assessment?</a:t>
            </a:r>
            <a:endParaRPr b="1"/>
          </a:p>
        </p:txBody>
      </p:sp>
      <p:sp>
        <p:nvSpPr>
          <p:cNvPr id="113" name="Google Shape;113;p1"/>
          <p:cNvSpPr txBox="1">
            <a:spLocks noGrp="1"/>
          </p:cNvSpPr>
          <p:nvPr>
            <p:ph type="body" idx="1"/>
          </p:nvPr>
        </p:nvSpPr>
        <p:spPr>
          <a:xfrm>
            <a:off x="97971" y="881743"/>
            <a:ext cx="11944350" cy="5870121"/>
          </a:xfrm>
          <a:prstGeom prst="rect">
            <a:avLst/>
          </a:prstGeom>
          <a:noFill/>
          <a:ln>
            <a:noFill/>
          </a:ln>
        </p:spPr>
        <p:txBody>
          <a:bodyPr spcFirstLastPara="1" wrap="square" lIns="91425" tIns="45700" rIns="91425" bIns="45700" anchor="t" anchorCtr="0">
            <a:noAutofit/>
          </a:bodyPr>
          <a:lstStyle/>
          <a:p>
            <a:pPr marL="88900" lvl="0" indent="0" algn="l" rtl="0">
              <a:lnSpc>
                <a:spcPct val="90000"/>
              </a:lnSpc>
              <a:spcBef>
                <a:spcPts val="1000"/>
              </a:spcBef>
              <a:spcAft>
                <a:spcPts val="0"/>
              </a:spcAft>
              <a:buSzPts val="2200"/>
              <a:buNone/>
            </a:pPr>
            <a:r>
              <a:rPr lang="en-US" b="1">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0"/>
                  </a:ext>
                </a:extLst>
              </a:rPr>
              <a:t>Definition</a:t>
            </a:r>
            <a:r>
              <a:rPr lang="en-US"/>
              <a:t>:</a:t>
            </a:r>
            <a:endParaRPr/>
          </a:p>
          <a:p>
            <a:pPr marL="457200" marR="0" lvl="0" indent="-368300" algn="l" rtl="0">
              <a:lnSpc>
                <a:spcPct val="90000"/>
              </a:lnSpc>
              <a:spcBef>
                <a:spcPts val="1000"/>
              </a:spcBef>
              <a:spcAft>
                <a:spcPts val="0"/>
              </a:spcAft>
              <a:buClr>
                <a:schemeClr val="accent4"/>
              </a:buClr>
              <a:buSzPts val="2200"/>
              <a:buFont typeface="Arial"/>
              <a:buChar char="•"/>
            </a:pPr>
            <a:r>
              <a:rPr lang="en-US"/>
              <a:t>A learning method where students evaluate their own performance, fostering reflection and personal responsibility.</a:t>
            </a:r>
            <a:endParaRPr/>
          </a:p>
          <a:p>
            <a:pPr marL="88900" lvl="0" indent="0" algn="l" rtl="0">
              <a:lnSpc>
                <a:spcPct val="90000"/>
              </a:lnSpc>
              <a:spcBef>
                <a:spcPts val="1000"/>
              </a:spcBef>
              <a:spcAft>
                <a:spcPts val="0"/>
              </a:spcAft>
              <a:buSzPts val="2200"/>
              <a:buNone/>
            </a:pPr>
            <a:endParaRPr/>
          </a:p>
        </p:txBody>
      </p:sp>
      <p:pic>
        <p:nvPicPr>
          <p:cNvPr id="114" name="Google Shape;114;p1"/>
          <p:cNvPicPr preferRelativeResize="0"/>
          <p:nvPr/>
        </p:nvPicPr>
        <p:blipFill rotWithShape="1">
          <a:blip r:embed="rId3">
            <a:alphaModFix/>
          </a:blip>
          <a:srcRect/>
          <a:stretch/>
        </p:blipFill>
        <p:spPr>
          <a:xfrm>
            <a:off x="2923425" y="2257749"/>
            <a:ext cx="6293450" cy="4192775"/>
          </a:xfrm>
          <a:prstGeom prst="rect">
            <a:avLst/>
          </a:prstGeom>
          <a:noFill/>
          <a:ln>
            <a:noFill/>
          </a:ln>
        </p:spPr>
      </p:pic>
      <p:sp>
        <p:nvSpPr>
          <p:cNvPr id="115" name="Google Shape;115;p1"/>
          <p:cNvSpPr txBox="1"/>
          <p:nvPr/>
        </p:nvSpPr>
        <p:spPr>
          <a:xfrm>
            <a:off x="9551775" y="6443725"/>
            <a:ext cx="2640300" cy="345900"/>
          </a:xfrm>
          <a:prstGeom prst="rect">
            <a:avLst/>
          </a:prstGeom>
          <a:noFill/>
          <a:ln>
            <a:noFill/>
          </a:ln>
        </p:spPr>
        <p:txBody>
          <a:bodyPr spcFirstLastPara="1" wrap="square" lIns="91425" tIns="91425" rIns="91425" bIns="91425" anchor="t" anchorCtr="0">
            <a:noAutofit/>
          </a:bodyPr>
          <a:lstStyle/>
          <a:p>
            <a:pPr marL="0" marR="0" lvl="0" indent="0" algn="ctr" rtl="0">
              <a:lnSpc>
                <a:spcPct val="100000"/>
              </a:lnSpc>
              <a:spcBef>
                <a:spcPts val="0"/>
              </a:spcBef>
              <a:spcAft>
                <a:spcPts val="0"/>
              </a:spcAft>
              <a:buClr>
                <a:srgbClr val="000000"/>
              </a:buClr>
              <a:buSzPts val="1400"/>
              <a:buFont typeface="Arial"/>
              <a:buNone/>
            </a:pPr>
            <a:r>
              <a:rPr lang="en-US" sz="1400" b="0" i="1" u="none" strike="noStrike" cap="none">
                <a:solidFill>
                  <a:srgbClr val="000000"/>
                </a:solidFill>
                <a:latin typeface="Calibri"/>
                <a:ea typeface="Calibri"/>
                <a:cs typeface="Calibri"/>
                <a:sym typeface="Calibri"/>
              </a:rPr>
              <a:t>Image source: Freepik</a:t>
            </a:r>
            <a:endParaRPr sz="1400" b="0" i="1" u="none" strike="noStrike" cap="none">
              <a:solidFill>
                <a:srgbClr val="000000"/>
              </a:solidFill>
              <a:latin typeface="Calibri"/>
              <a:ea typeface="Calibri"/>
              <a:cs typeface="Calibri"/>
              <a:sym typeface="Calibri"/>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19"/>
        <p:cNvGrpSpPr/>
        <p:nvPr/>
      </p:nvGrpSpPr>
      <p:grpSpPr>
        <a:xfrm>
          <a:off x="0" y="0"/>
          <a:ext cx="0" cy="0"/>
          <a:chOff x="0" y="0"/>
          <a:chExt cx="0" cy="0"/>
        </a:xfrm>
      </p:grpSpPr>
      <p:sp>
        <p:nvSpPr>
          <p:cNvPr id="120" name="Google Shape;120;p4"/>
          <p:cNvSpPr txBox="1">
            <a:spLocks noGrp="1"/>
          </p:cNvSpPr>
          <p:nvPr>
            <p:ph type="title"/>
          </p:nvPr>
        </p:nvSpPr>
        <p:spPr>
          <a:xfrm>
            <a:off x="97970" y="81642"/>
            <a:ext cx="11944351" cy="715879"/>
          </a:xfrm>
          <a:prstGeom prst="rect">
            <a:avLst/>
          </a:prstGeom>
          <a:noFill/>
          <a:ln>
            <a:noFill/>
          </a:ln>
        </p:spPr>
        <p:txBody>
          <a:bodyPr spcFirstLastPara="1" wrap="square" lIns="54000" tIns="54000" rIns="54000" bIns="54000" anchor="ctr" anchorCtr="0">
            <a:noAutofit/>
          </a:bodyPr>
          <a:lstStyle/>
          <a:p>
            <a:pPr marL="0" lvl="0" indent="0" algn="l" rtl="0">
              <a:lnSpc>
                <a:spcPct val="90000"/>
              </a:lnSpc>
              <a:spcBef>
                <a:spcPts val="0"/>
              </a:spcBef>
              <a:spcAft>
                <a:spcPts val="0"/>
              </a:spcAft>
              <a:buClr>
                <a:schemeClr val="lt2"/>
              </a:buClr>
              <a:buSzPts val="3800"/>
              <a:buFont typeface="Calibri"/>
              <a:buNone/>
            </a:pPr>
            <a:r>
              <a:rPr lang="en-US" b="1"/>
              <a:t>Why use self-assessment?</a:t>
            </a:r>
            <a:endParaRPr b="1"/>
          </a:p>
        </p:txBody>
      </p:sp>
      <p:sp>
        <p:nvSpPr>
          <p:cNvPr id="121" name="Google Shape;121;p4"/>
          <p:cNvSpPr txBox="1">
            <a:spLocks noGrp="1"/>
          </p:cNvSpPr>
          <p:nvPr>
            <p:ph type="body" idx="1"/>
          </p:nvPr>
        </p:nvSpPr>
        <p:spPr>
          <a:xfrm>
            <a:off x="97971" y="881743"/>
            <a:ext cx="11944350" cy="5870121"/>
          </a:xfrm>
          <a:prstGeom prst="rect">
            <a:avLst/>
          </a:prstGeom>
          <a:noFill/>
          <a:ln>
            <a:noFill/>
          </a:ln>
        </p:spPr>
        <p:txBody>
          <a:bodyPr spcFirstLastPara="1" wrap="square" lIns="91425" tIns="45700" rIns="91425" bIns="45700" anchor="t" anchorCtr="0">
            <a:noAutofit/>
          </a:bodyPr>
          <a:lstStyle/>
          <a:p>
            <a:pPr marL="457200" marR="0" lvl="0" indent="-368300" algn="l" rtl="0">
              <a:lnSpc>
                <a:spcPct val="90000"/>
              </a:lnSpc>
              <a:spcBef>
                <a:spcPts val="1000"/>
              </a:spcBef>
              <a:spcAft>
                <a:spcPts val="0"/>
              </a:spcAft>
              <a:buClr>
                <a:schemeClr val="accent4"/>
              </a:buClr>
              <a:buSzPts val="2200"/>
              <a:buFont typeface="Arial"/>
              <a:buChar char="•"/>
            </a:pPr>
            <a:r>
              <a:rPr lang="en-US"/>
              <a:t>Self-assessment encourages:</a:t>
            </a:r>
            <a:endParaRPr/>
          </a:p>
          <a:p>
            <a:pPr marL="914400" lvl="1" indent="-342900" algn="l" rtl="0">
              <a:lnSpc>
                <a:spcPct val="90000"/>
              </a:lnSpc>
              <a:spcBef>
                <a:spcPts val="500"/>
              </a:spcBef>
              <a:spcAft>
                <a:spcPts val="0"/>
              </a:spcAft>
              <a:buSzPts val="1800"/>
              <a:buChar char="•"/>
            </a:pPr>
            <a:r>
              <a:rPr lang="en-US"/>
              <a:t>Reflection;</a:t>
            </a:r>
            <a:endParaRPr/>
          </a:p>
          <a:p>
            <a:pPr marL="914400" lvl="1" indent="-342900" algn="l" rtl="0">
              <a:lnSpc>
                <a:spcPct val="90000"/>
              </a:lnSpc>
              <a:spcBef>
                <a:spcPts val="500"/>
              </a:spcBef>
              <a:spcAft>
                <a:spcPts val="0"/>
              </a:spcAft>
              <a:buSzPts val="1800"/>
              <a:buChar char="•"/>
            </a:pPr>
            <a:r>
              <a:rPr lang="en-US"/>
              <a:t>Active learning; </a:t>
            </a:r>
            <a:endParaRPr/>
          </a:p>
          <a:p>
            <a:pPr marL="914400" lvl="1" indent="-342900" algn="l" rtl="0">
              <a:lnSpc>
                <a:spcPct val="90000"/>
              </a:lnSpc>
              <a:spcBef>
                <a:spcPts val="500"/>
              </a:spcBef>
              <a:spcAft>
                <a:spcPts val="0"/>
              </a:spcAft>
              <a:buSzPts val="1800"/>
              <a:buChar char="•"/>
            </a:pPr>
            <a:r>
              <a:rPr lang="en-US"/>
              <a:t>Personal ownership.</a:t>
            </a:r>
            <a:endParaRPr/>
          </a:p>
          <a:p>
            <a:pPr marL="914400" lvl="1" indent="-228600" algn="l" rtl="0">
              <a:lnSpc>
                <a:spcPct val="90000"/>
              </a:lnSpc>
              <a:spcBef>
                <a:spcPts val="500"/>
              </a:spcBef>
              <a:spcAft>
                <a:spcPts val="0"/>
              </a:spcAft>
              <a:buSzPts val="1800"/>
              <a:buNone/>
            </a:pPr>
            <a:endParaRPr/>
          </a:p>
          <a:p>
            <a:pPr marL="571500" lvl="1" indent="0" algn="l" rtl="0">
              <a:lnSpc>
                <a:spcPct val="90000"/>
              </a:lnSpc>
              <a:spcBef>
                <a:spcPts val="500"/>
              </a:spcBef>
              <a:spcAft>
                <a:spcPts val="0"/>
              </a:spcAft>
              <a:buSzPts val="1800"/>
              <a:buNone/>
            </a:pPr>
            <a:endParaRPr/>
          </a:p>
          <a:p>
            <a:pPr marL="914400" lvl="1" indent="-228600" algn="l" rtl="0">
              <a:lnSpc>
                <a:spcPct val="90000"/>
              </a:lnSpc>
              <a:spcBef>
                <a:spcPts val="500"/>
              </a:spcBef>
              <a:spcAft>
                <a:spcPts val="0"/>
              </a:spcAft>
              <a:buSzPts val="1800"/>
              <a:buNone/>
            </a:pPr>
            <a:endParaRPr/>
          </a:p>
          <a:p>
            <a:pPr marL="88900" lvl="0" indent="0" algn="l" rtl="0">
              <a:lnSpc>
                <a:spcPct val="90000"/>
              </a:lnSpc>
              <a:spcBef>
                <a:spcPts val="1000"/>
              </a:spcBef>
              <a:spcAft>
                <a:spcPts val="0"/>
              </a:spcAft>
              <a:buSzPts val="2200"/>
              <a:buNone/>
            </a:pPr>
            <a:endParaRPr/>
          </a:p>
          <a:p>
            <a:pPr marL="88900" lvl="0" indent="0" algn="l" rtl="0">
              <a:lnSpc>
                <a:spcPct val="90000"/>
              </a:lnSpc>
              <a:spcBef>
                <a:spcPts val="1000"/>
              </a:spcBef>
              <a:spcAft>
                <a:spcPts val="0"/>
              </a:spcAft>
              <a:buSzPts val="2200"/>
              <a:buNone/>
            </a:pPr>
            <a:endParaRPr/>
          </a:p>
        </p:txBody>
      </p:sp>
      <p:sp>
        <p:nvSpPr>
          <p:cNvPr id="122" name="Google Shape;122;p4"/>
          <p:cNvSpPr/>
          <p:nvPr/>
        </p:nvSpPr>
        <p:spPr>
          <a:xfrm>
            <a:off x="3189341" y="2693778"/>
            <a:ext cx="5761608" cy="2246050"/>
          </a:xfrm>
          <a:custGeom>
            <a:avLst/>
            <a:gdLst/>
            <a:ahLst/>
            <a:cxnLst/>
            <a:rect l="l" t="t" r="r" b="b"/>
            <a:pathLst>
              <a:path w="120000" h="120000" extrusionOk="0">
                <a:moveTo>
                  <a:pt x="0" y="0"/>
                </a:moveTo>
                <a:lnTo>
                  <a:pt x="120000" y="0"/>
                </a:lnTo>
                <a:lnTo>
                  <a:pt x="120000" y="120000"/>
                </a:lnTo>
                <a:lnTo>
                  <a:pt x="0" y="120000"/>
                </a:lnTo>
                <a:close/>
              </a:path>
              <a:path w="120000" h="120000" fill="none" extrusionOk="0">
                <a:moveTo>
                  <a:pt x="-10000" y="22500"/>
                </a:moveTo>
                <a:lnTo>
                  <a:pt x="-20000" y="22500"/>
                </a:lnTo>
                <a:lnTo>
                  <a:pt x="-56000" y="135000"/>
                </a:lnTo>
              </a:path>
            </a:pathLst>
          </a:custGeom>
          <a:gradFill>
            <a:gsLst>
              <a:gs pos="0">
                <a:srgbClr val="90FFAB"/>
              </a:gs>
              <a:gs pos="35000">
                <a:srgbClr val="B3FFC2"/>
              </a:gs>
              <a:gs pos="100000">
                <a:srgbClr val="E0FFE7"/>
              </a:gs>
            </a:gsLst>
            <a:lin ang="16200000" scaled="0"/>
          </a:gradFill>
          <a:ln w="9525" cap="flat" cmpd="sng">
            <a:solidFill>
              <a:srgbClr val="10C357"/>
            </a:solidFill>
            <a:prstDash val="solid"/>
            <a:round/>
            <a:headEnd type="none" w="sm" len="sm"/>
            <a:tailEnd type="none" w="sm" len="sm"/>
          </a:ln>
          <a:effectLst>
            <a:outerShdw blurRad="40000" dist="20000" dir="5400000" rotWithShape="0">
              <a:srgbClr val="000000">
                <a:alpha val="36078"/>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600"/>
              <a:buFont typeface="Arial"/>
              <a:buNone/>
            </a:pPr>
            <a:r>
              <a:rPr lang="en-US" sz="1600" b="0" i="0" u="none" strike="noStrike" cap="none">
                <a:solidFill>
                  <a:schemeClr val="dk1"/>
                </a:solidFill>
                <a:latin typeface="Calibri"/>
                <a:ea typeface="Calibri"/>
                <a:cs typeface="Calibri"/>
                <a:sym typeface="Calibri"/>
              </a:rPr>
              <a:t>“Self-assessment and peer assessment give the students more ownership, students are active and involved in the process, and they can share experiences about the process. This will lead them to become more independent. Using their peers’ feedback and combining this with self-assessment, is considered to be most effective to optimise performance.”</a:t>
            </a:r>
            <a:endParaRPr sz="1600" b="0" i="0" u="none" strike="noStrike" cap="none">
              <a:solidFill>
                <a:srgbClr val="000000"/>
              </a:solidFill>
              <a:latin typeface="Calibri"/>
              <a:ea typeface="Calibri"/>
              <a:cs typeface="Calibri"/>
              <a:sym typeface="Calibri"/>
            </a:endParaRPr>
          </a:p>
          <a:p>
            <a:pPr marL="0" marR="0" lvl="0" indent="0" algn="r" rtl="0">
              <a:lnSpc>
                <a:spcPct val="100000"/>
              </a:lnSpc>
              <a:spcBef>
                <a:spcPts val="0"/>
              </a:spcBef>
              <a:spcAft>
                <a:spcPts val="0"/>
              </a:spcAft>
              <a:buClr>
                <a:srgbClr val="000000"/>
              </a:buClr>
              <a:buSzPts val="1600"/>
              <a:buFont typeface="Arial"/>
              <a:buNone/>
            </a:pPr>
            <a:r>
              <a:rPr lang="en-US" sz="1600" b="0" i="0" u="none" strike="noStrike" cap="none">
                <a:solidFill>
                  <a:schemeClr val="dk1"/>
                </a:solidFill>
                <a:latin typeface="Calibri"/>
                <a:ea typeface="Calibri"/>
                <a:cs typeface="Calibri"/>
                <a:sym typeface="Calibri"/>
              </a:rPr>
              <a:t>De Meulemeester, et al. (2021)</a:t>
            </a:r>
            <a:endParaRPr sz="1600" b="0" i="0" u="none" strike="noStrike" cap="none">
              <a:solidFill>
                <a:schemeClr val="dk1"/>
              </a:solidFill>
              <a:latin typeface="Calibri"/>
              <a:ea typeface="Calibri"/>
              <a:cs typeface="Calibri"/>
              <a:sym typeface="Calibri"/>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26"/>
        <p:cNvGrpSpPr/>
        <p:nvPr/>
      </p:nvGrpSpPr>
      <p:grpSpPr>
        <a:xfrm>
          <a:off x="0" y="0"/>
          <a:ext cx="0" cy="0"/>
          <a:chOff x="0" y="0"/>
          <a:chExt cx="0" cy="0"/>
        </a:xfrm>
      </p:grpSpPr>
      <p:sp>
        <p:nvSpPr>
          <p:cNvPr id="127" name="Google Shape;127;p8"/>
          <p:cNvSpPr txBox="1">
            <a:spLocks noGrp="1"/>
          </p:cNvSpPr>
          <p:nvPr>
            <p:ph type="title"/>
          </p:nvPr>
        </p:nvSpPr>
        <p:spPr>
          <a:xfrm>
            <a:off x="97970" y="81642"/>
            <a:ext cx="11944351" cy="715879"/>
          </a:xfrm>
          <a:prstGeom prst="rect">
            <a:avLst/>
          </a:prstGeom>
          <a:noFill/>
          <a:ln>
            <a:noFill/>
          </a:ln>
        </p:spPr>
        <p:txBody>
          <a:bodyPr spcFirstLastPara="1" wrap="square" lIns="54000" tIns="54000" rIns="54000" bIns="54000" anchor="ctr" anchorCtr="0">
            <a:noAutofit/>
          </a:bodyPr>
          <a:lstStyle/>
          <a:p>
            <a:pPr marL="0" lvl="0" indent="0" algn="l" rtl="0">
              <a:lnSpc>
                <a:spcPct val="90000"/>
              </a:lnSpc>
              <a:spcBef>
                <a:spcPts val="0"/>
              </a:spcBef>
              <a:spcAft>
                <a:spcPts val="0"/>
              </a:spcAft>
              <a:buClr>
                <a:schemeClr val="lt2"/>
              </a:buClr>
              <a:buSzPts val="3800"/>
              <a:buFont typeface="Calibri"/>
              <a:buNone/>
            </a:pPr>
            <a:r>
              <a:rPr lang="en-US" b="1"/>
              <a:t>Skills developed through self-assessment</a:t>
            </a:r>
            <a:endParaRPr b="1"/>
          </a:p>
        </p:txBody>
      </p:sp>
      <p:sp>
        <p:nvSpPr>
          <p:cNvPr id="128" name="Google Shape;128;p8"/>
          <p:cNvSpPr txBox="1">
            <a:spLocks noGrp="1"/>
          </p:cNvSpPr>
          <p:nvPr>
            <p:ph type="body" idx="1"/>
          </p:nvPr>
        </p:nvSpPr>
        <p:spPr>
          <a:xfrm>
            <a:off x="97971" y="881743"/>
            <a:ext cx="11944350" cy="5870121"/>
          </a:xfrm>
          <a:prstGeom prst="rect">
            <a:avLst/>
          </a:prstGeom>
          <a:noFill/>
          <a:ln>
            <a:noFill/>
          </a:ln>
        </p:spPr>
        <p:txBody>
          <a:bodyPr spcFirstLastPara="1" wrap="square" lIns="91425" tIns="45700" rIns="91425" bIns="45700" anchor="t" anchorCtr="0">
            <a:noAutofit/>
          </a:bodyPr>
          <a:lstStyle/>
          <a:p>
            <a:pPr marL="571500" lvl="1" indent="0" algn="l" rtl="0">
              <a:lnSpc>
                <a:spcPct val="90000"/>
              </a:lnSpc>
              <a:spcBef>
                <a:spcPts val="500"/>
              </a:spcBef>
              <a:spcAft>
                <a:spcPts val="0"/>
              </a:spcAft>
              <a:buSzPts val="1800"/>
              <a:buNone/>
            </a:pPr>
            <a:endParaRPr/>
          </a:p>
          <a:p>
            <a:pPr marL="571500" lvl="1" indent="0" algn="l" rtl="0">
              <a:lnSpc>
                <a:spcPct val="90000"/>
              </a:lnSpc>
              <a:spcBef>
                <a:spcPts val="500"/>
              </a:spcBef>
              <a:spcAft>
                <a:spcPts val="0"/>
              </a:spcAft>
              <a:buSzPts val="1800"/>
              <a:buNone/>
            </a:pPr>
            <a:endParaRPr/>
          </a:p>
          <a:p>
            <a:pPr marL="914400" lvl="1" indent="-228600" algn="l" rtl="0">
              <a:lnSpc>
                <a:spcPct val="90000"/>
              </a:lnSpc>
              <a:spcBef>
                <a:spcPts val="500"/>
              </a:spcBef>
              <a:spcAft>
                <a:spcPts val="0"/>
              </a:spcAft>
              <a:buSzPts val="1800"/>
              <a:buNone/>
            </a:pPr>
            <a:endParaRPr/>
          </a:p>
          <a:p>
            <a:pPr marL="88900" lvl="0" indent="0" algn="l" rtl="0">
              <a:lnSpc>
                <a:spcPct val="90000"/>
              </a:lnSpc>
              <a:spcBef>
                <a:spcPts val="1000"/>
              </a:spcBef>
              <a:spcAft>
                <a:spcPts val="0"/>
              </a:spcAft>
              <a:buSzPts val="2200"/>
              <a:buNone/>
            </a:pPr>
            <a:endParaRPr/>
          </a:p>
          <a:p>
            <a:pPr marL="88900" lvl="0" indent="0" algn="l" rtl="0">
              <a:lnSpc>
                <a:spcPct val="90000"/>
              </a:lnSpc>
              <a:spcBef>
                <a:spcPts val="1000"/>
              </a:spcBef>
              <a:spcAft>
                <a:spcPts val="0"/>
              </a:spcAft>
              <a:buSzPts val="2200"/>
              <a:buNone/>
            </a:pPr>
            <a:endParaRPr/>
          </a:p>
        </p:txBody>
      </p:sp>
      <p:sp>
        <p:nvSpPr>
          <p:cNvPr id="129" name="Google Shape;129;p8"/>
          <p:cNvSpPr/>
          <p:nvPr/>
        </p:nvSpPr>
        <p:spPr>
          <a:xfrm>
            <a:off x="124287" y="2228295"/>
            <a:ext cx="3693110" cy="3027286"/>
          </a:xfrm>
          <a:prstGeom prst="roundRect">
            <a:avLst>
              <a:gd name="adj" fmla="val 16667"/>
            </a:avLst>
          </a:prstGeom>
          <a:solidFill>
            <a:schemeClr val="accent1"/>
          </a:solidFill>
          <a:ln w="25400" cap="flat" cmpd="sng">
            <a:solidFill>
              <a:srgbClr val="108F42"/>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2000"/>
              <a:buFont typeface="Arial"/>
              <a:buNone/>
            </a:pPr>
            <a:r>
              <a:rPr lang="en-US" sz="2000" b="0" i="0" u="none" strike="noStrike" cap="none">
                <a:solidFill>
                  <a:srgbClr val="FFFFFF"/>
                </a:solidFill>
                <a:latin typeface="Calibri"/>
                <a:ea typeface="Calibri"/>
                <a:cs typeface="Calibri"/>
                <a:sym typeface="Calibri"/>
              </a:rPr>
              <a:t>Critical Thinking</a:t>
            </a:r>
            <a:endParaRPr sz="2000" b="0" i="0" u="none" strike="noStrike" cap="none">
              <a:solidFill>
                <a:srgbClr val="FFFFFF"/>
              </a:solidFill>
              <a:latin typeface="Calibri"/>
              <a:ea typeface="Calibri"/>
              <a:cs typeface="Calibri"/>
              <a:sym typeface="Calibri"/>
            </a:endParaRPr>
          </a:p>
        </p:txBody>
      </p:sp>
      <p:sp>
        <p:nvSpPr>
          <p:cNvPr id="130" name="Google Shape;130;p8"/>
          <p:cNvSpPr/>
          <p:nvPr/>
        </p:nvSpPr>
        <p:spPr>
          <a:xfrm>
            <a:off x="4134036" y="2228295"/>
            <a:ext cx="3994951" cy="3027286"/>
          </a:xfrm>
          <a:prstGeom prst="triangle">
            <a:avLst>
              <a:gd name="adj" fmla="val 50000"/>
            </a:avLst>
          </a:prstGeom>
          <a:solidFill>
            <a:schemeClr val="accent1"/>
          </a:solidFill>
          <a:ln w="25400" cap="flat" cmpd="sng">
            <a:solidFill>
              <a:srgbClr val="108F42"/>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900"/>
              <a:buFont typeface="Arial"/>
              <a:buNone/>
            </a:pPr>
            <a:r>
              <a:rPr lang="en-US" sz="1900" b="0" i="0" u="none" strike="noStrike" cap="none">
                <a:solidFill>
                  <a:srgbClr val="FFFFFF"/>
                </a:solidFill>
                <a:latin typeface="Calibri"/>
                <a:ea typeface="Calibri"/>
                <a:cs typeface="Calibri"/>
                <a:sym typeface="Calibri"/>
              </a:rPr>
              <a:t>Problem-solving</a:t>
            </a:r>
            <a:endParaRPr sz="1900" b="0" i="0" u="none" strike="noStrike" cap="none">
              <a:solidFill>
                <a:srgbClr val="FFFFFF"/>
              </a:solidFill>
              <a:latin typeface="Calibri"/>
              <a:ea typeface="Calibri"/>
              <a:cs typeface="Calibri"/>
              <a:sym typeface="Calibri"/>
            </a:endParaRPr>
          </a:p>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131" name="Google Shape;131;p8"/>
          <p:cNvSpPr/>
          <p:nvPr/>
        </p:nvSpPr>
        <p:spPr>
          <a:xfrm>
            <a:off x="8513718" y="2228295"/>
            <a:ext cx="3409026" cy="3027286"/>
          </a:xfrm>
          <a:prstGeom prst="flowChartProcess">
            <a:avLst/>
          </a:prstGeom>
          <a:solidFill>
            <a:schemeClr val="accent1"/>
          </a:solidFill>
          <a:ln w="25400" cap="flat" cmpd="sng">
            <a:solidFill>
              <a:srgbClr val="108F42"/>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2000"/>
              <a:buFont typeface="Arial"/>
              <a:buNone/>
            </a:pPr>
            <a:r>
              <a:rPr lang="en-US" sz="2000" b="0" i="0" u="none" strike="noStrike" cap="none">
                <a:solidFill>
                  <a:srgbClr val="FFFFFF"/>
                </a:solidFill>
                <a:latin typeface="Calibri"/>
                <a:ea typeface="Calibri"/>
                <a:cs typeface="Calibri"/>
                <a:sym typeface="Calibri"/>
              </a:rPr>
              <a:t>Self-directed Learning</a:t>
            </a:r>
            <a:endParaRPr sz="2000" b="0" i="0" u="none" strike="noStrike" cap="none">
              <a:solidFill>
                <a:srgbClr val="FFFFFF"/>
              </a:solidFill>
              <a:latin typeface="Calibri"/>
              <a:ea typeface="Calibri"/>
              <a:cs typeface="Calibri"/>
              <a:sym typeface="Calibri"/>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35"/>
        <p:cNvGrpSpPr/>
        <p:nvPr/>
      </p:nvGrpSpPr>
      <p:grpSpPr>
        <a:xfrm>
          <a:off x="0" y="0"/>
          <a:ext cx="0" cy="0"/>
          <a:chOff x="0" y="0"/>
          <a:chExt cx="0" cy="0"/>
        </a:xfrm>
      </p:grpSpPr>
      <p:sp>
        <p:nvSpPr>
          <p:cNvPr id="136" name="Google Shape;136;p15"/>
          <p:cNvSpPr txBox="1">
            <a:spLocks noGrp="1"/>
          </p:cNvSpPr>
          <p:nvPr>
            <p:ph type="title"/>
          </p:nvPr>
        </p:nvSpPr>
        <p:spPr>
          <a:xfrm>
            <a:off x="97970" y="81642"/>
            <a:ext cx="11944351" cy="715879"/>
          </a:xfrm>
          <a:prstGeom prst="rect">
            <a:avLst/>
          </a:prstGeom>
          <a:noFill/>
          <a:ln>
            <a:noFill/>
          </a:ln>
        </p:spPr>
        <p:txBody>
          <a:bodyPr spcFirstLastPara="1" wrap="square" lIns="54000" tIns="54000" rIns="54000" bIns="54000" anchor="ctr" anchorCtr="0">
            <a:noAutofit/>
          </a:bodyPr>
          <a:lstStyle/>
          <a:p>
            <a:pPr marL="0" lvl="0" indent="0" algn="l" rtl="0">
              <a:lnSpc>
                <a:spcPct val="90000"/>
              </a:lnSpc>
              <a:spcBef>
                <a:spcPts val="0"/>
              </a:spcBef>
              <a:spcAft>
                <a:spcPts val="0"/>
              </a:spcAft>
              <a:buClr>
                <a:schemeClr val="lt2"/>
              </a:buClr>
              <a:buSzPts val="3800"/>
              <a:buFont typeface="Calibri"/>
              <a:buNone/>
            </a:pPr>
            <a:r>
              <a:rPr lang="en-US" b="1"/>
              <a:t>Activity 1 - self-assessment</a:t>
            </a:r>
            <a:endParaRPr b="1"/>
          </a:p>
        </p:txBody>
      </p:sp>
      <p:sp>
        <p:nvSpPr>
          <p:cNvPr id="137" name="Google Shape;137;p15"/>
          <p:cNvSpPr/>
          <p:nvPr/>
        </p:nvSpPr>
        <p:spPr>
          <a:xfrm>
            <a:off x="735044" y="1198485"/>
            <a:ext cx="10591060" cy="2059620"/>
          </a:xfrm>
          <a:prstGeom prst="flowChartProcess">
            <a:avLst/>
          </a:prstGeom>
          <a:solidFill>
            <a:schemeClr val="accent1"/>
          </a:solidFill>
          <a:ln w="25400" cap="flat" cmpd="sng">
            <a:solidFill>
              <a:srgbClr val="108F42"/>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2300"/>
              <a:buFont typeface="Arial"/>
              <a:buNone/>
            </a:pPr>
            <a:r>
              <a:rPr lang="en-US" sz="2300" b="0" i="0" u="none" strike="noStrike" cap="none">
                <a:solidFill>
                  <a:srgbClr val="FFFFFF"/>
                </a:solidFill>
                <a:latin typeface="Calibri"/>
                <a:ea typeface="Calibri"/>
                <a:cs typeface="Calibri"/>
                <a:sym typeface="Calibri"/>
              </a:rPr>
              <a:t>By using the self-reflective tool included in the THINKER Framework </a:t>
            </a:r>
            <a:r>
              <a:rPr lang="en-US" sz="2300" u="sng">
                <a:solidFill>
                  <a:schemeClr val="hlink"/>
                </a:solidFill>
                <a:latin typeface="Calibri"/>
                <a:ea typeface="Calibri"/>
                <a:cs typeface="Calibri"/>
                <a:sym typeface="Calibri"/>
                <a:hlinkClick r:id="rId3"/>
              </a:rPr>
              <a:t>THINKER</a:t>
            </a:r>
            <a:r>
              <a:rPr lang="en-US" sz="2300" b="0" i="0" u="sng" strike="noStrike" cap="none">
                <a:solidFill>
                  <a:schemeClr val="hlink"/>
                </a:solidFill>
                <a:latin typeface="Calibri"/>
                <a:ea typeface="Calibri"/>
                <a:cs typeface="Calibri"/>
                <a:sym typeface="Calibri"/>
                <a:hlinkClick r:id="rId3"/>
              </a:rPr>
              <a:t> Framework </a:t>
            </a:r>
            <a:r>
              <a:rPr lang="en-US" sz="2300" b="0" i="0" u="none" strike="noStrike" cap="none">
                <a:solidFill>
                  <a:srgbClr val="FFFFFF"/>
                </a:solidFill>
                <a:latin typeface="Calibri"/>
                <a:ea typeface="Calibri"/>
                <a:cs typeface="Calibri"/>
                <a:sym typeface="Calibri"/>
              </a:rPr>
              <a:t>(pages 44-47), evaluate your teaching practices against the </a:t>
            </a:r>
            <a:r>
              <a:rPr lang="en-US" sz="2300">
                <a:solidFill>
                  <a:srgbClr val="FFFFFF"/>
                </a:solidFill>
                <a:latin typeface="Calibri"/>
                <a:ea typeface="Calibri"/>
                <a:cs typeface="Calibri"/>
                <a:sym typeface="Calibri"/>
              </a:rPr>
              <a:t>THINKER</a:t>
            </a:r>
            <a:r>
              <a:rPr lang="en-US" sz="2300" b="0" i="0" u="none" strike="noStrike" cap="none">
                <a:solidFill>
                  <a:srgbClr val="FFFFFF"/>
                </a:solidFill>
                <a:latin typeface="Calibri"/>
                <a:ea typeface="Calibri"/>
                <a:cs typeface="Calibri"/>
                <a:sym typeface="Calibri"/>
              </a:rPr>
              <a:t> framework.</a:t>
            </a:r>
            <a:endParaRPr sz="1400" b="0" i="0" u="none" strike="noStrike" cap="none">
              <a:solidFill>
                <a:srgbClr val="FFFFFF"/>
              </a:solidFill>
              <a:latin typeface="Calibri"/>
              <a:ea typeface="Calibri"/>
              <a:cs typeface="Calibri"/>
              <a:sym typeface="Calibri"/>
            </a:endParaRPr>
          </a:p>
        </p:txBody>
      </p:sp>
      <p:sp>
        <p:nvSpPr>
          <p:cNvPr id="138" name="Google Shape;138;p15"/>
          <p:cNvSpPr/>
          <p:nvPr/>
        </p:nvSpPr>
        <p:spPr>
          <a:xfrm>
            <a:off x="5619564" y="2818659"/>
            <a:ext cx="5095783" cy="2840855"/>
          </a:xfrm>
          <a:prstGeom prst="cloudCallout">
            <a:avLst>
              <a:gd name="adj1" fmla="val -20833"/>
              <a:gd name="adj2" fmla="val 62500"/>
            </a:avLst>
          </a:prstGeom>
          <a:solidFill>
            <a:schemeClr val="accent1"/>
          </a:solidFill>
          <a:ln w="25400" cap="flat" cmpd="sng">
            <a:solidFill>
              <a:srgbClr val="108F42"/>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600"/>
              <a:buFont typeface="Arial"/>
              <a:buNone/>
            </a:pPr>
            <a:r>
              <a:rPr lang="en-US" sz="1600" b="0" i="0" u="none" strike="noStrike" cap="none">
                <a:solidFill>
                  <a:srgbClr val="FFFFFF"/>
                </a:solidFill>
                <a:latin typeface="Calibri"/>
                <a:ea typeface="Calibri"/>
                <a:cs typeface="Calibri"/>
                <a:sym typeface="Calibri"/>
              </a:rPr>
              <a:t>During self-reflection, there are two main aspects to consider: mark whether your teaching practice and lesson plan you have prepared in the previous activity follow the principles of authentic learning and gender inclusion.</a:t>
            </a:r>
            <a:endParaRPr sz="1600" b="0" i="0" u="none" strike="noStrike" cap="none">
              <a:solidFill>
                <a:srgbClr val="FFFFFF"/>
              </a:solidFill>
              <a:latin typeface="Calibri"/>
              <a:ea typeface="Calibri"/>
              <a:cs typeface="Calibri"/>
              <a:sym typeface="Calibri"/>
            </a:endParaRPr>
          </a:p>
        </p:txBody>
      </p:sp>
      <p:pic>
        <p:nvPicPr>
          <p:cNvPr id="139" name="Google Shape;139;p15"/>
          <p:cNvPicPr preferRelativeResize="0"/>
          <p:nvPr/>
        </p:nvPicPr>
        <p:blipFill rotWithShape="1">
          <a:blip r:embed="rId4">
            <a:alphaModFix/>
          </a:blip>
          <a:srcRect/>
          <a:stretch/>
        </p:blipFill>
        <p:spPr>
          <a:xfrm>
            <a:off x="735050" y="3812230"/>
            <a:ext cx="2466975" cy="2343150"/>
          </a:xfrm>
          <a:prstGeom prst="rect">
            <a:avLst/>
          </a:prstGeom>
          <a:noFill/>
          <a:ln>
            <a:noFill/>
          </a:ln>
        </p:spPr>
      </p:pic>
      <p:sp>
        <p:nvSpPr>
          <p:cNvPr id="140" name="Google Shape;140;p15"/>
          <p:cNvSpPr txBox="1"/>
          <p:nvPr/>
        </p:nvSpPr>
        <p:spPr>
          <a:xfrm>
            <a:off x="9070350" y="6443725"/>
            <a:ext cx="3121800" cy="345900"/>
          </a:xfrm>
          <a:prstGeom prst="rect">
            <a:avLst/>
          </a:prstGeom>
          <a:noFill/>
          <a:ln>
            <a:noFill/>
          </a:ln>
        </p:spPr>
        <p:txBody>
          <a:bodyPr spcFirstLastPara="1" wrap="square" lIns="91425" tIns="91425" rIns="91425" bIns="91425" anchor="t" anchorCtr="0">
            <a:noAutofit/>
          </a:bodyPr>
          <a:lstStyle/>
          <a:p>
            <a:pPr marL="0" marR="0" lvl="0" indent="0" algn="ctr" rtl="0">
              <a:lnSpc>
                <a:spcPct val="100000"/>
              </a:lnSpc>
              <a:spcBef>
                <a:spcPts val="0"/>
              </a:spcBef>
              <a:spcAft>
                <a:spcPts val="0"/>
              </a:spcAft>
              <a:buClr>
                <a:srgbClr val="000000"/>
              </a:buClr>
              <a:buSzPts val="1400"/>
              <a:buFont typeface="Arial"/>
              <a:buNone/>
            </a:pPr>
            <a:r>
              <a:rPr lang="en-US" sz="1400" b="0" i="1" u="none" strike="noStrike" cap="none">
                <a:solidFill>
                  <a:srgbClr val="000000"/>
                </a:solidFill>
                <a:latin typeface="Calibri"/>
                <a:ea typeface="Calibri"/>
                <a:cs typeface="Calibri"/>
                <a:sym typeface="Calibri"/>
              </a:rPr>
              <a:t>Image source: </a:t>
            </a:r>
            <a:r>
              <a:rPr lang="en-US" i="1">
                <a:latin typeface="Calibri"/>
                <a:ea typeface="Calibri"/>
                <a:cs typeface="Calibri"/>
                <a:sym typeface="Calibri"/>
              </a:rPr>
              <a:t>THINKER</a:t>
            </a:r>
            <a:r>
              <a:rPr lang="en-US" sz="1400" b="0" i="1" u="none" strike="noStrike" cap="none">
                <a:solidFill>
                  <a:srgbClr val="000000"/>
                </a:solidFill>
                <a:latin typeface="Calibri"/>
                <a:ea typeface="Calibri"/>
                <a:cs typeface="Calibri"/>
                <a:sym typeface="Calibri"/>
              </a:rPr>
              <a:t> project’s website</a:t>
            </a:r>
            <a:endParaRPr sz="1400" b="0" i="1" u="none" strike="noStrike" cap="none">
              <a:solidFill>
                <a:srgbClr val="000000"/>
              </a:solidFill>
              <a:latin typeface="Calibri"/>
              <a:ea typeface="Calibri"/>
              <a:cs typeface="Calibri"/>
              <a:sym typeface="Calibri"/>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44"/>
        <p:cNvGrpSpPr/>
        <p:nvPr/>
      </p:nvGrpSpPr>
      <p:grpSpPr>
        <a:xfrm>
          <a:off x="0" y="0"/>
          <a:ext cx="0" cy="0"/>
          <a:chOff x="0" y="0"/>
          <a:chExt cx="0" cy="0"/>
        </a:xfrm>
      </p:grpSpPr>
      <p:sp>
        <p:nvSpPr>
          <p:cNvPr id="145" name="Google Shape;145;p17"/>
          <p:cNvSpPr txBox="1">
            <a:spLocks noGrp="1"/>
          </p:cNvSpPr>
          <p:nvPr>
            <p:ph type="title"/>
          </p:nvPr>
        </p:nvSpPr>
        <p:spPr>
          <a:xfrm>
            <a:off x="97970" y="81642"/>
            <a:ext cx="11944351" cy="715879"/>
          </a:xfrm>
          <a:prstGeom prst="rect">
            <a:avLst/>
          </a:prstGeom>
          <a:noFill/>
          <a:ln>
            <a:noFill/>
          </a:ln>
        </p:spPr>
        <p:txBody>
          <a:bodyPr spcFirstLastPara="1" wrap="square" lIns="54000" tIns="54000" rIns="54000" bIns="54000" anchor="ctr" anchorCtr="0">
            <a:noAutofit/>
          </a:bodyPr>
          <a:lstStyle/>
          <a:p>
            <a:pPr marL="0" lvl="0" indent="0" algn="l" rtl="0">
              <a:lnSpc>
                <a:spcPct val="90000"/>
              </a:lnSpc>
              <a:spcBef>
                <a:spcPts val="0"/>
              </a:spcBef>
              <a:spcAft>
                <a:spcPts val="0"/>
              </a:spcAft>
              <a:buClr>
                <a:schemeClr val="lt2"/>
              </a:buClr>
              <a:buSzPts val="3800"/>
              <a:buFont typeface="Calibri"/>
              <a:buNone/>
            </a:pPr>
            <a:r>
              <a:rPr lang="en-US" b="1"/>
              <a:t>What is “</a:t>
            </a:r>
            <a:r>
              <a:rPr lang="en-US" b="1">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1"/>
                  </a:ext>
                </a:extLst>
              </a:rPr>
              <a:t>peer</a:t>
            </a:r>
            <a:r>
              <a:rPr lang="en-US" b="1"/>
              <a:t> review” evaluation?</a:t>
            </a:r>
            <a:endParaRPr b="1"/>
          </a:p>
        </p:txBody>
      </p:sp>
      <p:sp>
        <p:nvSpPr>
          <p:cNvPr id="146" name="Google Shape;146;p17"/>
          <p:cNvSpPr txBox="1">
            <a:spLocks noGrp="1"/>
          </p:cNvSpPr>
          <p:nvPr>
            <p:ph type="body" idx="1"/>
          </p:nvPr>
        </p:nvSpPr>
        <p:spPr>
          <a:xfrm>
            <a:off x="97971" y="881743"/>
            <a:ext cx="11944350" cy="5870121"/>
          </a:xfrm>
          <a:prstGeom prst="rect">
            <a:avLst/>
          </a:prstGeom>
          <a:noFill/>
          <a:ln>
            <a:noFill/>
          </a:ln>
        </p:spPr>
        <p:txBody>
          <a:bodyPr spcFirstLastPara="1" wrap="square" lIns="91425" tIns="45700" rIns="91425" bIns="45700" anchor="t" anchorCtr="0">
            <a:noAutofit/>
          </a:bodyPr>
          <a:lstStyle/>
          <a:p>
            <a:pPr marL="88900" lvl="0" indent="0" algn="ctr" rtl="0">
              <a:lnSpc>
                <a:spcPct val="90000"/>
              </a:lnSpc>
              <a:spcBef>
                <a:spcPts val="1000"/>
              </a:spcBef>
              <a:spcAft>
                <a:spcPts val="0"/>
              </a:spcAft>
              <a:buSzPts val="2200"/>
              <a:buNone/>
            </a:pPr>
            <a:r>
              <a:rPr lang="en-US"/>
              <a:t>“An arrangement for peers to consider the level, value, worth, quality or successfulness of the products or outcomes of learning of others of similar status” (Topping, Smith, Swanson &amp; Elliot, 2000, p. 150)”</a:t>
            </a:r>
            <a:endParaRPr/>
          </a:p>
          <a:p>
            <a:pPr marL="88900" lvl="0" indent="0" algn="l" rtl="0">
              <a:lnSpc>
                <a:spcPct val="90000"/>
              </a:lnSpc>
              <a:spcBef>
                <a:spcPts val="1000"/>
              </a:spcBef>
              <a:spcAft>
                <a:spcPts val="0"/>
              </a:spcAft>
              <a:buSzPts val="2200"/>
              <a:buNone/>
            </a:pPr>
            <a:r>
              <a:rPr lang="en-US">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2"/>
                  </a:ext>
                </a:extLst>
              </a:rPr>
              <a:t>Peer review can be:</a:t>
            </a:r>
            <a:endParaRPr>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3"/>
                </a:ext>
              </a:extLst>
            </a:endParaRPr>
          </a:p>
          <a:p>
            <a:pPr marL="457200" marR="0" lvl="0" indent="-368300" algn="l" rtl="0">
              <a:lnSpc>
                <a:spcPct val="90000"/>
              </a:lnSpc>
              <a:spcBef>
                <a:spcPts val="1000"/>
              </a:spcBef>
              <a:spcAft>
                <a:spcPts val="0"/>
              </a:spcAft>
              <a:buClr>
                <a:schemeClr val="accent4"/>
              </a:buClr>
              <a:buSzPts val="2200"/>
              <a:buFont typeface="Arial"/>
              <a:buChar char="•"/>
            </a:pPr>
            <a:r>
              <a:rPr lang="en-US">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4"/>
                  </a:ext>
                </a:extLst>
              </a:rPr>
              <a:t>a grading tool;</a:t>
            </a:r>
            <a:endParaRPr>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5"/>
                </a:ext>
              </a:extLst>
            </a:endParaRPr>
          </a:p>
          <a:p>
            <a:pPr marL="457200" marR="0" lvl="0" indent="-368300" algn="l" rtl="0">
              <a:lnSpc>
                <a:spcPct val="90000"/>
              </a:lnSpc>
              <a:spcBef>
                <a:spcPts val="1000"/>
              </a:spcBef>
              <a:spcAft>
                <a:spcPts val="0"/>
              </a:spcAft>
              <a:buClr>
                <a:schemeClr val="accent4"/>
              </a:buClr>
              <a:buSzPts val="2200"/>
              <a:buFont typeface="Arial"/>
              <a:buChar char="•"/>
            </a:pPr>
            <a:r>
              <a:rPr lang="en-US">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6"/>
                  </a:ext>
                </a:extLst>
              </a:rPr>
              <a:t>an assessment tool;</a:t>
            </a:r>
            <a:endParaRPr>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7"/>
                </a:ext>
              </a:extLst>
            </a:endParaRPr>
          </a:p>
          <a:p>
            <a:pPr marL="457200" marR="0" lvl="0" indent="-368300" algn="l" rtl="0">
              <a:lnSpc>
                <a:spcPct val="90000"/>
              </a:lnSpc>
              <a:spcBef>
                <a:spcPts val="1000"/>
              </a:spcBef>
              <a:spcAft>
                <a:spcPts val="0"/>
              </a:spcAft>
              <a:buClr>
                <a:schemeClr val="accent4"/>
              </a:buClr>
              <a:buSzPts val="2200"/>
              <a:buFont typeface="Arial"/>
              <a:buChar char="•"/>
            </a:pPr>
            <a:r>
              <a:rPr lang="en-US">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8"/>
                  </a:ext>
                </a:extLst>
              </a:rPr>
              <a:t>a learning tool.</a:t>
            </a:r>
            <a:endParaRPr/>
          </a:p>
          <a:p>
            <a:pPr marL="0" marR="0" lvl="0" indent="0" algn="l" rtl="0">
              <a:lnSpc>
                <a:spcPct val="90000"/>
              </a:lnSpc>
              <a:spcBef>
                <a:spcPts val="1000"/>
              </a:spcBef>
              <a:spcAft>
                <a:spcPts val="0"/>
              </a:spcAft>
              <a:buSzPts val="2200"/>
              <a:buNone/>
            </a:pPr>
            <a:r>
              <a:rPr lang="en-US"/>
              <a:t>Peer review is often paired with self assessment for deeper learning.</a:t>
            </a:r>
            <a:endParaRPr/>
          </a:p>
        </p:txBody>
      </p:sp>
      <p:pic>
        <p:nvPicPr>
          <p:cNvPr id="147" name="Google Shape;147;p17" descr="Group of people brainstorming meeting in the room"/>
          <p:cNvPicPr preferRelativeResize="0"/>
          <p:nvPr/>
        </p:nvPicPr>
        <p:blipFill rotWithShape="1">
          <a:blip r:embed="rId3">
            <a:alphaModFix/>
          </a:blip>
          <a:srcRect/>
          <a:stretch/>
        </p:blipFill>
        <p:spPr>
          <a:xfrm>
            <a:off x="3983589" y="3870951"/>
            <a:ext cx="4173125" cy="2785850"/>
          </a:xfrm>
          <a:prstGeom prst="rect">
            <a:avLst/>
          </a:prstGeom>
          <a:noFill/>
          <a:ln>
            <a:noFill/>
          </a:ln>
        </p:spPr>
      </p:pic>
      <p:sp>
        <p:nvSpPr>
          <p:cNvPr id="148" name="Google Shape;148;p17"/>
          <p:cNvSpPr txBox="1"/>
          <p:nvPr/>
        </p:nvSpPr>
        <p:spPr>
          <a:xfrm>
            <a:off x="9551775" y="6443725"/>
            <a:ext cx="2640300" cy="345900"/>
          </a:xfrm>
          <a:prstGeom prst="rect">
            <a:avLst/>
          </a:prstGeom>
          <a:noFill/>
          <a:ln>
            <a:noFill/>
          </a:ln>
        </p:spPr>
        <p:txBody>
          <a:bodyPr spcFirstLastPara="1" wrap="square" lIns="91425" tIns="91425" rIns="91425" bIns="91425" anchor="t" anchorCtr="0">
            <a:noAutofit/>
          </a:bodyPr>
          <a:lstStyle/>
          <a:p>
            <a:pPr marL="0" marR="0" lvl="0" indent="0" algn="ctr" rtl="0">
              <a:lnSpc>
                <a:spcPct val="100000"/>
              </a:lnSpc>
              <a:spcBef>
                <a:spcPts val="0"/>
              </a:spcBef>
              <a:spcAft>
                <a:spcPts val="0"/>
              </a:spcAft>
              <a:buClr>
                <a:srgbClr val="000000"/>
              </a:buClr>
              <a:buSzPts val="1400"/>
              <a:buFont typeface="Arial"/>
              <a:buNone/>
            </a:pPr>
            <a:r>
              <a:rPr lang="en-US" sz="1400" b="0" i="1" u="none" strike="noStrike" cap="none">
                <a:solidFill>
                  <a:srgbClr val="000000"/>
                </a:solidFill>
                <a:latin typeface="Calibri"/>
                <a:ea typeface="Calibri"/>
                <a:cs typeface="Calibri"/>
                <a:sym typeface="Calibri"/>
              </a:rPr>
              <a:t>Image source: Freepik</a:t>
            </a:r>
            <a:endParaRPr sz="1400" b="0" i="1" u="none" strike="noStrike" cap="none">
              <a:solidFill>
                <a:srgbClr val="000000"/>
              </a:solidFill>
              <a:latin typeface="Calibri"/>
              <a:ea typeface="Calibri"/>
              <a:cs typeface="Calibri"/>
              <a:sym typeface="Calibri"/>
            </a:endParaRPr>
          </a:p>
        </p:txBody>
      </p:sp>
    </p:spTree>
  </p:cSld>
  <p:clrMapOvr>
    <a:masterClrMapping/>
  </p:clrMapOvr>
</p:sld>
</file>

<file path=ppt/theme/theme1.xml><?xml version="1.0" encoding="utf-8"?>
<a:theme xmlns:a="http://schemas.openxmlformats.org/drawingml/2006/main" name="CARDET Course template - Cover page">
  <a:themeElements>
    <a:clrScheme name="TINKER">
      <a:dk1>
        <a:srgbClr val="1D1D1B"/>
      </a:dk1>
      <a:lt1>
        <a:srgbClr val="D1D1D1"/>
      </a:lt1>
      <a:dk2>
        <a:srgbClr val="1D1D1B"/>
      </a:dk2>
      <a:lt2>
        <a:srgbClr val="F2F2F2"/>
      </a:lt2>
      <a:accent1>
        <a:srgbClr val="16C45B"/>
      </a:accent1>
      <a:accent2>
        <a:srgbClr val="1D1D1B"/>
      </a:accent2>
      <a:accent3>
        <a:srgbClr val="16C45B"/>
      </a:accent3>
      <a:accent4>
        <a:srgbClr val="2B454E"/>
      </a:accent4>
      <a:accent5>
        <a:srgbClr val="C36358"/>
      </a:accent5>
      <a:accent6>
        <a:srgbClr val="16C45B"/>
      </a:accent6>
      <a:hlink>
        <a:srgbClr val="16C45B"/>
      </a:hlink>
      <a:folHlink>
        <a:srgbClr val="16C45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ARDET Course template">
  <a:themeElements>
    <a:clrScheme name="TINKER">
      <a:dk1>
        <a:srgbClr val="1D1D1B"/>
      </a:dk1>
      <a:lt1>
        <a:srgbClr val="D1D1D1"/>
      </a:lt1>
      <a:dk2>
        <a:srgbClr val="1D1D1B"/>
      </a:dk2>
      <a:lt2>
        <a:srgbClr val="F2F2F2"/>
      </a:lt2>
      <a:accent1>
        <a:srgbClr val="16C45B"/>
      </a:accent1>
      <a:accent2>
        <a:srgbClr val="1D1D1B"/>
      </a:accent2>
      <a:accent3>
        <a:srgbClr val="16C45B"/>
      </a:accent3>
      <a:accent4>
        <a:srgbClr val="2B454E"/>
      </a:accent4>
      <a:accent5>
        <a:srgbClr val="C36358"/>
      </a:accent5>
      <a:accent6>
        <a:srgbClr val="16C45B"/>
      </a:accent6>
      <a:hlink>
        <a:srgbClr val="16C45B"/>
      </a:hlink>
      <a:folHlink>
        <a:srgbClr val="16C45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CARDET Course template">
  <a:themeElements>
    <a:clrScheme name="TINKER">
      <a:dk1>
        <a:srgbClr val="1D1D1B"/>
      </a:dk1>
      <a:lt1>
        <a:srgbClr val="D1D1D1"/>
      </a:lt1>
      <a:dk2>
        <a:srgbClr val="1D1D1B"/>
      </a:dk2>
      <a:lt2>
        <a:srgbClr val="F2F2F2"/>
      </a:lt2>
      <a:accent1>
        <a:srgbClr val="16C45B"/>
      </a:accent1>
      <a:accent2>
        <a:srgbClr val="1D1D1B"/>
      </a:accent2>
      <a:accent3>
        <a:srgbClr val="16C45B"/>
      </a:accent3>
      <a:accent4>
        <a:srgbClr val="2B454E"/>
      </a:accent4>
      <a:accent5>
        <a:srgbClr val="C36358"/>
      </a:accent5>
      <a:accent6>
        <a:srgbClr val="16C45B"/>
      </a:accent6>
      <a:hlink>
        <a:srgbClr val="16C45B"/>
      </a:hlink>
      <a:folHlink>
        <a:srgbClr val="16C45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1319</Words>
  <Application>Microsoft Office PowerPoint</Application>
  <PresentationFormat>Widescreen</PresentationFormat>
  <Paragraphs>110</Paragraphs>
  <Slides>13</Slides>
  <Notes>13</Notes>
  <HiddenSlides>0</HiddenSlides>
  <MMClips>0</MMClips>
  <ScaleCrop>false</ScaleCrop>
  <HeadingPairs>
    <vt:vector size="6" baseType="variant">
      <vt:variant>
        <vt:lpstr>Fonts Used</vt:lpstr>
      </vt:variant>
      <vt:variant>
        <vt:i4>3</vt:i4>
      </vt:variant>
      <vt:variant>
        <vt:lpstr>Theme</vt:lpstr>
      </vt:variant>
      <vt:variant>
        <vt:i4>3</vt:i4>
      </vt:variant>
      <vt:variant>
        <vt:lpstr>Slide Titles</vt:lpstr>
      </vt:variant>
      <vt:variant>
        <vt:i4>13</vt:i4>
      </vt:variant>
    </vt:vector>
  </HeadingPairs>
  <TitlesOfParts>
    <vt:vector size="19" baseType="lpstr">
      <vt:lpstr>Calibri</vt:lpstr>
      <vt:lpstr>Arial</vt:lpstr>
      <vt:lpstr>Open Sans</vt:lpstr>
      <vt:lpstr>CARDET Course template - Cover page</vt:lpstr>
      <vt:lpstr>CARDET Course template</vt:lpstr>
      <vt:lpstr>CARDET Course template</vt:lpstr>
      <vt:lpstr>WP3: Teacher training for authentic and gender inclusive informatics education</vt:lpstr>
      <vt:lpstr>Module 8: Workshop: co-design and evaluate learning scenarios for lower secondary informatics teaching and assessment, based on the THINKER framework</vt:lpstr>
      <vt:lpstr>Learning outcomes</vt:lpstr>
      <vt:lpstr>Contents</vt:lpstr>
      <vt:lpstr>What is self-assessment?</vt:lpstr>
      <vt:lpstr>Why use self-assessment?</vt:lpstr>
      <vt:lpstr>Skills developed through self-assessment</vt:lpstr>
      <vt:lpstr>Activity 1 - self-assessment</vt:lpstr>
      <vt:lpstr>What is “peer review” evaluation?</vt:lpstr>
      <vt:lpstr>Peer review as a learning tool</vt:lpstr>
      <vt:lpstr>Activity 2 - peer review evaluation of learning scenarios</vt:lpstr>
      <vt:lpstr>Literature</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2Fast4u</dc:creator>
  <cp:lastModifiedBy>Levent Gorgu</cp:lastModifiedBy>
  <cp:revision>1</cp:revision>
  <dcterms:created xsi:type="dcterms:W3CDTF">2014-07-11T09:12:14Z</dcterms:created>
  <dcterms:modified xsi:type="dcterms:W3CDTF">2025-11-02T00:15:19Z</dcterms:modified>
</cp:coreProperties>
</file>