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1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9144000"/>
  <p:embeddedFontLst>
    <p:embeddedFont>
      <p:font typeface="Open Sans" panose="020B0606030504020204"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SEEKlquAsqaXwDPr+MS421rJR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2.fntdata"/><Relationship Id="rId26"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1.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customschemas.google.com/relationships/presentationmetadata" Target="metadata"/><Relationship Id="rId10" Type="http://schemas.openxmlformats.org/officeDocument/2006/relationships/slide" Target="slides/slide7.xml"/><Relationship Id="rId19"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itt.ufl.edu/resources/the-learning-process/designing-the-learning-experience/blooms-taxonomy/"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466942d174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How to enhance students active participation and engagement in learning, through your learning scenarios: </a:t>
            </a:r>
            <a:endParaRPr/>
          </a:p>
          <a:p>
            <a:pPr marL="457200" lvl="0" indent="-298450" algn="l" rtl="0">
              <a:lnSpc>
                <a:spcPct val="100000"/>
              </a:lnSpc>
              <a:spcBef>
                <a:spcPts val="0"/>
              </a:spcBef>
              <a:spcAft>
                <a:spcPts val="0"/>
              </a:spcAft>
              <a:buClr>
                <a:schemeClr val="dk1"/>
              </a:buClr>
              <a:buSzPts val="1100"/>
              <a:buChar char="●"/>
            </a:pPr>
            <a:r>
              <a:rPr lang="en-US" sz="1100" b="1">
                <a:latin typeface="Arial"/>
                <a:ea typeface="Arial"/>
                <a:cs typeface="Arial"/>
                <a:sym typeface="Arial"/>
              </a:rPr>
              <a:t>Interactive activities</a:t>
            </a:r>
            <a:r>
              <a:rPr lang="en-US" sz="1100">
                <a:latin typeface="Arial"/>
                <a:ea typeface="Arial"/>
                <a:cs typeface="Arial"/>
                <a:sym typeface="Arial"/>
              </a:rPr>
              <a:t>: Include group work, discussions, role-play, or hands-on experiments that actively involve students.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Technology integration</a:t>
            </a:r>
            <a:r>
              <a:rPr lang="en-US" sz="1100">
                <a:latin typeface="Arial"/>
                <a:ea typeface="Arial"/>
                <a:cs typeface="Arial"/>
                <a:sym typeface="Arial"/>
              </a:rPr>
              <a:t>: Use digital tools, apps, or multimedia to make the lesson more dynamic and cater to different learning styles.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Student choice</a:t>
            </a:r>
            <a:r>
              <a:rPr lang="en-US" sz="1100">
                <a:latin typeface="Arial"/>
                <a:ea typeface="Arial"/>
                <a:cs typeface="Arial"/>
                <a:sym typeface="Arial"/>
              </a:rPr>
              <a:t>: Where possible, give students options in how they approach or complete tasks, allowing for personalized learning.</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Gamification</a:t>
            </a:r>
            <a:r>
              <a:rPr lang="en-US" sz="1100">
                <a:latin typeface="Arial"/>
                <a:ea typeface="Arial"/>
                <a:cs typeface="Arial"/>
                <a:sym typeface="Arial"/>
              </a:rPr>
              <a:t>: Incorporate elements of games (e.g., points, badges, or challenges) to make the learning process more fun and motivating.</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172" name="Google Shape;172;g3466942d174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466942d174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1200"/>
              </a:spcBef>
              <a:spcAft>
                <a:spcPts val="0"/>
              </a:spcAft>
              <a:buClr>
                <a:schemeClr val="dk1"/>
              </a:buClr>
              <a:buSzPts val="1100"/>
              <a:buChar char="●"/>
            </a:pPr>
            <a:r>
              <a:rPr lang="en-US" sz="1100" b="1">
                <a:latin typeface="Arial"/>
                <a:ea typeface="Arial"/>
                <a:cs typeface="Arial"/>
                <a:sym typeface="Arial"/>
              </a:rPr>
              <a:t>Differentiated instruction</a:t>
            </a:r>
            <a:r>
              <a:rPr lang="en-US" sz="1100">
                <a:latin typeface="Arial"/>
                <a:ea typeface="Arial"/>
                <a:cs typeface="Arial"/>
                <a:sym typeface="Arial"/>
              </a:rPr>
              <a:t>: Provide different pathways for students to achieve the objectives. For example, offer reading materials at varying difficulty levels, or give students the option to demonstrate their understanding through writing, drawing, or presentations.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Flexible grouping</a:t>
            </a:r>
            <a:r>
              <a:rPr lang="en-US" sz="1100">
                <a:latin typeface="Arial"/>
                <a:ea typeface="Arial"/>
                <a:cs typeface="Arial"/>
                <a:sym typeface="Arial"/>
              </a:rPr>
              <a:t>: Allow students to work individually, in pairs, or in groups based on the task and their learning needs.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Scaffolded learning</a:t>
            </a:r>
            <a:r>
              <a:rPr lang="en-US" sz="1100">
                <a:latin typeface="Arial"/>
                <a:ea typeface="Arial"/>
                <a:cs typeface="Arial"/>
                <a:sym typeface="Arial"/>
              </a:rPr>
              <a:t>: Break down the learning process into smaller steps to support students who may need extra help.</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Accommodations for diverse learners</a:t>
            </a:r>
            <a:r>
              <a:rPr lang="en-US" sz="1100">
                <a:latin typeface="Arial"/>
                <a:ea typeface="Arial"/>
                <a:cs typeface="Arial"/>
                <a:sym typeface="Arial"/>
              </a:rPr>
              <a:t>: Modify the materials or instruction for students with specific needs (e.g., using visual aids, providing extended time).</a:t>
            </a:r>
            <a:endParaRPr sz="1100">
              <a:latin typeface="Arial"/>
              <a:ea typeface="Arial"/>
              <a:cs typeface="Arial"/>
              <a:sym typeface="Arial"/>
            </a:endParaRPr>
          </a:p>
          <a:p>
            <a:pPr marL="457200" lvl="0" indent="0" algn="l" rtl="0">
              <a:lnSpc>
                <a:spcPct val="115000"/>
              </a:lnSpc>
              <a:spcBef>
                <a:spcPts val="1200"/>
              </a:spcBef>
              <a:spcAft>
                <a:spcPts val="0"/>
              </a:spcAft>
              <a:buSzPts val="1400"/>
              <a:buNone/>
            </a:pPr>
            <a:endParaRPr/>
          </a:p>
          <a:p>
            <a:pPr marL="0" lvl="0" indent="0" algn="l" rtl="0">
              <a:lnSpc>
                <a:spcPct val="100000"/>
              </a:lnSpc>
              <a:spcBef>
                <a:spcPts val="1200"/>
              </a:spcBef>
              <a:spcAft>
                <a:spcPts val="0"/>
              </a:spcAft>
              <a:buSzPts val="1400"/>
              <a:buNone/>
            </a:pPr>
            <a:endParaRPr/>
          </a:p>
        </p:txBody>
      </p:sp>
      <p:sp>
        <p:nvSpPr>
          <p:cNvPr id="188" name="Google Shape;188;g3466942d174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566176577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4" name="Google Shape;194;g3566176577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57dbd50df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g357dbd50df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7dbd50df4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57dbd50df4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1400"/>
              <a:buFont typeface="Arial"/>
              <a:buNone/>
            </a:pPr>
            <a:r>
              <a:rPr lang="en-US"/>
              <a:t>Dr. Bruce Tuckman introduced a model in 1965 that describes the distinct phases groups typically go through as they form and develop. These stages are: </a:t>
            </a:r>
            <a:r>
              <a:rPr lang="en-US" b="1"/>
              <a:t>Forming</a:t>
            </a:r>
            <a:r>
              <a:rPr lang="en-US"/>
              <a:t>, </a:t>
            </a:r>
            <a:r>
              <a:rPr lang="en-US" b="1"/>
              <a:t>Storming</a:t>
            </a:r>
            <a:r>
              <a:rPr lang="en-US"/>
              <a:t>, </a:t>
            </a:r>
            <a:r>
              <a:rPr lang="en-US" b="1"/>
              <a:t>Norming</a:t>
            </a:r>
            <a:r>
              <a:rPr lang="en-US"/>
              <a:t>, </a:t>
            </a:r>
            <a:r>
              <a:rPr lang="en-US" b="1"/>
              <a:t>Performing</a:t>
            </a:r>
            <a:r>
              <a:rPr lang="en-US"/>
              <a:t>, and </a:t>
            </a:r>
            <a:r>
              <a:rPr lang="en-US" b="1"/>
              <a:t>Adjourning</a:t>
            </a:r>
            <a:r>
              <a:rPr lang="en-US"/>
              <a:t>. Understanding these stages helps facilitators, guide groups toward effective collaboration and productivity.</a:t>
            </a:r>
            <a:endParaRPr/>
          </a:p>
          <a:p>
            <a:pPr marL="0" marR="0" lvl="0" indent="0" algn="l" rtl="0">
              <a:lnSpc>
                <a:spcPct val="90000"/>
              </a:lnSpc>
              <a:spcBef>
                <a:spcPts val="1000"/>
              </a:spcBef>
              <a:spcAft>
                <a:spcPts val="0"/>
              </a:spcAft>
              <a:buClr>
                <a:srgbClr val="000000"/>
              </a:buClr>
              <a:buSzPts val="1400"/>
              <a:buFont typeface="Arial"/>
              <a:buNone/>
            </a:pPr>
            <a:r>
              <a:rPr lang="en-US"/>
              <a:t>1. FORMING: High dependence on the leader for guidance and direction. Little agreement on team goals outside of the general project overview. Individual roles and responsibilities are unclear.</a:t>
            </a:r>
            <a:endParaRPr/>
          </a:p>
          <a:p>
            <a:pPr marL="0" marR="0" lvl="0" indent="0" algn="l" rtl="0">
              <a:lnSpc>
                <a:spcPct val="90000"/>
              </a:lnSpc>
              <a:spcBef>
                <a:spcPts val="1000"/>
              </a:spcBef>
              <a:spcAft>
                <a:spcPts val="0"/>
              </a:spcAft>
              <a:buClr>
                <a:srgbClr val="000000"/>
              </a:buClr>
              <a:buSzPts val="1400"/>
              <a:buFont typeface="Arial"/>
              <a:buNone/>
            </a:pPr>
            <a:r>
              <a:rPr lang="en-US"/>
              <a:t>2. STORMING: Frustrations about roles, direction or progress can cause conflict. Some members may feel overwhelmed from the group dynamics. </a:t>
            </a:r>
            <a:endParaRPr/>
          </a:p>
          <a:p>
            <a:pPr marL="0" marR="0" lvl="0" indent="0" algn="l" rtl="0">
              <a:lnSpc>
                <a:spcPct val="90000"/>
              </a:lnSpc>
              <a:spcBef>
                <a:spcPts val="1000"/>
              </a:spcBef>
              <a:spcAft>
                <a:spcPts val="0"/>
              </a:spcAft>
              <a:buClr>
                <a:srgbClr val="000000"/>
              </a:buClr>
              <a:buSzPts val="1400"/>
              <a:buFont typeface="Arial"/>
              <a:buNone/>
            </a:pPr>
            <a:r>
              <a:rPr lang="en-US"/>
              <a:t>3. NORMING: Group members establish norms and ground rules for how they will work together. Increased cooperation and group cohesion. The team begins to feel more united and focused on the overall objectives.</a:t>
            </a:r>
            <a:endParaRPr/>
          </a:p>
          <a:p>
            <a:pPr marL="0" marR="0" lvl="0" indent="0" algn="l" rtl="0">
              <a:lnSpc>
                <a:spcPct val="90000"/>
              </a:lnSpc>
              <a:spcBef>
                <a:spcPts val="1000"/>
              </a:spcBef>
              <a:spcAft>
                <a:spcPts val="0"/>
              </a:spcAft>
              <a:buClr>
                <a:srgbClr val="000000"/>
              </a:buClr>
              <a:buSzPts val="1400"/>
              <a:buFont typeface="Arial"/>
              <a:buNone/>
            </a:pPr>
            <a:r>
              <a:rPr lang="en-US"/>
              <a:t>4. PERFORMING: The team is able to make decisions and solve problems efficiently. Productivity is at its highest and the group achieves its goals. </a:t>
            </a:r>
            <a:endParaRPr/>
          </a:p>
          <a:p>
            <a:pPr marL="0" marR="0" lvl="0" indent="0" algn="l" rtl="0">
              <a:lnSpc>
                <a:spcPct val="90000"/>
              </a:lnSpc>
              <a:spcBef>
                <a:spcPts val="1000"/>
              </a:spcBef>
              <a:spcAft>
                <a:spcPts val="0"/>
              </a:spcAft>
              <a:buClr>
                <a:srgbClr val="000000"/>
              </a:buClr>
              <a:buSzPts val="1400"/>
              <a:buFont typeface="Arial"/>
              <a:buNone/>
            </a:pPr>
            <a:r>
              <a:rPr lang="en-US"/>
              <a:t>5. ADJURING: Wrapping up tasks, celebrating achievements &amp; evaluating group performance. </a:t>
            </a:r>
            <a:endParaRPr/>
          </a:p>
          <a:p>
            <a:pPr marL="0" lvl="0" indent="0" algn="l" rtl="0">
              <a:lnSpc>
                <a:spcPct val="90000"/>
              </a:lnSpc>
              <a:spcBef>
                <a:spcPts val="1000"/>
              </a:spcBef>
              <a:spcAft>
                <a:spcPts val="0"/>
              </a:spcAft>
              <a:buSzPts val="1400"/>
              <a:buNone/>
            </a:pPr>
            <a:br>
              <a:rPr lang="en-US"/>
            </a:br>
            <a:r>
              <a:rPr lang="en-US"/>
              <a:t>By understanding Tuckman’s model, teachers and facilitators can better support group dynamics and help students navigate the phases of group development, ensuring that they reach the Performing stage more effectively.</a:t>
            </a:r>
            <a:endParaRPr/>
          </a:p>
        </p:txBody>
      </p:sp>
      <p:sp>
        <p:nvSpPr>
          <p:cNvPr id="109" name="Google Shape;10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 trainer should distribute the cards with the roles to all participants of each group. The cards will have the role and its description, by distributing the cards each member of the group take over a specific role.</a:t>
            </a:r>
            <a:endParaRPr/>
          </a:p>
          <a:p>
            <a:pPr marL="0" lvl="0" indent="0" algn="l" rtl="0">
              <a:lnSpc>
                <a:spcPct val="100000"/>
              </a:lnSpc>
              <a:spcBef>
                <a:spcPts val="0"/>
              </a:spcBef>
              <a:spcAft>
                <a:spcPts val="0"/>
              </a:spcAft>
              <a:buSzPts val="1400"/>
              <a:buNone/>
            </a:pPr>
            <a:r>
              <a:rPr lang="en-US"/>
              <a:t>The members can chose or can take random cad for their roles, it is up to the facilitator.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 purpose of this activity is each group to develop an action plan, including all actions that they will do in order to develop the learning scenario at the end of the module. </a:t>
            </a:r>
            <a:endParaRPr/>
          </a:p>
          <a:p>
            <a:pPr marL="0" lvl="0" indent="0" algn="l" rtl="0">
              <a:lnSpc>
                <a:spcPct val="100000"/>
              </a:lnSpc>
              <a:spcBef>
                <a:spcPts val="0"/>
              </a:spcBef>
              <a:spcAft>
                <a:spcPts val="0"/>
              </a:spcAft>
              <a:buSzPts val="1400"/>
              <a:buNone/>
            </a:pPr>
            <a:r>
              <a:rPr lang="en-US"/>
              <a:t>This Action Plan should include: </a:t>
            </a:r>
            <a:endParaRPr/>
          </a:p>
          <a:p>
            <a:pPr marL="0" lvl="0" indent="0" algn="l" rtl="0">
              <a:lnSpc>
                <a:spcPct val="100000"/>
              </a:lnSpc>
              <a:spcBef>
                <a:spcPts val="0"/>
              </a:spcBef>
              <a:spcAft>
                <a:spcPts val="0"/>
              </a:spcAft>
              <a:buSzPts val="1400"/>
              <a:buNone/>
            </a:pPr>
            <a:r>
              <a:rPr lang="en-US"/>
              <a:t>-actions/ steps to develop the learning scenario</a:t>
            </a:r>
            <a:endParaRPr/>
          </a:p>
          <a:p>
            <a:pPr marL="0" lvl="0" indent="0" algn="l" rtl="0">
              <a:lnSpc>
                <a:spcPct val="100000"/>
              </a:lnSpc>
              <a:spcBef>
                <a:spcPts val="0"/>
              </a:spcBef>
              <a:spcAft>
                <a:spcPts val="0"/>
              </a:spcAft>
              <a:buSzPts val="1400"/>
              <a:buNone/>
            </a:pPr>
            <a:r>
              <a:rPr lang="en-US"/>
              <a:t>-responsibilities of each member</a:t>
            </a:r>
            <a:endParaRPr/>
          </a:p>
          <a:p>
            <a:pPr marL="0" lvl="0" indent="0" algn="l" rtl="0">
              <a:lnSpc>
                <a:spcPct val="100000"/>
              </a:lnSpc>
              <a:spcBef>
                <a:spcPts val="0"/>
              </a:spcBef>
              <a:spcAft>
                <a:spcPts val="0"/>
              </a:spcAft>
              <a:buSzPts val="1400"/>
              <a:buNone/>
            </a:pPr>
            <a:r>
              <a:rPr lang="en-US"/>
              <a:t>-topics/ideas for learning scenarios</a:t>
            </a:r>
            <a:endParaRPr/>
          </a:p>
        </p:txBody>
      </p:sp>
      <p:sp>
        <p:nvSpPr>
          <p:cNvPr id="127" name="Google Shape;12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f1a797ee3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ROLES:</a:t>
            </a:r>
            <a:endParaRPr/>
          </a:p>
          <a:p>
            <a:pPr marL="228600" lvl="0" indent="-228600" algn="l" rtl="0">
              <a:lnSpc>
                <a:spcPct val="100000"/>
              </a:lnSpc>
              <a:spcBef>
                <a:spcPts val="0"/>
              </a:spcBef>
              <a:spcAft>
                <a:spcPts val="0"/>
              </a:spcAft>
              <a:buSzPts val="1400"/>
              <a:buAutoNum type="arabicPeriod"/>
            </a:pPr>
            <a:r>
              <a:rPr lang="en-US"/>
              <a:t>Facilitator and assessment coordinator: guides the group and develop the materials for assessment and evaluation. </a:t>
            </a:r>
            <a:endParaRPr/>
          </a:p>
          <a:p>
            <a:pPr marL="228600" lvl="0" indent="-228600" algn="l" rtl="0">
              <a:lnSpc>
                <a:spcPct val="100000"/>
              </a:lnSpc>
              <a:spcBef>
                <a:spcPts val="0"/>
              </a:spcBef>
              <a:spcAft>
                <a:spcPts val="0"/>
              </a:spcAft>
              <a:buSzPts val="1400"/>
              <a:buAutoNum type="arabicPeriod"/>
            </a:pPr>
            <a:r>
              <a:rPr lang="en-US"/>
              <a:t>Curriculum specialist: check that the scenario aligns with the informatics curriculum</a:t>
            </a:r>
            <a:endParaRPr/>
          </a:p>
          <a:p>
            <a:pPr marL="228600" lvl="0" indent="-228600" algn="l" rtl="0">
              <a:lnSpc>
                <a:spcPct val="100000"/>
              </a:lnSpc>
              <a:spcBef>
                <a:spcPts val="0"/>
              </a:spcBef>
              <a:spcAft>
                <a:spcPts val="0"/>
              </a:spcAft>
              <a:buSzPts val="1400"/>
              <a:buAutoNum type="arabicPeriod"/>
            </a:pPr>
            <a:r>
              <a:rPr lang="en-US"/>
              <a:t>Authentic learning designer: responsible to create activities based on the authentic learning methodology</a:t>
            </a:r>
            <a:endParaRPr/>
          </a:p>
          <a:p>
            <a:pPr marL="228600" lvl="0" indent="-228600" algn="l" rtl="0">
              <a:lnSpc>
                <a:spcPct val="100000"/>
              </a:lnSpc>
              <a:spcBef>
                <a:spcPts val="0"/>
              </a:spcBef>
              <a:spcAft>
                <a:spcPts val="0"/>
              </a:spcAft>
              <a:buSzPts val="1400"/>
              <a:buAutoNum type="arabicPeriod"/>
            </a:pPr>
            <a:r>
              <a:rPr lang="en-US"/>
              <a:t>Inclusion specialist: responsible to make sure that the scenario is gender inclusive &amp; propose ways to become more inclusive.</a:t>
            </a:r>
            <a:endParaRPr/>
          </a:p>
          <a:p>
            <a:pPr marL="228600" lvl="0" indent="-228600" algn="l" rtl="0">
              <a:lnSpc>
                <a:spcPct val="100000"/>
              </a:lnSpc>
              <a:spcBef>
                <a:spcPts val="0"/>
              </a:spcBef>
              <a:spcAft>
                <a:spcPts val="0"/>
              </a:spcAft>
              <a:buSzPts val="1400"/>
              <a:buAutoNum type="arabicPeriod"/>
            </a:pPr>
            <a:r>
              <a:rPr lang="en-US"/>
              <a:t>Resource manager: identifies articles, videos, resources and materials for the development of content and activities.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Therefore, all members should help in  the development process of the learning scenario.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They need to discuss and distribute the roles based on their strengths and interests. </a:t>
            </a:r>
            <a:endParaRPr/>
          </a:p>
        </p:txBody>
      </p:sp>
      <p:sp>
        <p:nvSpPr>
          <p:cNvPr id="135" name="Google Shape;135;g35f1a797ee3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4e74b83e7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 order to create clear learning objectives, we can use the Bloom’s taxonomy Framework: </a:t>
            </a:r>
            <a:br>
              <a:rPr lang="en-US"/>
            </a:br>
            <a:r>
              <a:rPr lang="en-US"/>
              <a:t>- Remembering: e.g.</a:t>
            </a:r>
            <a:r>
              <a:rPr lang="en-US" i="1"/>
              <a:t> Students will be able to list the stages of the water cycle</a:t>
            </a:r>
            <a:r>
              <a:rPr lang="en-US"/>
              <a:t>.</a:t>
            </a:r>
            <a:endParaRPr/>
          </a:p>
          <a:p>
            <a:pPr marL="0" lvl="0" indent="0" algn="l" rtl="0">
              <a:lnSpc>
                <a:spcPct val="100000"/>
              </a:lnSpc>
              <a:spcBef>
                <a:spcPts val="0"/>
              </a:spcBef>
              <a:spcAft>
                <a:spcPts val="0"/>
              </a:spcAft>
              <a:buSzPts val="1400"/>
              <a:buNone/>
            </a:pPr>
            <a:r>
              <a:rPr lang="en-US"/>
              <a:t>-Understanding: e.g. </a:t>
            </a:r>
            <a:r>
              <a:rPr lang="en-US" i="1"/>
              <a:t>Students will be able to explain how evaporation leads to cloud formation</a:t>
            </a:r>
            <a:r>
              <a:rPr lang="en-US"/>
              <a:t>.</a:t>
            </a:r>
            <a:endParaRPr/>
          </a:p>
          <a:p>
            <a:pPr marL="0" lvl="0" indent="0" algn="l" rtl="0">
              <a:lnSpc>
                <a:spcPct val="100000"/>
              </a:lnSpc>
              <a:spcBef>
                <a:spcPts val="0"/>
              </a:spcBef>
              <a:spcAft>
                <a:spcPts val="0"/>
              </a:spcAft>
              <a:buSzPts val="1400"/>
              <a:buNone/>
            </a:pPr>
            <a:r>
              <a:rPr lang="en-US"/>
              <a:t>- Applying: e.g. </a:t>
            </a:r>
            <a:r>
              <a:rPr lang="en-US" i="1"/>
              <a:t>Students will be able to demonstrate the water cycle using a simple experiment</a:t>
            </a:r>
            <a:endParaRPr i="1"/>
          </a:p>
          <a:p>
            <a:pPr marL="0" lvl="0" indent="0" algn="l" rtl="0">
              <a:lnSpc>
                <a:spcPct val="100000"/>
              </a:lnSpc>
              <a:spcBef>
                <a:spcPts val="0"/>
              </a:spcBef>
              <a:spcAft>
                <a:spcPts val="0"/>
              </a:spcAft>
              <a:buSzPts val="1400"/>
              <a:buNone/>
            </a:pPr>
            <a:r>
              <a:rPr lang="en-US"/>
              <a:t>- Analyzing: e.g. </a:t>
            </a:r>
            <a:r>
              <a:rPr lang="en-US" i="1"/>
              <a:t>Students will compare the water cycle in different climates and analyze variations</a:t>
            </a:r>
            <a:endParaRPr i="1"/>
          </a:p>
          <a:p>
            <a:pPr marL="0" lvl="0" indent="0" algn="l" rtl="0">
              <a:lnSpc>
                <a:spcPct val="100000"/>
              </a:lnSpc>
              <a:spcBef>
                <a:spcPts val="0"/>
              </a:spcBef>
              <a:spcAft>
                <a:spcPts val="0"/>
              </a:spcAft>
              <a:buSzPts val="1400"/>
              <a:buNone/>
            </a:pPr>
            <a:r>
              <a:rPr lang="en-US"/>
              <a:t>- Evaluating: e.g. </a:t>
            </a:r>
            <a:r>
              <a:rPr lang="en-US" i="1"/>
              <a:t>Students will evaluate the impact of deforestation on the water cycle and propose solutions.</a:t>
            </a:r>
            <a:endParaRPr i="1"/>
          </a:p>
          <a:p>
            <a:pPr marL="0" lvl="0" indent="0" algn="l" rtl="0">
              <a:lnSpc>
                <a:spcPct val="100000"/>
              </a:lnSpc>
              <a:spcBef>
                <a:spcPts val="0"/>
              </a:spcBef>
              <a:spcAft>
                <a:spcPts val="0"/>
              </a:spcAft>
              <a:buSzPts val="1400"/>
              <a:buNone/>
            </a:pPr>
            <a:r>
              <a:rPr lang="en-US"/>
              <a:t>- Creating: e.g. </a:t>
            </a:r>
            <a:r>
              <a:rPr lang="en-US" i="1"/>
              <a:t>Students will create a public awareness campaign about water conservation. </a:t>
            </a:r>
            <a:endParaRPr i="1"/>
          </a:p>
          <a:p>
            <a:pPr marL="0" lvl="0" indent="0" algn="l" rtl="0">
              <a:lnSpc>
                <a:spcPct val="100000"/>
              </a:lnSpc>
              <a:spcBef>
                <a:spcPts val="0"/>
              </a:spcBef>
              <a:spcAft>
                <a:spcPts val="0"/>
              </a:spcAft>
              <a:buSzPts val="1400"/>
              <a:buNone/>
            </a:pPr>
            <a:endParaRPr i="1"/>
          </a:p>
          <a:p>
            <a:pPr marL="0" lvl="0" indent="0" algn="l" rtl="0">
              <a:lnSpc>
                <a:spcPct val="100000"/>
              </a:lnSpc>
              <a:spcBef>
                <a:spcPts val="0"/>
              </a:spcBef>
              <a:spcAft>
                <a:spcPts val="0"/>
              </a:spcAft>
              <a:buSzPts val="1400"/>
              <a:buNone/>
            </a:pPr>
            <a:r>
              <a:rPr lang="en-US"/>
              <a:t>When designing a learning scenario, ensure that objectives cover multiple levels of Bloom’s Taxonomy. </a:t>
            </a:r>
            <a:endParaRPr/>
          </a:p>
          <a:p>
            <a:pPr marL="0" lvl="0" indent="0" algn="l" rtl="0">
              <a:lnSpc>
                <a:spcPct val="100000"/>
              </a:lnSpc>
              <a:spcBef>
                <a:spcPts val="0"/>
              </a:spcBef>
              <a:spcAft>
                <a:spcPts val="0"/>
              </a:spcAft>
              <a:buSzPts val="1400"/>
              <a:buNone/>
            </a:pPr>
            <a:r>
              <a:rPr lang="en-US"/>
              <a:t>A well-balanced lesson should include lower-order thinking skills (LOTS) to build knowledge and higher-order thinking skills (HOTS) to promote creativity and problem-solving.</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Questions for discussion: </a:t>
            </a:r>
            <a:endParaRPr b="1"/>
          </a:p>
          <a:p>
            <a:pPr marL="0" lvl="0" indent="0" algn="l" rtl="0">
              <a:lnSpc>
                <a:spcPct val="100000"/>
              </a:lnSpc>
              <a:spcBef>
                <a:spcPts val="0"/>
              </a:spcBef>
              <a:spcAft>
                <a:spcPts val="0"/>
              </a:spcAft>
              <a:buSzPts val="1400"/>
              <a:buNone/>
            </a:pPr>
            <a:r>
              <a:rPr lang="en-US" u="sng"/>
              <a:t>Beginning: </a:t>
            </a:r>
            <a:br>
              <a:rPr lang="en-US" u="sng"/>
            </a:br>
            <a:r>
              <a:rPr lang="en-US"/>
              <a:t>-What do you already know about Bloom’s Taxonomy? Have you used it before? </a:t>
            </a:r>
            <a:endParaRPr/>
          </a:p>
          <a:p>
            <a:pPr marL="0" lvl="0" indent="0" algn="l" rtl="0">
              <a:lnSpc>
                <a:spcPct val="100000"/>
              </a:lnSpc>
              <a:spcBef>
                <a:spcPts val="0"/>
              </a:spcBef>
              <a:spcAft>
                <a:spcPts val="0"/>
              </a:spcAft>
              <a:buSzPts val="1400"/>
              <a:buNone/>
            </a:pPr>
            <a:r>
              <a:rPr lang="en-US"/>
              <a:t>-Why do you think learning objectives are important in lesson planning? </a:t>
            </a:r>
            <a:endParaRPr/>
          </a:p>
          <a:p>
            <a:pPr marL="0" lvl="0" indent="0" algn="l" rtl="0">
              <a:lnSpc>
                <a:spcPct val="100000"/>
              </a:lnSpc>
              <a:spcBef>
                <a:spcPts val="0"/>
              </a:spcBef>
              <a:spcAft>
                <a:spcPts val="0"/>
              </a:spcAft>
              <a:buSzPts val="1400"/>
              <a:buNone/>
            </a:pPr>
            <a:r>
              <a:rPr lang="en-US" u="sng"/>
              <a:t>After explaining: </a:t>
            </a:r>
            <a:endParaRPr u="sng"/>
          </a:p>
          <a:p>
            <a:pPr marL="0" lvl="0" indent="0" algn="l" rtl="0">
              <a:lnSpc>
                <a:spcPct val="100000"/>
              </a:lnSpc>
              <a:spcBef>
                <a:spcPts val="0"/>
              </a:spcBef>
              <a:spcAft>
                <a:spcPts val="0"/>
              </a:spcAft>
              <a:buSzPts val="1400"/>
              <a:buNone/>
            </a:pPr>
            <a:r>
              <a:rPr lang="en-US"/>
              <a:t>-Can you give an example of a classroom activity you've used that fits into the “Analyze” or “Evaluate” levels?</a:t>
            </a:r>
            <a:endParaRPr/>
          </a:p>
          <a:p>
            <a:pPr marL="0" lvl="0" indent="0" algn="l" rtl="0">
              <a:lnSpc>
                <a:spcPct val="100000"/>
              </a:lnSpc>
              <a:spcBef>
                <a:spcPts val="0"/>
              </a:spcBef>
              <a:spcAft>
                <a:spcPts val="0"/>
              </a:spcAft>
              <a:buSzPts val="1400"/>
              <a:buNone/>
            </a:pPr>
            <a:r>
              <a:rPr lang="en-US"/>
              <a:t>-</a:t>
            </a:r>
            <a:r>
              <a:rPr lang="en-US" sz="1100">
                <a:latin typeface="Arial"/>
                <a:ea typeface="Arial"/>
                <a:cs typeface="Arial"/>
                <a:sym typeface="Arial"/>
              </a:rPr>
              <a:t>How would a lesson objective look different at the “Remember” level versus the “Create” level?</a:t>
            </a:r>
            <a:endParaRPr sz="1100">
              <a:latin typeface="Arial"/>
              <a:ea typeface="Arial"/>
              <a:cs typeface="Arial"/>
              <a:sym typeface="Arial"/>
            </a:endParaRPr>
          </a:p>
          <a:p>
            <a:pPr marL="0" lvl="0" indent="0" algn="l" rtl="0">
              <a:lnSpc>
                <a:spcPct val="100000"/>
              </a:lnSpc>
              <a:spcBef>
                <a:spcPts val="0"/>
              </a:spcBef>
              <a:spcAft>
                <a:spcPts val="0"/>
              </a:spcAft>
              <a:buSzPts val="1400"/>
              <a:buNone/>
            </a:pPr>
            <a:r>
              <a:rPr lang="en-US" sz="1100">
                <a:latin typeface="Arial"/>
                <a:ea typeface="Arial"/>
                <a:cs typeface="Arial"/>
                <a:sym typeface="Arial"/>
              </a:rPr>
              <a:t>-Take a standard topic you teach (e.g., photosynthesis, fractions, or coding). How could you write one learning objective for each level of Bloom’s Taxonomy for that topic?</a:t>
            </a:r>
            <a:br>
              <a:rPr lang="en-US" sz="1100">
                <a:latin typeface="Arial"/>
                <a:ea typeface="Arial"/>
                <a:cs typeface="Arial"/>
                <a:sym typeface="Arial"/>
              </a:rPr>
            </a:br>
            <a:r>
              <a:rPr lang="en-US" sz="1100" u="sng">
                <a:latin typeface="Arial"/>
                <a:ea typeface="Arial"/>
                <a:cs typeface="Arial"/>
                <a:sym typeface="Arial"/>
              </a:rPr>
              <a:t>Evaluation: </a:t>
            </a:r>
            <a:endParaRPr sz="1100" u="sng">
              <a:latin typeface="Arial"/>
              <a:ea typeface="Arial"/>
              <a:cs typeface="Arial"/>
              <a:sym typeface="Arial"/>
            </a:endParaRPr>
          </a:p>
          <a:p>
            <a:pPr marL="0" lvl="0" indent="0" algn="l" rtl="0">
              <a:lnSpc>
                <a:spcPct val="100000"/>
              </a:lnSpc>
              <a:spcBef>
                <a:spcPts val="0"/>
              </a:spcBef>
              <a:spcAft>
                <a:spcPts val="0"/>
              </a:spcAft>
              <a:buSzPts val="1400"/>
              <a:buNone/>
            </a:pPr>
            <a:r>
              <a:rPr lang="en-US" sz="1100">
                <a:latin typeface="Arial"/>
                <a:ea typeface="Arial"/>
                <a:cs typeface="Arial"/>
                <a:sym typeface="Arial"/>
              </a:rPr>
              <a:t>-What support or resources would help you feel more confident in writing objectives across all levels of Bloom’s?</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i="1"/>
              <a:t>Resource for the image and further information: </a:t>
            </a:r>
            <a:r>
              <a:rPr lang="en-US" i="1" u="sng">
                <a:solidFill>
                  <a:schemeClr val="hlink"/>
                </a:solidFill>
                <a:hlinkClick r:id="rId3"/>
              </a:rPr>
              <a:t>https://citt.ufl.edu/resources/the-learning-process/designing-the-learning-experience/blooms-taxonomy/</a:t>
            </a:r>
            <a:r>
              <a:rPr lang="en-US" i="1"/>
              <a:t> </a:t>
            </a:r>
            <a:endParaRPr i="1"/>
          </a:p>
        </p:txBody>
      </p:sp>
      <p:sp>
        <p:nvSpPr>
          <p:cNvPr id="141" name="Google Shape;141;g34e74b83e7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4fc96bd33c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US"/>
              <a:t>A good learning scenario should align with the broader curriculum standards and learning goals set by your school, region, or country. </a:t>
            </a:r>
            <a:br>
              <a:rPr lang="en-US"/>
            </a:br>
            <a:r>
              <a:rPr lang="en-US"/>
              <a:t>This ensures that the activities are not only engaging but also help students develop the necessary knowledge and skills required for their grade level.</a:t>
            </a:r>
            <a:endParaRPr/>
          </a:p>
          <a:p>
            <a:pPr marL="0" lvl="0" indent="0" algn="l" rtl="0">
              <a:lnSpc>
                <a:spcPct val="115000"/>
              </a:lnSpc>
              <a:spcBef>
                <a:spcPts val="1200"/>
              </a:spcBef>
              <a:spcAft>
                <a:spcPts val="0"/>
              </a:spcAft>
              <a:buClr>
                <a:schemeClr val="dk1"/>
              </a:buClr>
              <a:buSzPts val="1100"/>
              <a:buFont typeface="Arial"/>
              <a:buNone/>
            </a:pPr>
            <a:r>
              <a:rPr lang="en-US"/>
              <a:t>Real-world connections aligns with the principles of authentic learning (connection with module 1 &amp; 2).</a:t>
            </a:r>
            <a:endParaRPr/>
          </a:p>
          <a:p>
            <a:pPr marL="0" lvl="0" indent="0" algn="l" rtl="0">
              <a:lnSpc>
                <a:spcPct val="100000"/>
              </a:lnSpc>
              <a:spcBef>
                <a:spcPts val="1200"/>
              </a:spcBef>
              <a:spcAft>
                <a:spcPts val="0"/>
              </a:spcAft>
              <a:buSzPts val="1400"/>
              <a:buNone/>
            </a:pPr>
            <a:endParaRPr/>
          </a:p>
        </p:txBody>
      </p:sp>
      <p:sp>
        <p:nvSpPr>
          <p:cNvPr id="161" name="Google Shape;161;g34fc96bd33c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24FEEAA-497E-6B24-8DEC-157BA69ECC85}"/>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BA6DDDE7-5BE6-8321-F562-73D8A0B40C08}"/>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661765773_0_6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661765773_0_6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1383FF38-FCC6-FF3A-8FD3-B22EFEFC478D}"/>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0"/>
        <p:cNvGrpSpPr/>
        <p:nvPr/>
      </p:nvGrpSpPr>
      <p:grpSpPr>
        <a:xfrm>
          <a:off x="0" y="0"/>
          <a:ext cx="0" cy="0"/>
          <a:chOff x="0" y="0"/>
          <a:chExt cx="0" cy="0"/>
        </a:xfrm>
      </p:grpSpPr>
      <p:sp>
        <p:nvSpPr>
          <p:cNvPr id="61" name="Google Shape;61;g357dbd50df4_0_4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g357dbd50df4_0_4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3"/>
        <p:cNvGrpSpPr/>
        <p:nvPr/>
      </p:nvGrpSpPr>
      <p:grpSpPr>
        <a:xfrm>
          <a:off x="0" y="0"/>
          <a:ext cx="0" cy="0"/>
          <a:chOff x="0" y="0"/>
          <a:chExt cx="0" cy="0"/>
        </a:xfrm>
      </p:grpSpPr>
      <p:sp>
        <p:nvSpPr>
          <p:cNvPr id="64" name="Google Shape;64;g357dbd50df4_0_4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5" name="Google Shape;65;g357dbd50df4_0_44"/>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B2F2AC5D-1316-8B34-56D1-9DB7698C4B2F}"/>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6274"/>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dbd50df4_0_3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466942d174_0_4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Activity 3 - Key Components of Effective Learning Scenarios</a:t>
            </a:r>
            <a:endParaRPr b="1"/>
          </a:p>
        </p:txBody>
      </p:sp>
      <p:pic>
        <p:nvPicPr>
          <p:cNvPr id="175" name="Google Shape;175;g3466942d174_0_46" title="1. Clear Objectives - visual selection (6).png"/>
          <p:cNvPicPr preferRelativeResize="0"/>
          <p:nvPr/>
        </p:nvPicPr>
        <p:blipFill rotWithShape="1">
          <a:blip r:embed="rId3">
            <a:alphaModFix/>
          </a:blip>
          <a:srcRect t="10538"/>
          <a:stretch/>
        </p:blipFill>
        <p:spPr>
          <a:xfrm>
            <a:off x="2610375" y="925100"/>
            <a:ext cx="6302300" cy="5932900"/>
          </a:xfrm>
          <a:prstGeom prst="rect">
            <a:avLst/>
          </a:prstGeom>
          <a:noFill/>
          <a:ln>
            <a:noFill/>
          </a:ln>
        </p:spPr>
      </p:pic>
      <p:sp>
        <p:nvSpPr>
          <p:cNvPr id="176" name="Google Shape;176;g3466942d174_0_46"/>
          <p:cNvSpPr txBox="1"/>
          <p:nvPr/>
        </p:nvSpPr>
        <p:spPr>
          <a:xfrm>
            <a:off x="3543675" y="24609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Active participation</a:t>
            </a:r>
            <a:endParaRPr sz="1400" b="0" i="0" u="none" strike="noStrike" cap="none">
              <a:solidFill>
                <a:srgbClr val="000000"/>
              </a:solidFill>
              <a:latin typeface="Arial"/>
              <a:ea typeface="Arial"/>
              <a:cs typeface="Arial"/>
              <a:sym typeface="Arial"/>
            </a:endParaRPr>
          </a:p>
        </p:txBody>
      </p:sp>
      <p:sp>
        <p:nvSpPr>
          <p:cNvPr id="177" name="Google Shape;177;g3466942d174_0_46"/>
          <p:cNvSpPr txBox="1"/>
          <p:nvPr/>
        </p:nvSpPr>
        <p:spPr>
          <a:xfrm>
            <a:off x="3493225" y="32688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Enhanced motivation</a:t>
            </a:r>
            <a:endParaRPr sz="1400" b="0" i="0" u="none" strike="noStrike" cap="none">
              <a:solidFill>
                <a:srgbClr val="000000"/>
              </a:solidFill>
              <a:latin typeface="Arial"/>
              <a:ea typeface="Arial"/>
              <a:cs typeface="Arial"/>
              <a:sym typeface="Arial"/>
            </a:endParaRPr>
          </a:p>
        </p:txBody>
      </p:sp>
      <p:sp>
        <p:nvSpPr>
          <p:cNvPr id="178" name="Google Shape;178;g3466942d174_0_46"/>
          <p:cNvSpPr txBox="1"/>
          <p:nvPr/>
        </p:nvSpPr>
        <p:spPr>
          <a:xfrm>
            <a:off x="3543675" y="41398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Enjoyable learning</a:t>
            </a:r>
            <a:endParaRPr sz="1400" b="0" i="0" u="none" strike="noStrike" cap="none">
              <a:solidFill>
                <a:srgbClr val="000000"/>
              </a:solidFill>
              <a:latin typeface="Arial"/>
              <a:ea typeface="Arial"/>
              <a:cs typeface="Arial"/>
              <a:sym typeface="Arial"/>
            </a:endParaRPr>
          </a:p>
        </p:txBody>
      </p:sp>
      <p:sp>
        <p:nvSpPr>
          <p:cNvPr id="179" name="Google Shape;179;g3466942d174_0_46"/>
          <p:cNvSpPr txBox="1"/>
          <p:nvPr/>
        </p:nvSpPr>
        <p:spPr>
          <a:xfrm>
            <a:off x="3543675" y="49099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Personalized learning</a:t>
            </a:r>
            <a:endParaRPr sz="1400" b="0" i="0" u="none" strike="noStrike" cap="none">
              <a:solidFill>
                <a:srgbClr val="000000"/>
              </a:solidFill>
              <a:latin typeface="Arial"/>
              <a:ea typeface="Arial"/>
              <a:cs typeface="Arial"/>
              <a:sym typeface="Arial"/>
            </a:endParaRPr>
          </a:p>
        </p:txBody>
      </p:sp>
      <p:sp>
        <p:nvSpPr>
          <p:cNvPr id="180" name="Google Shape;180;g3466942d174_0_46"/>
          <p:cNvSpPr txBox="1"/>
          <p:nvPr/>
        </p:nvSpPr>
        <p:spPr>
          <a:xfrm>
            <a:off x="3543675" y="58187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Dynamic lessons</a:t>
            </a:r>
            <a:endParaRPr sz="1400" b="0" i="0" u="none" strike="noStrike" cap="none">
              <a:solidFill>
                <a:srgbClr val="000000"/>
              </a:solidFill>
              <a:latin typeface="Arial"/>
              <a:ea typeface="Arial"/>
              <a:cs typeface="Arial"/>
              <a:sym typeface="Arial"/>
            </a:endParaRPr>
          </a:p>
        </p:txBody>
      </p:sp>
      <p:sp>
        <p:nvSpPr>
          <p:cNvPr id="181" name="Google Shape;181;g3466942d174_0_46"/>
          <p:cNvSpPr txBox="1"/>
          <p:nvPr/>
        </p:nvSpPr>
        <p:spPr>
          <a:xfrm>
            <a:off x="6890025" y="24609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Resource- intensive</a:t>
            </a:r>
            <a:endParaRPr sz="1400" b="0" i="0" u="none" strike="noStrike" cap="none">
              <a:solidFill>
                <a:srgbClr val="000000"/>
              </a:solidFill>
              <a:latin typeface="Arial"/>
              <a:ea typeface="Arial"/>
              <a:cs typeface="Arial"/>
              <a:sym typeface="Arial"/>
            </a:endParaRPr>
          </a:p>
        </p:txBody>
      </p:sp>
      <p:sp>
        <p:nvSpPr>
          <p:cNvPr id="182" name="Google Shape;182;g3466942d174_0_46"/>
          <p:cNvSpPr txBox="1"/>
          <p:nvPr/>
        </p:nvSpPr>
        <p:spPr>
          <a:xfrm>
            <a:off x="6890025" y="32688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Potential distractions </a:t>
            </a:r>
            <a:endParaRPr sz="1400" b="0" i="0" u="none" strike="noStrike" cap="none">
              <a:solidFill>
                <a:srgbClr val="000000"/>
              </a:solidFill>
              <a:latin typeface="Arial"/>
              <a:ea typeface="Arial"/>
              <a:cs typeface="Arial"/>
              <a:sym typeface="Arial"/>
            </a:endParaRPr>
          </a:p>
        </p:txBody>
      </p:sp>
      <p:sp>
        <p:nvSpPr>
          <p:cNvPr id="183" name="Google Shape;183;g3466942d174_0_46"/>
          <p:cNvSpPr txBox="1"/>
          <p:nvPr/>
        </p:nvSpPr>
        <p:spPr>
          <a:xfrm>
            <a:off x="6890025" y="4076775"/>
            <a:ext cx="17214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Implementation challenges </a:t>
            </a:r>
            <a:endParaRPr sz="1400" b="0" i="0" u="none" strike="noStrike" cap="none">
              <a:solidFill>
                <a:srgbClr val="000000"/>
              </a:solidFill>
              <a:latin typeface="Arial"/>
              <a:ea typeface="Arial"/>
              <a:cs typeface="Arial"/>
              <a:sym typeface="Arial"/>
            </a:endParaRPr>
          </a:p>
        </p:txBody>
      </p:sp>
      <p:sp>
        <p:nvSpPr>
          <p:cNvPr id="184" name="Google Shape;184;g3466942d174_0_46"/>
          <p:cNvSpPr txBox="1"/>
          <p:nvPr/>
        </p:nvSpPr>
        <p:spPr>
          <a:xfrm>
            <a:off x="6890025" y="49099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Time- consuming</a:t>
            </a:r>
            <a:endParaRPr sz="1400" b="0" i="0" u="none" strike="noStrike" cap="none">
              <a:solidFill>
                <a:srgbClr val="000000"/>
              </a:solidFill>
              <a:latin typeface="Arial"/>
              <a:ea typeface="Arial"/>
              <a:cs typeface="Arial"/>
              <a:sym typeface="Arial"/>
            </a:endParaRPr>
          </a:p>
        </p:txBody>
      </p:sp>
      <p:sp>
        <p:nvSpPr>
          <p:cNvPr id="185" name="Google Shape;185;g3466942d174_0_46"/>
          <p:cNvSpPr txBox="1"/>
          <p:nvPr/>
        </p:nvSpPr>
        <p:spPr>
          <a:xfrm>
            <a:off x="6890025" y="57431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Uneven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participation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3466942d174_0_5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Activity 3 - Key Components of Effective Learning Scenarios</a:t>
            </a:r>
            <a:endParaRPr b="1"/>
          </a:p>
        </p:txBody>
      </p:sp>
      <p:pic>
        <p:nvPicPr>
          <p:cNvPr id="191" name="Google Shape;191;g3466942d174_0_54" title="1. Clear Objectives - visual selection (7).png"/>
          <p:cNvPicPr preferRelativeResize="0"/>
          <p:nvPr/>
        </p:nvPicPr>
        <p:blipFill rotWithShape="1">
          <a:blip r:embed="rId3">
            <a:alphaModFix/>
          </a:blip>
          <a:srcRect/>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pSp>
        <p:nvGrpSpPr>
          <p:cNvPr id="196" name="Google Shape;196;g35661765773_0_0"/>
          <p:cNvGrpSpPr/>
          <p:nvPr/>
        </p:nvGrpSpPr>
        <p:grpSpPr>
          <a:xfrm>
            <a:off x="2179811" y="4729766"/>
            <a:ext cx="7832078" cy="1110328"/>
            <a:chOff x="2179603" y="4888792"/>
            <a:chExt cx="7798544" cy="1110328"/>
          </a:xfrm>
        </p:grpSpPr>
        <p:pic>
          <p:nvPicPr>
            <p:cNvPr id="197" name="Google Shape;197;g35661765773_0_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98" name="Google Shape;198;g35661765773_0_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199" name="Google Shape;199;g35661765773_0_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00" name="Google Shape;200;g35661765773_0_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01" name="Google Shape;201;g35661765773_0_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202" name="Google Shape;202;g35661765773_0_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03" name="Google Shape;203;g35661765773_0_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04" name="Google Shape;204;g35661765773_0_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05" name="Google Shape;205;g35661765773_0_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06" name="Google Shape;206;g35661765773_0_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07" name="Google Shape;207;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08" name="Google Shape;208;g35661765773_0_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09" name="Google Shape;209;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THINKER framework</a:t>
            </a: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8.3: Groupworking phase - developing learning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g357dbd50df4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g357dbd50df4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By the end of this module teachers will be able to:</a:t>
            </a:r>
            <a:endParaRPr/>
          </a:p>
          <a:p>
            <a:pPr marL="914400" lvl="1" indent="-254000" algn="l" rtl="0">
              <a:lnSpc>
                <a:spcPct val="90000"/>
              </a:lnSpc>
              <a:spcBef>
                <a:spcPts val="500"/>
              </a:spcBef>
              <a:spcAft>
                <a:spcPts val="0"/>
              </a:spcAft>
              <a:buSzPts val="1800"/>
              <a:buNone/>
            </a:pPr>
            <a:endParaRPr/>
          </a:p>
          <a:p>
            <a:pPr marL="1282700" marR="0" lvl="0" indent="-457200" algn="l" rtl="0">
              <a:lnSpc>
                <a:spcPct val="90000"/>
              </a:lnSpc>
              <a:spcBef>
                <a:spcPts val="1000"/>
              </a:spcBef>
              <a:spcAft>
                <a:spcPts val="0"/>
              </a:spcAft>
              <a:buClr>
                <a:schemeClr val="accent4"/>
              </a:buClr>
              <a:buSzPts val="2200"/>
              <a:buFont typeface="Arial"/>
              <a:buChar char="•"/>
            </a:pPr>
            <a:r>
              <a:rPr lang="en-US"/>
              <a:t>Develop clear and meaningful learning scenarios that align with the project’s and curriculum  objectives</a:t>
            </a:r>
            <a:endParaRPr/>
          </a:p>
          <a:p>
            <a:pPr marL="1282700" marR="0" lvl="0" indent="-457200" algn="l" rtl="0">
              <a:lnSpc>
                <a:spcPct val="90000"/>
              </a:lnSpc>
              <a:spcBef>
                <a:spcPts val="1000"/>
              </a:spcBef>
              <a:spcAft>
                <a:spcPts val="0"/>
              </a:spcAft>
              <a:buClr>
                <a:schemeClr val="accent4"/>
              </a:buClr>
              <a:buSzPts val="2200"/>
              <a:buFont typeface="Arial"/>
              <a:buChar char="•"/>
            </a:pPr>
            <a:r>
              <a:rPr lang="en-US"/>
              <a:t>Incorporate differentiation and inclusion strategies to accommodate diverse learners within learning scenarios</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57dbd50df4_0_3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05" name="Google Shape;105;g357dbd50df4_0_3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 </a:t>
            </a:r>
            <a:endParaRPr sz="2000"/>
          </a:p>
          <a:p>
            <a:pPr marL="571500" lvl="0" indent="-330200" algn="l" rtl="0">
              <a:lnSpc>
                <a:spcPct val="90000"/>
              </a:lnSpc>
              <a:spcBef>
                <a:spcPts val="1000"/>
              </a:spcBef>
              <a:spcAft>
                <a:spcPts val="0"/>
              </a:spcAft>
              <a:buSzPts val="2000"/>
              <a:buChar char="•"/>
            </a:pPr>
            <a:r>
              <a:rPr lang="en-US" sz="2000"/>
              <a:t>Slide 5 - Activity 1 - Stages of Group Development</a:t>
            </a:r>
            <a:endParaRPr sz="2000"/>
          </a:p>
          <a:p>
            <a:pPr marL="571500" lvl="0" indent="-330200" algn="l" rtl="0">
              <a:lnSpc>
                <a:spcPct val="90000"/>
              </a:lnSpc>
              <a:spcBef>
                <a:spcPts val="1000"/>
              </a:spcBef>
              <a:spcAft>
                <a:spcPts val="0"/>
              </a:spcAft>
              <a:buSzPts val="2000"/>
              <a:buChar char="•"/>
            </a:pPr>
            <a:r>
              <a:rPr lang="en-US" sz="2000"/>
              <a:t>Slide 6 - Activity 2 - Form the groups</a:t>
            </a:r>
            <a:endParaRPr sz="2000"/>
          </a:p>
          <a:p>
            <a:pPr marL="571500" lvl="0" indent="-330200" algn="l" rtl="0">
              <a:lnSpc>
                <a:spcPct val="90000"/>
              </a:lnSpc>
              <a:spcBef>
                <a:spcPts val="1000"/>
              </a:spcBef>
              <a:spcAft>
                <a:spcPts val="0"/>
              </a:spcAft>
              <a:buSzPts val="2000"/>
              <a:buChar char="•"/>
            </a:pPr>
            <a:r>
              <a:rPr lang="en-US" sz="2000"/>
              <a:t>Slides 7-10 - Activity 3 - Key Components of Effective Learning Scenarios</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Stages of Group Development</a:t>
            </a:r>
            <a:endParaRPr b="1"/>
          </a:p>
        </p:txBody>
      </p:sp>
      <p:sp>
        <p:nvSpPr>
          <p:cNvPr id="112" name="Google Shape;112;p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pic>
        <p:nvPicPr>
          <p:cNvPr id="113" name="Google Shape;113;p9"/>
          <p:cNvPicPr preferRelativeResize="0"/>
          <p:nvPr/>
        </p:nvPicPr>
        <p:blipFill rotWithShape="1">
          <a:blip r:embed="rId3">
            <a:alphaModFix/>
          </a:blip>
          <a:srcRect/>
          <a:stretch/>
        </p:blipFill>
        <p:spPr>
          <a:xfrm>
            <a:off x="432916" y="1028985"/>
            <a:ext cx="11274458" cy="5575635"/>
          </a:xfrm>
          <a:prstGeom prst="rect">
            <a:avLst/>
          </a:prstGeom>
          <a:noFill/>
          <a:ln>
            <a:noFill/>
          </a:ln>
        </p:spPr>
      </p:pic>
      <p:sp>
        <p:nvSpPr>
          <p:cNvPr id="114" name="Google Shape;114;p9"/>
          <p:cNvSpPr txBox="1"/>
          <p:nvPr/>
        </p:nvSpPr>
        <p:spPr>
          <a:xfrm>
            <a:off x="3644450" y="1263275"/>
            <a:ext cx="5521800" cy="8067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500"/>
              <a:buFont typeface="Arial"/>
              <a:buNone/>
            </a:pPr>
            <a:r>
              <a:rPr lang="en-US" sz="2500" b="1" i="0" u="none" strike="noStrike" cap="none">
                <a:solidFill>
                  <a:srgbClr val="555555"/>
                </a:solidFill>
                <a:latin typeface="Arial"/>
                <a:ea typeface="Arial"/>
                <a:cs typeface="Arial"/>
                <a:sym typeface="Arial"/>
              </a:rPr>
              <a:t>Stages of Group Development</a:t>
            </a:r>
            <a:endParaRPr sz="2500" b="1" i="0" u="none" strike="noStrike" cap="none">
              <a:solidFill>
                <a:srgbClr val="555555"/>
              </a:solidFill>
              <a:latin typeface="Arial"/>
              <a:ea typeface="Arial"/>
              <a:cs typeface="Arial"/>
              <a:sym typeface="Arial"/>
            </a:endParaRPr>
          </a:p>
        </p:txBody>
      </p:sp>
      <p:sp>
        <p:nvSpPr>
          <p:cNvPr id="115" name="Google Shape;115;p9"/>
          <p:cNvSpPr txBox="1"/>
          <p:nvPr/>
        </p:nvSpPr>
        <p:spPr>
          <a:xfrm>
            <a:off x="5132000" y="2233875"/>
            <a:ext cx="12732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Norming</a:t>
            </a:r>
            <a:endParaRPr sz="2000" b="1" i="0" u="none" strike="noStrike" cap="none">
              <a:solidFill>
                <a:srgbClr val="555555"/>
              </a:solidFill>
              <a:latin typeface="Arial"/>
              <a:ea typeface="Arial"/>
              <a:cs typeface="Arial"/>
              <a:sym typeface="Arial"/>
            </a:endParaRPr>
          </a:p>
        </p:txBody>
      </p:sp>
      <p:sp>
        <p:nvSpPr>
          <p:cNvPr id="116" name="Google Shape;116;p9"/>
          <p:cNvSpPr txBox="1"/>
          <p:nvPr/>
        </p:nvSpPr>
        <p:spPr>
          <a:xfrm>
            <a:off x="1073825" y="2310650"/>
            <a:ext cx="12732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Forming</a:t>
            </a:r>
            <a:endParaRPr sz="2000" b="1" i="0" u="none" strike="noStrike" cap="none">
              <a:solidFill>
                <a:srgbClr val="555555"/>
              </a:solidFill>
              <a:latin typeface="Arial"/>
              <a:ea typeface="Arial"/>
              <a:cs typeface="Arial"/>
              <a:sym typeface="Arial"/>
            </a:endParaRPr>
          </a:p>
        </p:txBody>
      </p:sp>
      <p:sp>
        <p:nvSpPr>
          <p:cNvPr id="117" name="Google Shape;117;p9"/>
          <p:cNvSpPr txBox="1"/>
          <p:nvPr/>
        </p:nvSpPr>
        <p:spPr>
          <a:xfrm>
            <a:off x="3167650" y="2233875"/>
            <a:ext cx="15483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Storming</a:t>
            </a:r>
            <a:endParaRPr sz="2000" b="1" i="0" u="none" strike="noStrike" cap="none">
              <a:solidFill>
                <a:srgbClr val="555555"/>
              </a:solidFill>
              <a:latin typeface="Arial"/>
              <a:ea typeface="Arial"/>
              <a:cs typeface="Arial"/>
              <a:sym typeface="Arial"/>
            </a:endParaRPr>
          </a:p>
        </p:txBody>
      </p:sp>
      <p:sp>
        <p:nvSpPr>
          <p:cNvPr id="118" name="Google Shape;118;p9"/>
          <p:cNvSpPr txBox="1"/>
          <p:nvPr/>
        </p:nvSpPr>
        <p:spPr>
          <a:xfrm>
            <a:off x="7240700" y="2174225"/>
            <a:ext cx="15483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Performing</a:t>
            </a:r>
            <a:endParaRPr sz="2000" b="1" i="0" u="none" strike="noStrike" cap="none">
              <a:solidFill>
                <a:srgbClr val="555555"/>
              </a:solidFill>
              <a:latin typeface="Arial"/>
              <a:ea typeface="Arial"/>
              <a:cs typeface="Arial"/>
              <a:sym typeface="Arial"/>
            </a:endParaRPr>
          </a:p>
        </p:txBody>
      </p:sp>
      <p:sp>
        <p:nvSpPr>
          <p:cNvPr id="119" name="Google Shape;119;p9"/>
          <p:cNvSpPr txBox="1"/>
          <p:nvPr/>
        </p:nvSpPr>
        <p:spPr>
          <a:xfrm>
            <a:off x="9321950" y="2233875"/>
            <a:ext cx="18360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Adjourning</a:t>
            </a:r>
            <a:endParaRPr sz="2000" b="1" i="0" u="none" strike="noStrike" cap="none">
              <a:solidFill>
                <a:srgbClr val="555555"/>
              </a:solidFill>
              <a:latin typeface="Arial"/>
              <a:ea typeface="Arial"/>
              <a:cs typeface="Arial"/>
              <a:sym typeface="Arial"/>
            </a:endParaRPr>
          </a:p>
        </p:txBody>
      </p:sp>
      <p:sp>
        <p:nvSpPr>
          <p:cNvPr id="120" name="Google Shape;120;p9"/>
          <p:cNvSpPr txBox="1"/>
          <p:nvPr/>
        </p:nvSpPr>
        <p:spPr>
          <a:xfrm>
            <a:off x="833175" y="2701550"/>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Initial stage with polite and reserved interactions</a:t>
            </a:r>
            <a:endParaRPr sz="1400" b="1" i="0" u="none" strike="noStrike" cap="none">
              <a:solidFill>
                <a:srgbClr val="787878"/>
              </a:solidFill>
              <a:latin typeface="Arial"/>
              <a:ea typeface="Arial"/>
              <a:cs typeface="Arial"/>
              <a:sym typeface="Arial"/>
            </a:endParaRPr>
          </a:p>
        </p:txBody>
      </p:sp>
      <p:sp>
        <p:nvSpPr>
          <p:cNvPr id="121" name="Google Shape;121;p9"/>
          <p:cNvSpPr txBox="1"/>
          <p:nvPr/>
        </p:nvSpPr>
        <p:spPr>
          <a:xfrm>
            <a:off x="2799825" y="2624775"/>
            <a:ext cx="2250300" cy="8067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Conflict and power struggles as members assert themselves</a:t>
            </a:r>
            <a:endParaRPr sz="1400" b="1" i="0" u="none" strike="noStrike" cap="none">
              <a:solidFill>
                <a:srgbClr val="787878"/>
              </a:solidFill>
              <a:latin typeface="Arial"/>
              <a:ea typeface="Arial"/>
              <a:cs typeface="Arial"/>
              <a:sym typeface="Arial"/>
            </a:endParaRPr>
          </a:p>
        </p:txBody>
      </p:sp>
      <p:sp>
        <p:nvSpPr>
          <p:cNvPr id="122" name="Google Shape;122;p9"/>
          <p:cNvSpPr txBox="1"/>
          <p:nvPr/>
        </p:nvSpPr>
        <p:spPr>
          <a:xfrm>
            <a:off x="5036350" y="2670225"/>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Establishment of roles and increased cooperation</a:t>
            </a:r>
            <a:endParaRPr sz="1400" b="1" i="0" u="none" strike="noStrike" cap="none">
              <a:solidFill>
                <a:srgbClr val="787878"/>
              </a:solidFill>
              <a:latin typeface="Arial"/>
              <a:ea typeface="Arial"/>
              <a:cs typeface="Arial"/>
              <a:sym typeface="Arial"/>
            </a:endParaRPr>
          </a:p>
        </p:txBody>
      </p:sp>
      <p:sp>
        <p:nvSpPr>
          <p:cNvPr id="123" name="Google Shape;123;p9"/>
          <p:cNvSpPr txBox="1"/>
          <p:nvPr/>
        </p:nvSpPr>
        <p:spPr>
          <a:xfrm>
            <a:off x="7103950" y="2669363"/>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Peak efficiency with high trust and autonomy</a:t>
            </a:r>
            <a:endParaRPr sz="1400" b="1" i="0" u="none" strike="noStrike" cap="none">
              <a:solidFill>
                <a:srgbClr val="787878"/>
              </a:solidFill>
              <a:latin typeface="Arial"/>
              <a:ea typeface="Arial"/>
              <a:cs typeface="Arial"/>
              <a:sym typeface="Arial"/>
            </a:endParaRPr>
          </a:p>
        </p:txBody>
      </p:sp>
      <p:sp>
        <p:nvSpPr>
          <p:cNvPr id="124" name="Google Shape;124;p9"/>
          <p:cNvSpPr txBox="1"/>
          <p:nvPr/>
        </p:nvSpPr>
        <p:spPr>
          <a:xfrm>
            <a:off x="9321950" y="2670225"/>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Group disbanding with mixed emotions and reflections</a:t>
            </a:r>
            <a:endParaRPr sz="1400" b="1" i="0" u="none" strike="noStrike" cap="non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2 - Form the groups</a:t>
            </a:r>
            <a:endParaRPr b="1"/>
          </a:p>
        </p:txBody>
      </p:sp>
      <p:sp>
        <p:nvSpPr>
          <p:cNvPr id="130" name="Google Shape;130;p16"/>
          <p:cNvSpPr txBox="1">
            <a:spLocks noGrp="1"/>
          </p:cNvSpPr>
          <p:nvPr>
            <p:ph type="body" idx="1"/>
          </p:nvPr>
        </p:nvSpPr>
        <p:spPr>
          <a:xfrm>
            <a:off x="182812" y="1454168"/>
            <a:ext cx="4134664" cy="4055798"/>
          </a:xfrm>
          <a:prstGeom prst="rect">
            <a:avLst/>
          </a:prstGeom>
          <a:noFill/>
          <a:ln>
            <a:noFill/>
          </a:ln>
        </p:spPr>
        <p:txBody>
          <a:bodyPr spcFirstLastPara="1" wrap="square" lIns="91425" tIns="45700" rIns="91425" bIns="45700" anchor="t" anchorCtr="0">
            <a:noAutofit/>
          </a:bodyPr>
          <a:lstStyle/>
          <a:p>
            <a:pPr marL="825500" lvl="0" indent="-457200" algn="l" rtl="0">
              <a:lnSpc>
                <a:spcPct val="90000"/>
              </a:lnSpc>
              <a:spcBef>
                <a:spcPts val="1000"/>
              </a:spcBef>
              <a:spcAft>
                <a:spcPts val="0"/>
              </a:spcAft>
              <a:buSzPts val="2200"/>
              <a:buFont typeface="Arial"/>
              <a:buAutoNum type="arabicPeriod"/>
            </a:pPr>
            <a:r>
              <a:rPr lang="en-US"/>
              <a:t>Form your group</a:t>
            </a:r>
            <a:endParaRPr/>
          </a:p>
          <a:p>
            <a:pPr marL="825500" lvl="0" indent="-457200" algn="l" rtl="0">
              <a:lnSpc>
                <a:spcPct val="90000"/>
              </a:lnSpc>
              <a:spcBef>
                <a:spcPts val="1000"/>
              </a:spcBef>
              <a:spcAft>
                <a:spcPts val="0"/>
              </a:spcAft>
              <a:buSzPts val="2200"/>
              <a:buFont typeface="Arial"/>
              <a:buAutoNum type="arabicPeriod"/>
            </a:pPr>
            <a:r>
              <a:rPr lang="en-US"/>
              <a:t>Present your role and its main duties</a:t>
            </a:r>
            <a:endParaRPr/>
          </a:p>
          <a:p>
            <a:pPr marL="825500" lvl="0" indent="-457200" algn="l" rtl="0">
              <a:lnSpc>
                <a:spcPct val="90000"/>
              </a:lnSpc>
              <a:spcBef>
                <a:spcPts val="1000"/>
              </a:spcBef>
              <a:spcAft>
                <a:spcPts val="0"/>
              </a:spcAft>
              <a:buSzPts val="2200"/>
              <a:buFont typeface="Arial"/>
              <a:buAutoNum type="arabicPeriod"/>
            </a:pPr>
            <a:r>
              <a:rPr lang="en-US"/>
              <a:t>Clarify your team’s goal </a:t>
            </a:r>
            <a:endParaRPr/>
          </a:p>
          <a:p>
            <a:pPr marL="825500" lvl="0" indent="-457200" algn="l" rtl="0">
              <a:lnSpc>
                <a:spcPct val="90000"/>
              </a:lnSpc>
              <a:spcBef>
                <a:spcPts val="1000"/>
              </a:spcBef>
              <a:spcAft>
                <a:spcPts val="0"/>
              </a:spcAft>
              <a:buSzPts val="2200"/>
              <a:buAutoNum type="arabicPeriod"/>
            </a:pPr>
            <a:r>
              <a:rPr lang="en-US"/>
              <a:t>Develop your action plan</a:t>
            </a:r>
            <a:endParaRPr/>
          </a:p>
        </p:txBody>
      </p:sp>
      <p:pic>
        <p:nvPicPr>
          <p:cNvPr id="131" name="Google Shape;131;p16"/>
          <p:cNvPicPr preferRelativeResize="0"/>
          <p:nvPr/>
        </p:nvPicPr>
        <p:blipFill rotWithShape="1">
          <a:blip r:embed="rId3">
            <a:alphaModFix/>
          </a:blip>
          <a:srcRect/>
          <a:stretch/>
        </p:blipFill>
        <p:spPr>
          <a:xfrm>
            <a:off x="5020591" y="961533"/>
            <a:ext cx="6815833" cy="4548433"/>
          </a:xfrm>
          <a:prstGeom prst="rect">
            <a:avLst/>
          </a:prstGeom>
          <a:noFill/>
          <a:ln>
            <a:noFill/>
          </a:ln>
        </p:spPr>
      </p:pic>
      <p:sp>
        <p:nvSpPr>
          <p:cNvPr id="132" name="Google Shape;132;p16"/>
          <p:cNvSpPr txBox="1"/>
          <p:nvPr/>
        </p:nvSpPr>
        <p:spPr>
          <a:xfrm>
            <a:off x="9189150" y="5873500"/>
            <a:ext cx="2435100" cy="566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resource: </a:t>
            </a:r>
            <a:r>
              <a:rPr lang="en-US" sz="1400" b="0" i="0" u="sng" strike="noStrike" cap="none">
                <a:solidFill>
                  <a:schemeClr val="hlink"/>
                </a:solidFill>
                <a:latin typeface="Arial"/>
                <a:ea typeface="Arial"/>
                <a:cs typeface="Arial"/>
                <a:sym typeface="Arial"/>
                <a:hlinkClick r:id="rId4"/>
              </a:rPr>
              <a:t>pexels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5f1a797ee3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2 - Form the groups</a:t>
            </a:r>
            <a:endParaRPr b="1"/>
          </a:p>
        </p:txBody>
      </p:sp>
      <p:sp>
        <p:nvSpPr>
          <p:cNvPr id="138" name="Google Shape;138;g35f1a797ee3_0_6"/>
          <p:cNvSpPr txBox="1">
            <a:spLocks noGrp="1"/>
          </p:cNvSpPr>
          <p:nvPr>
            <p:ph type="body" idx="1"/>
          </p:nvPr>
        </p:nvSpPr>
        <p:spPr>
          <a:xfrm>
            <a:off x="338825" y="1152025"/>
            <a:ext cx="11195700" cy="4439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200"/>
              <a:buNone/>
            </a:pPr>
            <a:r>
              <a:rPr lang="en-US" sz="2000" b="1">
                <a:solidFill>
                  <a:srgbClr val="000000"/>
                </a:solidFill>
              </a:rPr>
              <a:t>ROLES</a:t>
            </a:r>
            <a:r>
              <a:rPr lang="en-US" sz="2000">
                <a:solidFill>
                  <a:srgbClr val="000000"/>
                </a:solidFill>
              </a:rPr>
              <a:t>:</a:t>
            </a:r>
            <a:br>
              <a:rPr lang="en-US" sz="2000">
                <a:solidFill>
                  <a:srgbClr val="000000"/>
                </a:solidFill>
              </a:rPr>
            </a:br>
            <a:endParaRPr sz="2000">
              <a:solidFill>
                <a:srgbClr val="000000"/>
              </a:solidFill>
            </a:endParaRPr>
          </a:p>
          <a:p>
            <a:pPr marL="228600" lvl="0" indent="-228600" algn="l" rtl="0">
              <a:lnSpc>
                <a:spcPct val="100000"/>
              </a:lnSpc>
              <a:spcBef>
                <a:spcPts val="0"/>
              </a:spcBef>
              <a:spcAft>
                <a:spcPts val="0"/>
              </a:spcAft>
              <a:buClr>
                <a:srgbClr val="000000"/>
              </a:buClr>
              <a:buSzPts val="2000"/>
              <a:buAutoNum type="arabicPeriod"/>
            </a:pPr>
            <a:r>
              <a:rPr lang="en-US" sz="2000" b="1" i="1">
                <a:solidFill>
                  <a:srgbClr val="000000"/>
                </a:solidFill>
              </a:rPr>
              <a:t>Facilitator and assessment coordinator</a:t>
            </a:r>
            <a:r>
              <a:rPr lang="en-US" sz="2000">
                <a:solidFill>
                  <a:srgbClr val="000000"/>
                </a:solidFill>
              </a:rPr>
              <a:t>: guides the group and develop the materials for assessment and evaluation. </a:t>
            </a:r>
            <a:endParaRPr sz="2000">
              <a:solidFill>
                <a:srgbClr val="000000"/>
              </a:solidFill>
            </a:endParaRPr>
          </a:p>
          <a:p>
            <a:pPr marL="228600" lvl="0" indent="-228600" algn="l" rtl="0">
              <a:lnSpc>
                <a:spcPct val="100000"/>
              </a:lnSpc>
              <a:spcBef>
                <a:spcPts val="0"/>
              </a:spcBef>
              <a:spcAft>
                <a:spcPts val="0"/>
              </a:spcAft>
              <a:buClr>
                <a:srgbClr val="000000"/>
              </a:buClr>
              <a:buSzPts val="2000"/>
              <a:buAutoNum type="arabicPeriod"/>
            </a:pPr>
            <a:r>
              <a:rPr lang="en-US" sz="2000" b="1" i="1">
                <a:solidFill>
                  <a:srgbClr val="000000"/>
                </a:solidFill>
              </a:rPr>
              <a:t>Curriculum specialist</a:t>
            </a:r>
            <a:r>
              <a:rPr lang="en-US" sz="2000">
                <a:solidFill>
                  <a:srgbClr val="000000"/>
                </a:solidFill>
              </a:rPr>
              <a:t>: check that the scenario aligns with the informatics curriculum</a:t>
            </a:r>
            <a:endParaRPr sz="2000">
              <a:solidFill>
                <a:srgbClr val="000000"/>
              </a:solidFill>
            </a:endParaRPr>
          </a:p>
          <a:p>
            <a:pPr marL="228600" lvl="0" indent="-228600" algn="l" rtl="0">
              <a:lnSpc>
                <a:spcPct val="100000"/>
              </a:lnSpc>
              <a:spcBef>
                <a:spcPts val="0"/>
              </a:spcBef>
              <a:spcAft>
                <a:spcPts val="0"/>
              </a:spcAft>
              <a:buClr>
                <a:srgbClr val="000000"/>
              </a:buClr>
              <a:buSzPts val="2000"/>
              <a:buAutoNum type="arabicPeriod"/>
            </a:pPr>
            <a:r>
              <a:rPr lang="en-US" sz="2000" b="1" i="1">
                <a:solidFill>
                  <a:srgbClr val="000000"/>
                </a:solidFill>
              </a:rPr>
              <a:t>Authentic learning designer</a:t>
            </a:r>
            <a:r>
              <a:rPr lang="en-US" sz="2000">
                <a:solidFill>
                  <a:srgbClr val="000000"/>
                </a:solidFill>
              </a:rPr>
              <a:t>: responsible to create activities based on the authentic learning methodology</a:t>
            </a:r>
            <a:endParaRPr sz="2000">
              <a:solidFill>
                <a:srgbClr val="000000"/>
              </a:solidFill>
            </a:endParaRPr>
          </a:p>
          <a:p>
            <a:pPr marL="228600" lvl="0" indent="-228600" algn="l" rtl="0">
              <a:lnSpc>
                <a:spcPct val="100000"/>
              </a:lnSpc>
              <a:spcBef>
                <a:spcPts val="0"/>
              </a:spcBef>
              <a:spcAft>
                <a:spcPts val="0"/>
              </a:spcAft>
              <a:buClr>
                <a:srgbClr val="000000"/>
              </a:buClr>
              <a:buSzPts val="2000"/>
              <a:buAutoNum type="arabicPeriod"/>
            </a:pPr>
            <a:r>
              <a:rPr lang="en-US" sz="2000" b="1" i="1">
                <a:solidFill>
                  <a:srgbClr val="000000"/>
                </a:solidFill>
              </a:rPr>
              <a:t>Inclusion specialist</a:t>
            </a:r>
            <a:r>
              <a:rPr lang="en-US" sz="2000">
                <a:solidFill>
                  <a:srgbClr val="000000"/>
                </a:solidFill>
              </a:rPr>
              <a:t>: responsible to make sure that the scenario is gender inclusive &amp; propose ways to become more inclusive.</a:t>
            </a:r>
            <a:endParaRPr sz="2000">
              <a:solidFill>
                <a:srgbClr val="000000"/>
              </a:solidFill>
            </a:endParaRPr>
          </a:p>
          <a:p>
            <a:pPr marL="228600" lvl="0" indent="-228600" algn="l" rtl="0">
              <a:lnSpc>
                <a:spcPct val="100000"/>
              </a:lnSpc>
              <a:spcBef>
                <a:spcPts val="0"/>
              </a:spcBef>
              <a:spcAft>
                <a:spcPts val="0"/>
              </a:spcAft>
              <a:buClr>
                <a:srgbClr val="000000"/>
              </a:buClr>
              <a:buSzPts val="2000"/>
              <a:buAutoNum type="arabicPeriod"/>
            </a:pPr>
            <a:r>
              <a:rPr lang="en-US" sz="2000" b="1" i="1">
                <a:solidFill>
                  <a:srgbClr val="000000"/>
                </a:solidFill>
              </a:rPr>
              <a:t>Resource manager</a:t>
            </a:r>
            <a:r>
              <a:rPr lang="en-US" sz="2000">
                <a:solidFill>
                  <a:srgbClr val="000000"/>
                </a:solidFill>
              </a:rPr>
              <a:t>: identifies articles, videos, resources and materials for the development of content and activities.</a:t>
            </a:r>
            <a:endParaRPr sz="2000">
              <a:solidFill>
                <a:srgbClr val="000000"/>
              </a:solidFill>
            </a:endParaRPr>
          </a:p>
          <a:p>
            <a:pPr marL="0" lvl="0" indent="0" algn="l" rtl="0">
              <a:lnSpc>
                <a:spcPct val="90000"/>
              </a:lnSpc>
              <a:spcBef>
                <a:spcPts val="1000"/>
              </a:spcBef>
              <a:spcAft>
                <a:spcPts val="0"/>
              </a:spcAft>
              <a:buSzPts val="2200"/>
              <a:buNone/>
            </a:pP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4e74b83e71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3 - Key Components of Effective Learning Scenarios</a:t>
            </a:r>
            <a:endParaRPr b="1"/>
          </a:p>
        </p:txBody>
      </p:sp>
      <p:pic>
        <p:nvPicPr>
          <p:cNvPr id="144" name="Google Shape;144;g34e74b83e71_0_0" title="Blooms-Taxonomy-941x569.png"/>
          <p:cNvPicPr preferRelativeResize="0"/>
          <p:nvPr/>
        </p:nvPicPr>
        <p:blipFill rotWithShape="1">
          <a:blip r:embed="rId3">
            <a:alphaModFix/>
          </a:blip>
          <a:srcRect/>
          <a:stretch/>
        </p:blipFill>
        <p:spPr>
          <a:xfrm>
            <a:off x="795100" y="895782"/>
            <a:ext cx="9599249" cy="5804424"/>
          </a:xfrm>
          <a:prstGeom prst="rect">
            <a:avLst/>
          </a:prstGeom>
          <a:noFill/>
          <a:ln>
            <a:noFill/>
          </a:ln>
        </p:spPr>
      </p:pic>
      <p:sp>
        <p:nvSpPr>
          <p:cNvPr id="145" name="Google Shape;145;g34e74b83e71_0_0"/>
          <p:cNvSpPr txBox="1"/>
          <p:nvPr/>
        </p:nvSpPr>
        <p:spPr>
          <a:xfrm>
            <a:off x="1425350" y="995875"/>
            <a:ext cx="7695900" cy="538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BLOOM’S TAXONOMY - COGNITIVE DOMAIN (2001)</a:t>
            </a:r>
            <a:endParaRPr sz="2400" b="1" i="0" u="none" strike="noStrike" cap="none">
              <a:solidFill>
                <a:srgbClr val="000000"/>
              </a:solidFill>
              <a:latin typeface="Arial"/>
              <a:ea typeface="Arial"/>
              <a:cs typeface="Arial"/>
              <a:sym typeface="Arial"/>
            </a:endParaRPr>
          </a:p>
        </p:txBody>
      </p:sp>
      <p:sp>
        <p:nvSpPr>
          <p:cNvPr id="146" name="Google Shape;146;g34e74b83e71_0_0"/>
          <p:cNvSpPr txBox="1"/>
          <p:nvPr/>
        </p:nvSpPr>
        <p:spPr>
          <a:xfrm rot="-5400000">
            <a:off x="-894550" y="3758175"/>
            <a:ext cx="4230600" cy="5466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LOWER ORDER			HIGHER ORDER</a:t>
            </a:r>
            <a:endParaRPr sz="12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THINKING SKILLS			THINKING SKILLS</a:t>
            </a:r>
            <a:endParaRPr sz="1200" b="1" i="0" u="none" strike="noStrike" cap="none">
              <a:solidFill>
                <a:srgbClr val="000000"/>
              </a:solidFill>
              <a:latin typeface="Arial"/>
              <a:ea typeface="Arial"/>
              <a:cs typeface="Arial"/>
              <a:sym typeface="Arial"/>
            </a:endParaRPr>
          </a:p>
        </p:txBody>
      </p:sp>
      <p:sp>
        <p:nvSpPr>
          <p:cNvPr id="147" name="Google Shape;147;g34e74b83e71_0_0"/>
          <p:cNvSpPr txBox="1"/>
          <p:nvPr/>
        </p:nvSpPr>
        <p:spPr>
          <a:xfrm>
            <a:off x="4706025" y="19161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CREATING</a:t>
            </a:r>
            <a:endParaRPr sz="1700" b="1" i="0" u="none" strike="noStrike" cap="none">
              <a:solidFill>
                <a:srgbClr val="000000"/>
              </a:solidFill>
              <a:latin typeface="Arial"/>
              <a:ea typeface="Arial"/>
              <a:cs typeface="Arial"/>
              <a:sym typeface="Arial"/>
            </a:endParaRPr>
          </a:p>
        </p:txBody>
      </p:sp>
      <p:sp>
        <p:nvSpPr>
          <p:cNvPr id="148" name="Google Shape;148;g34e74b83e71_0_0"/>
          <p:cNvSpPr txBox="1"/>
          <p:nvPr/>
        </p:nvSpPr>
        <p:spPr>
          <a:xfrm>
            <a:off x="4854125" y="2360525"/>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Use information to create something new</a:t>
            </a:r>
            <a:endParaRPr sz="1000" b="0" i="0" u="none" strike="noStrike" cap="none">
              <a:solidFill>
                <a:srgbClr val="000000"/>
              </a:solidFill>
              <a:latin typeface="Arial"/>
              <a:ea typeface="Arial"/>
              <a:cs typeface="Arial"/>
              <a:sym typeface="Arial"/>
            </a:endParaRPr>
          </a:p>
        </p:txBody>
      </p:sp>
      <p:sp>
        <p:nvSpPr>
          <p:cNvPr id="149" name="Google Shape;149;g34e74b83e71_0_0"/>
          <p:cNvSpPr txBox="1"/>
          <p:nvPr/>
        </p:nvSpPr>
        <p:spPr>
          <a:xfrm>
            <a:off x="5177400" y="27250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EVALUATING</a:t>
            </a:r>
            <a:endParaRPr sz="1700" b="1" i="0" u="none" strike="noStrike" cap="none">
              <a:solidFill>
                <a:srgbClr val="000000"/>
              </a:solidFill>
              <a:latin typeface="Arial"/>
              <a:ea typeface="Arial"/>
              <a:cs typeface="Arial"/>
              <a:sym typeface="Arial"/>
            </a:endParaRPr>
          </a:p>
        </p:txBody>
      </p:sp>
      <p:sp>
        <p:nvSpPr>
          <p:cNvPr id="150" name="Google Shape;150;g34e74b83e71_0_0"/>
          <p:cNvSpPr txBox="1"/>
          <p:nvPr/>
        </p:nvSpPr>
        <p:spPr>
          <a:xfrm>
            <a:off x="5500700" y="350827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ANALYZING</a:t>
            </a:r>
            <a:endParaRPr sz="1700" b="1" i="0" u="none" strike="noStrike" cap="none">
              <a:solidFill>
                <a:srgbClr val="000000"/>
              </a:solidFill>
              <a:latin typeface="Arial"/>
              <a:ea typeface="Arial"/>
              <a:cs typeface="Arial"/>
              <a:sym typeface="Arial"/>
            </a:endParaRPr>
          </a:p>
        </p:txBody>
      </p:sp>
      <p:sp>
        <p:nvSpPr>
          <p:cNvPr id="151" name="Google Shape;151;g34e74b83e71_0_0"/>
          <p:cNvSpPr txBox="1"/>
          <p:nvPr/>
        </p:nvSpPr>
        <p:spPr>
          <a:xfrm>
            <a:off x="5858150" y="43428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APPLYING</a:t>
            </a:r>
            <a:endParaRPr sz="1700" b="1" i="0" u="none" strike="noStrike" cap="none">
              <a:solidFill>
                <a:srgbClr val="000000"/>
              </a:solidFill>
              <a:latin typeface="Arial"/>
              <a:ea typeface="Arial"/>
              <a:cs typeface="Arial"/>
              <a:sym typeface="Arial"/>
            </a:endParaRPr>
          </a:p>
        </p:txBody>
      </p:sp>
      <p:sp>
        <p:nvSpPr>
          <p:cNvPr id="152" name="Google Shape;152;g34e74b83e71_0_0"/>
          <p:cNvSpPr txBox="1"/>
          <p:nvPr/>
        </p:nvSpPr>
        <p:spPr>
          <a:xfrm>
            <a:off x="6283950" y="504342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UNDERSTANDING</a:t>
            </a:r>
            <a:endParaRPr sz="1700" b="1" i="0" u="none" strike="noStrike" cap="none">
              <a:solidFill>
                <a:srgbClr val="000000"/>
              </a:solidFill>
              <a:latin typeface="Arial"/>
              <a:ea typeface="Arial"/>
              <a:cs typeface="Arial"/>
              <a:sym typeface="Arial"/>
            </a:endParaRPr>
          </a:p>
        </p:txBody>
      </p:sp>
      <p:sp>
        <p:nvSpPr>
          <p:cNvPr id="153" name="Google Shape;153;g34e74b83e71_0_0"/>
          <p:cNvSpPr txBox="1"/>
          <p:nvPr/>
        </p:nvSpPr>
        <p:spPr>
          <a:xfrm>
            <a:off x="6652825" y="587527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REMEMBERING</a:t>
            </a:r>
            <a:endParaRPr sz="1700" b="1" i="0" u="none" strike="noStrike" cap="none">
              <a:solidFill>
                <a:srgbClr val="000000"/>
              </a:solidFill>
              <a:latin typeface="Arial"/>
              <a:ea typeface="Arial"/>
              <a:cs typeface="Arial"/>
              <a:sym typeface="Arial"/>
            </a:endParaRPr>
          </a:p>
        </p:txBody>
      </p:sp>
      <p:sp>
        <p:nvSpPr>
          <p:cNvPr id="154" name="Google Shape;154;g34e74b83e71_0_0"/>
          <p:cNvSpPr txBox="1"/>
          <p:nvPr/>
        </p:nvSpPr>
        <p:spPr>
          <a:xfrm>
            <a:off x="5245775" y="3156575"/>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Examine information and make judgements </a:t>
            </a:r>
            <a:endParaRPr sz="1000" b="0" i="0" u="none" strike="noStrike" cap="none">
              <a:solidFill>
                <a:srgbClr val="000000"/>
              </a:solidFill>
              <a:latin typeface="Arial"/>
              <a:ea typeface="Arial"/>
              <a:cs typeface="Arial"/>
              <a:sym typeface="Arial"/>
            </a:endParaRPr>
          </a:p>
        </p:txBody>
      </p:sp>
      <p:sp>
        <p:nvSpPr>
          <p:cNvPr id="155" name="Google Shape;155;g34e74b83e71_0_0"/>
          <p:cNvSpPr txBox="1"/>
          <p:nvPr/>
        </p:nvSpPr>
        <p:spPr>
          <a:xfrm>
            <a:off x="5631350" y="3996675"/>
            <a:ext cx="35295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Take apart the known and identify relationships </a:t>
            </a:r>
            <a:endParaRPr sz="1000" b="0" i="0" u="none" strike="noStrike" cap="none">
              <a:solidFill>
                <a:srgbClr val="000000"/>
              </a:solidFill>
              <a:latin typeface="Arial"/>
              <a:ea typeface="Arial"/>
              <a:cs typeface="Arial"/>
              <a:sym typeface="Arial"/>
            </a:endParaRPr>
          </a:p>
        </p:txBody>
      </p:sp>
      <p:sp>
        <p:nvSpPr>
          <p:cNvPr id="156" name="Google Shape;156;g34e74b83e71_0_0"/>
          <p:cNvSpPr txBox="1"/>
          <p:nvPr/>
        </p:nvSpPr>
        <p:spPr>
          <a:xfrm>
            <a:off x="5993375" y="4762875"/>
            <a:ext cx="39645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Use information to create something new (but similar) situation</a:t>
            </a:r>
            <a:endParaRPr sz="1000" b="0" i="0" u="none" strike="noStrike" cap="none">
              <a:solidFill>
                <a:srgbClr val="000000"/>
              </a:solidFill>
              <a:latin typeface="Arial"/>
              <a:ea typeface="Arial"/>
              <a:cs typeface="Arial"/>
              <a:sym typeface="Arial"/>
            </a:endParaRPr>
          </a:p>
        </p:txBody>
      </p:sp>
      <p:sp>
        <p:nvSpPr>
          <p:cNvPr id="157" name="Google Shape;157;g34e74b83e71_0_0"/>
          <p:cNvSpPr txBox="1"/>
          <p:nvPr/>
        </p:nvSpPr>
        <p:spPr>
          <a:xfrm>
            <a:off x="6340925" y="5530450"/>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Grasp meaning of instructional materials</a:t>
            </a:r>
            <a:endParaRPr sz="1000" b="0" i="0" u="none" strike="noStrike" cap="none">
              <a:solidFill>
                <a:srgbClr val="000000"/>
              </a:solidFill>
              <a:latin typeface="Arial"/>
              <a:ea typeface="Arial"/>
              <a:cs typeface="Arial"/>
              <a:sym typeface="Arial"/>
            </a:endParaRPr>
          </a:p>
        </p:txBody>
      </p:sp>
      <p:sp>
        <p:nvSpPr>
          <p:cNvPr id="158" name="Google Shape;158;g34e74b83e71_0_0"/>
          <p:cNvSpPr txBox="1"/>
          <p:nvPr/>
        </p:nvSpPr>
        <p:spPr>
          <a:xfrm>
            <a:off x="6766725" y="6362300"/>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Recall specific facts</a:t>
            </a:r>
            <a:endParaRPr sz="10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34fc96bd33c_0_1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Activity 3 - Key Components of Effective Learning Scenarios</a:t>
            </a:r>
            <a:endParaRPr/>
          </a:p>
        </p:txBody>
      </p:sp>
      <p:pic>
        <p:nvPicPr>
          <p:cNvPr id="164" name="Google Shape;164;g34fc96bd33c_0_14" title="1. Clear Objectives - visual selection (3).png"/>
          <p:cNvPicPr preferRelativeResize="0"/>
          <p:nvPr/>
        </p:nvPicPr>
        <p:blipFill rotWithShape="1">
          <a:blip r:embed="rId3">
            <a:alphaModFix/>
          </a:blip>
          <a:srcRect l="28300" r="39937"/>
          <a:stretch/>
        </p:blipFill>
        <p:spPr>
          <a:xfrm>
            <a:off x="3354575" y="948725"/>
            <a:ext cx="3517250" cy="5707975"/>
          </a:xfrm>
          <a:prstGeom prst="rect">
            <a:avLst/>
          </a:prstGeom>
          <a:noFill/>
          <a:ln>
            <a:noFill/>
          </a:ln>
        </p:spPr>
      </p:pic>
      <p:sp>
        <p:nvSpPr>
          <p:cNvPr id="165" name="Google Shape;165;g34fc96bd33c_0_14"/>
          <p:cNvSpPr txBox="1"/>
          <p:nvPr/>
        </p:nvSpPr>
        <p:spPr>
          <a:xfrm>
            <a:off x="7087900" y="1439775"/>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4E88E7"/>
                </a:solidFill>
                <a:latin typeface="Arial"/>
                <a:ea typeface="Arial"/>
                <a:cs typeface="Arial"/>
                <a:sym typeface="Arial"/>
              </a:rPr>
              <a:t>Curriculum Frameworks</a:t>
            </a:r>
            <a:endParaRPr sz="2200" b="1" i="0" u="none" strike="noStrike" cap="none">
              <a:solidFill>
                <a:srgbClr val="4E88E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Ensures alignment with the educational standards</a:t>
            </a:r>
            <a:endParaRPr sz="1900" b="0" i="0" u="none" strike="noStrike" cap="none">
              <a:solidFill>
                <a:srgbClr val="555555"/>
              </a:solidFill>
              <a:latin typeface="Arial"/>
              <a:ea typeface="Arial"/>
              <a:cs typeface="Arial"/>
              <a:sym typeface="Arial"/>
            </a:endParaRPr>
          </a:p>
        </p:txBody>
      </p:sp>
      <p:sp>
        <p:nvSpPr>
          <p:cNvPr id="166" name="Google Shape;166;g34fc96bd33c_0_14"/>
          <p:cNvSpPr txBox="1"/>
          <p:nvPr/>
        </p:nvSpPr>
        <p:spPr>
          <a:xfrm>
            <a:off x="7087900" y="2964625"/>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3FC584"/>
                </a:solidFill>
                <a:latin typeface="Arial"/>
                <a:ea typeface="Arial"/>
                <a:cs typeface="Arial"/>
                <a:sym typeface="Arial"/>
              </a:rPr>
              <a:t>Cross-Curricular Connections</a:t>
            </a:r>
            <a:endParaRPr sz="2200" b="1" i="0" u="none" strike="noStrike" cap="none">
              <a:solidFill>
                <a:srgbClr val="3FC58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Enhances interdisciplinary learning</a:t>
            </a:r>
            <a:endParaRPr sz="1900" b="0" i="0" u="none" strike="noStrike" cap="none">
              <a:solidFill>
                <a:srgbClr val="555555"/>
              </a:solidFill>
              <a:latin typeface="Arial"/>
              <a:ea typeface="Arial"/>
              <a:cs typeface="Arial"/>
              <a:sym typeface="Arial"/>
            </a:endParaRPr>
          </a:p>
        </p:txBody>
      </p:sp>
      <p:sp>
        <p:nvSpPr>
          <p:cNvPr id="167" name="Google Shape;167;g34fc96bd33c_0_14"/>
          <p:cNvSpPr txBox="1"/>
          <p:nvPr/>
        </p:nvSpPr>
        <p:spPr>
          <a:xfrm>
            <a:off x="6989275" y="4631500"/>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94BE3C"/>
                </a:solidFill>
                <a:latin typeface="Arial"/>
                <a:ea typeface="Arial"/>
                <a:cs typeface="Arial"/>
                <a:sym typeface="Arial"/>
              </a:rPr>
              <a:t>Real-World Connections</a:t>
            </a:r>
            <a:endParaRPr sz="2200" b="1" i="0" u="none" strike="noStrike" cap="none">
              <a:solidFill>
                <a:srgbClr val="94BE3C"/>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Increases practical applicability and student engagement</a:t>
            </a:r>
            <a:endParaRPr sz="1900" b="0" i="0" u="none" strike="noStrike" cap="none">
              <a:solidFill>
                <a:srgbClr val="555555"/>
              </a:solidFill>
              <a:latin typeface="Arial"/>
              <a:ea typeface="Arial"/>
              <a:cs typeface="Arial"/>
              <a:sym typeface="Arial"/>
            </a:endParaRPr>
          </a:p>
        </p:txBody>
      </p:sp>
      <p:pic>
        <p:nvPicPr>
          <p:cNvPr id="168" name="Google Shape;168;g34fc96bd33c_0_14" title="1. Clear Objectives - visual selection (3).png"/>
          <p:cNvPicPr preferRelativeResize="0"/>
          <p:nvPr/>
        </p:nvPicPr>
        <p:blipFill rotWithShape="1">
          <a:blip r:embed="rId3">
            <a:alphaModFix/>
          </a:blip>
          <a:srcRect t="18471" r="71583" b="55465"/>
          <a:stretch/>
        </p:blipFill>
        <p:spPr>
          <a:xfrm>
            <a:off x="295650" y="2044900"/>
            <a:ext cx="3147175" cy="1487725"/>
          </a:xfrm>
          <a:prstGeom prst="rect">
            <a:avLst/>
          </a:prstGeom>
          <a:noFill/>
          <a:ln>
            <a:noFill/>
          </a:ln>
        </p:spPr>
      </p:pic>
      <p:sp>
        <p:nvSpPr>
          <p:cNvPr id="169" name="Google Shape;169;g34fc96bd33c_0_14"/>
          <p:cNvSpPr txBox="1"/>
          <p:nvPr/>
        </p:nvSpPr>
        <p:spPr>
          <a:xfrm>
            <a:off x="394288" y="3429000"/>
            <a:ext cx="2949900" cy="10716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200"/>
              <a:buFont typeface="Arial"/>
              <a:buNone/>
            </a:pPr>
            <a:r>
              <a:rPr lang="en-US" sz="2200" b="1" i="0" u="none" strike="noStrike" cap="none">
                <a:solidFill>
                  <a:srgbClr val="555555"/>
                </a:solidFill>
                <a:latin typeface="Arial"/>
                <a:ea typeface="Arial"/>
                <a:cs typeface="Arial"/>
                <a:sym typeface="Arial"/>
              </a:rPr>
              <a:t>How to ensure the relevance of a learning scenario? </a:t>
            </a:r>
            <a:endParaRPr sz="2200" b="1" i="0" u="none" strike="noStrike" cap="non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1589</Words>
  <Application>Microsoft Office PowerPoint</Application>
  <PresentationFormat>Widescreen</PresentationFormat>
  <Paragraphs>143</Paragraphs>
  <Slides>12</Slides>
  <Notes>12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8: Workshop: co-design and evaluate learning scenarios for lower secondary informatics teaching and assessment, based on the THINKER framework</vt:lpstr>
      <vt:lpstr>Learning outcomes</vt:lpstr>
      <vt:lpstr>Contents</vt:lpstr>
      <vt:lpstr>Stages of Group Development</vt:lpstr>
      <vt:lpstr>Activity 2 - Form the groups</vt:lpstr>
      <vt:lpstr>Activity 2 - Form the groups</vt:lpstr>
      <vt:lpstr>Activity 3 - Key Components of Effective Learning Scenarios</vt:lpstr>
      <vt:lpstr>Activity 3 - Key Components of Effective Learning Scenarios</vt:lpstr>
      <vt:lpstr>Activity 3 - Key Components of Effective Learning Scenarios</vt:lpstr>
      <vt:lpstr>Activity 3 - Key Components of Effective Learning Scenarios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2025-11-02T00:16:12Z</dcterms:modified>
</cp:coreProperties>
</file>