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Lst>
  <p:sldSz cy="6858000" cx="12192000"/>
  <p:notesSz cx="6858000" cy="9144000"/>
  <p:embeddedFontLst>
    <p:embeddedFont>
      <p:font typeface="Play"/>
      <p:regular r:id="rId29"/>
      <p:bold r:id="rId30"/>
    </p:embeddedFont>
    <p:embeddedFont>
      <p:font typeface="Open Sans"/>
      <p:regular r:id="rId31"/>
      <p:bold r:id="rId32"/>
      <p:italic r:id="rId33"/>
      <p:boldItalic r:id="rId3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35" roundtripDataSignature="AMtx7mjCvdr6TzJGNFy1xOIeWljxmUP3S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E5BC0DF-627F-457A-BBFE-49106EACAB07}">
  <a:tblStyle styleId="{CE5BC0DF-627F-457A-BBFE-49106EACAB07}" styleName="Table_0">
    <a:wholeTbl>
      <a:tcTxStyle b="off" i="off">
        <a:font>
          <a:latin typeface="Arial"/>
          <a:ea typeface="Arial"/>
          <a:cs typeface="Arial"/>
        </a:font>
        <a:schemeClr val="dk1"/>
      </a:tcTxStyle>
      <a:tcStyle>
        <a:tcBdr>
          <a:left>
            <a:ln cap="flat" cmpd="sng" w="12700">
              <a:solidFill>
                <a:schemeClr val="accent1"/>
              </a:solidFill>
              <a:prstDash val="solid"/>
              <a:round/>
              <a:headEnd len="sm" w="sm" type="none"/>
              <a:tailEnd len="sm" w="sm" type="none"/>
            </a:ln>
          </a:left>
          <a:right>
            <a:ln cap="flat" cmpd="sng" w="12700">
              <a:solidFill>
                <a:schemeClr val="accent1"/>
              </a:solidFill>
              <a:prstDash val="solid"/>
              <a:round/>
              <a:headEnd len="sm" w="sm" type="none"/>
              <a:tailEnd len="sm" w="sm" type="none"/>
            </a:ln>
          </a:right>
          <a:top>
            <a:ln cap="flat" cmpd="sng" w="12700">
              <a:solidFill>
                <a:schemeClr val="accent1"/>
              </a:solidFill>
              <a:prstDash val="solid"/>
              <a:round/>
              <a:headEnd len="sm" w="sm" type="none"/>
              <a:tailEnd len="sm" w="sm" type="none"/>
            </a:ln>
          </a:top>
          <a:bottom>
            <a:ln cap="flat" cmpd="sng" w="12700">
              <a:solidFill>
                <a:schemeClr val="accent1"/>
              </a:solidFill>
              <a:prstDash val="solid"/>
              <a:round/>
              <a:headEnd len="sm" w="sm" type="none"/>
              <a:tailEnd len="sm" w="sm" type="none"/>
            </a:ln>
          </a:bottom>
          <a:insideH>
            <a:ln cap="flat" cmpd="sng" w="12700">
              <a:solidFill>
                <a:schemeClr val="accent1"/>
              </a:solidFill>
              <a:prstDash val="solid"/>
              <a:round/>
              <a:headEnd len="sm" w="sm" type="none"/>
              <a:tailEnd len="sm" w="sm" type="none"/>
            </a:ln>
          </a:insideH>
          <a:insideV>
            <a:ln cap="flat" cmpd="sng" w="12700">
              <a:solidFill>
                <a:schemeClr val="accent1"/>
              </a:solidFill>
              <a:prstDash val="solid"/>
              <a:round/>
              <a:headEnd len="sm" w="sm" type="none"/>
              <a:tailEnd len="sm" w="sm" type="none"/>
            </a:ln>
          </a:insideV>
        </a:tcBdr>
        <a:fill>
          <a:solidFill>
            <a:srgbClr val="FFFFFF">
              <a:alpha val="0"/>
            </a:srgbClr>
          </a:solidFill>
        </a:fill>
      </a:tcStyle>
    </a:wholeTbl>
    <a:band1H>
      <a:tcTxStyle b="off" i="off"/>
      <a:tcStyle>
        <a:fill>
          <a:solidFill>
            <a:schemeClr val="accent1">
              <a:alpha val="20000"/>
            </a:schemeClr>
          </a:solidFill>
        </a:fill>
      </a:tcStyle>
    </a:band1H>
    <a:band2H>
      <a:tcTxStyle b="off" i="off"/>
    </a:band2H>
    <a:band1V>
      <a:tcTxStyle b="off" i="off"/>
      <a:tcStyle>
        <a:fill>
          <a:solidFill>
            <a:schemeClr val="accent1">
              <a:alpha val="20000"/>
            </a:schemeClr>
          </a:solidFill>
        </a:fill>
      </a:tcStyle>
    </a:band1V>
    <a:band2V>
      <a:tcTxStyle b="off" i="off"/>
    </a:band2V>
    <a:lastCol>
      <a:tcTxStyle b="on" i="off"/>
    </a:lastCol>
    <a:firstCol>
      <a:tcTxStyle b="on" i="off"/>
    </a:firstCol>
    <a:lastRow>
      <a:tcTxStyle b="on" i="off"/>
      <a:tcStyle>
        <a:tcBdr>
          <a:top>
            <a:ln cap="flat" cmpd="sng" w="50800">
              <a:solidFill>
                <a:schemeClr val="accent1"/>
              </a:solidFill>
              <a:prstDash val="solid"/>
              <a:round/>
              <a:headEnd len="sm" w="sm" type="none"/>
              <a:tailEnd len="sm" w="sm" type="none"/>
            </a:ln>
          </a:top>
        </a:tcBdr>
        <a:fill>
          <a:solidFill>
            <a:srgbClr val="FFFFFF">
              <a:alpha val="0"/>
            </a:srgbClr>
          </a:solidFill>
        </a:fill>
      </a:tcStyle>
    </a:lastRow>
    <a:seCell>
      <a:tcTxStyle b="off" i="off"/>
    </a:seCell>
    <a:swCell>
      <a:tcTxStyle b="off" i="off"/>
    </a:swCell>
    <a:firstRow>
      <a:tcTxStyle b="on" i="off"/>
      <a:tcStyle>
        <a:tcBdr>
          <a:bottom>
            <a:ln cap="flat" cmpd="sng" w="25400">
              <a:solidFill>
                <a:schemeClr val="accent1"/>
              </a:solidFill>
              <a:prstDash val="solid"/>
              <a:round/>
              <a:headEnd len="sm" w="sm" type="none"/>
              <a:tailEnd len="sm" w="sm" type="none"/>
            </a:ln>
          </a:bottom>
        </a:tcBdr>
        <a:fill>
          <a:solidFill>
            <a:srgbClr val="FFFFFF">
              <a:alpha val="0"/>
            </a:srgbClr>
          </a:solidFill>
        </a:fill>
      </a:tcStyle>
    </a:firstRow>
    <a:neCell>
      <a:tcTxStyle b="off" i="off"/>
    </a:neCell>
    <a:nwCell>
      <a:tcTxStyle b="off" i="off"/>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font" Target="fonts/Play-regular.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OpenSans-regular.fntdata"/><Relationship Id="rId30" Type="http://schemas.openxmlformats.org/officeDocument/2006/relationships/font" Target="fonts/Play-bold.fntdata"/><Relationship Id="rId11" Type="http://schemas.openxmlformats.org/officeDocument/2006/relationships/slide" Target="slides/slide5.xml"/><Relationship Id="rId33" Type="http://schemas.openxmlformats.org/officeDocument/2006/relationships/font" Target="fonts/OpenSans-italic.fntdata"/><Relationship Id="rId10" Type="http://schemas.openxmlformats.org/officeDocument/2006/relationships/slide" Target="slides/slide4.xml"/><Relationship Id="rId32" Type="http://schemas.openxmlformats.org/officeDocument/2006/relationships/font" Target="fonts/OpenSans-bold.fntdata"/><Relationship Id="rId13" Type="http://schemas.openxmlformats.org/officeDocument/2006/relationships/slide" Target="slides/slide7.xml"/><Relationship Id="rId35" Type="http://customschemas.google.com/relationships/presentationmetadata" Target="metadata"/><Relationship Id="rId12" Type="http://schemas.openxmlformats.org/officeDocument/2006/relationships/slide" Target="slides/slide6.xml"/><Relationship Id="rId34" Type="http://schemas.openxmlformats.org/officeDocument/2006/relationships/font" Target="fonts/OpenSans-boldItalic.fntdata"/><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Arial"/>
              <a:buNone/>
            </a:pPr>
            <a:r>
              <a:t/>
            </a:r>
            <a:endParaRPr/>
          </a:p>
        </p:txBody>
      </p:sp>
      <p:sp>
        <p:nvSpPr>
          <p:cNvPr id="108" name="Google Shape;108;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1" name="Google Shape;171;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Each stage builds upon the last to encourage deeper insight. The final reflection is key—it's when real growth happens. </a:t>
            </a:r>
            <a:endParaRPr/>
          </a:p>
        </p:txBody>
      </p:sp>
      <p:sp>
        <p:nvSpPr>
          <p:cNvPr id="172" name="Google Shape;172;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2" name="Google Shape;202;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Study: UK teachers using Critical Friend revised gender-biased language 89% more often than control groups. The secret? ‘I wonder’ phrasing activates problem-solving without shame (Bambino, 2002). Contrast with traditional feedback like ‘This is exclusionary,’ which triggers resistance."</a:t>
            </a:r>
            <a:endParaRPr/>
          </a:p>
        </p:txBody>
      </p:sp>
      <p:sp>
        <p:nvSpPr>
          <p:cNvPr id="203" name="Google Shape;203;p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9" name="Google Shape;209;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SzPts val="1400"/>
              <a:buNone/>
            </a:pPr>
            <a:r>
              <a:rPr lang="en-US"/>
              <a:t>In this activity, we will practise giving and receiving feedback using the Critical Friends protocol on a specific informatics scenario. </a:t>
            </a:r>
            <a:endParaRPr/>
          </a:p>
          <a:p>
            <a:pPr indent="-228600" lvl="0" marL="457200" marR="0" rtl="0" algn="l">
              <a:lnSpc>
                <a:spcPct val="100000"/>
              </a:lnSpc>
              <a:spcBef>
                <a:spcPts val="0"/>
              </a:spcBef>
              <a:spcAft>
                <a:spcPts val="0"/>
              </a:spcAft>
              <a:buSzPts val="1400"/>
              <a:buNone/>
            </a:pPr>
            <a:r>
              <a:t/>
            </a:r>
            <a:endParaRPr b="1"/>
          </a:p>
          <a:p>
            <a:pPr indent="-228600" lvl="0" marL="457200" marR="0" rtl="0" algn="l">
              <a:lnSpc>
                <a:spcPct val="100000"/>
              </a:lnSpc>
              <a:spcBef>
                <a:spcPts val="0"/>
              </a:spcBef>
              <a:spcAft>
                <a:spcPts val="0"/>
              </a:spcAft>
              <a:buSzPts val="1400"/>
              <a:buNone/>
            </a:pPr>
            <a:r>
              <a:rPr lang="en-US"/>
              <a:t>Form groups of 3. Each person will take on a role. Decide who will be the first presenter. That person will summarise the ‘Algorithms on Social Media’ scenario and ask: </a:t>
            </a:r>
            <a:r>
              <a:rPr i="1" lang="en-US"/>
              <a:t>How authentic and inclusive is this lesson?</a:t>
            </a:r>
            <a:r>
              <a:rPr lang="en-US"/>
              <a:t>”</a:t>
            </a:r>
            <a:endParaRPr/>
          </a:p>
          <a:p>
            <a:pPr indent="-228600" lvl="0" marL="457200" marR="0" rtl="0" algn="l">
              <a:lnSpc>
                <a:spcPct val="100000"/>
              </a:lnSpc>
              <a:spcBef>
                <a:spcPts val="0"/>
              </a:spcBef>
              <a:spcAft>
                <a:spcPts val="0"/>
              </a:spcAft>
              <a:buSzPts val="1400"/>
              <a:buNone/>
            </a:pPr>
            <a:r>
              <a:rPr lang="en-US"/>
              <a:t>As Critical Friends, give constructive feedback. Start with what you appreciate—this is your </a:t>
            </a:r>
            <a:r>
              <a:rPr i="1" lang="en-US"/>
              <a:t>warm feedback</a:t>
            </a:r>
            <a:r>
              <a:rPr lang="en-US"/>
              <a:t>. Then gently suggest areas to improve—your </a:t>
            </a:r>
            <a:r>
              <a:rPr i="1" lang="en-US"/>
              <a:t>cool feedback</a:t>
            </a:r>
            <a:r>
              <a:rPr lang="en-US"/>
              <a:t>.</a:t>
            </a:r>
            <a:endParaRPr/>
          </a:p>
          <a:p>
            <a:pPr indent="-228600" lvl="0" marL="457200" marR="0" rtl="0" algn="l">
              <a:lnSpc>
                <a:spcPct val="100000"/>
              </a:lnSpc>
              <a:spcBef>
                <a:spcPts val="0"/>
              </a:spcBef>
              <a:spcAft>
                <a:spcPts val="0"/>
              </a:spcAft>
              <a:buSzPts val="1400"/>
              <a:buNone/>
            </a:pPr>
            <a:r>
              <a:rPr lang="en-US"/>
              <a:t>The presenter does not respond—just listens.</a:t>
            </a:r>
            <a:endParaRPr/>
          </a:p>
          <a:p>
            <a:pPr indent="-228600" lvl="0" marL="457200" marR="0" rtl="0" algn="l">
              <a:lnSpc>
                <a:spcPct val="100000"/>
              </a:lnSpc>
              <a:spcBef>
                <a:spcPts val="0"/>
              </a:spcBef>
              <a:spcAft>
                <a:spcPts val="0"/>
              </a:spcAft>
              <a:buSzPts val="1400"/>
              <a:buNone/>
            </a:pPr>
            <a:r>
              <a:t/>
            </a:r>
            <a:endParaRPr b="1"/>
          </a:p>
          <a:p>
            <a:pPr indent="-228600" lvl="0" marL="457200" marR="0" rtl="0" algn="l">
              <a:lnSpc>
                <a:spcPct val="100000"/>
              </a:lnSpc>
              <a:spcBef>
                <a:spcPts val="0"/>
              </a:spcBef>
              <a:spcAft>
                <a:spcPts val="0"/>
              </a:spcAft>
              <a:buSzPts val="1400"/>
              <a:buNone/>
            </a:pPr>
            <a:r>
              <a:rPr lang="en-US"/>
              <a:t>After the activity, lead a short reflection:</a:t>
            </a:r>
            <a:endParaRPr/>
          </a:p>
          <a:p>
            <a:pPr indent="-228600" lvl="1" marL="914400" rtl="0" algn="l">
              <a:lnSpc>
                <a:spcPct val="100000"/>
              </a:lnSpc>
              <a:spcBef>
                <a:spcPts val="0"/>
              </a:spcBef>
              <a:spcAft>
                <a:spcPts val="0"/>
              </a:spcAft>
              <a:buSzPts val="1400"/>
              <a:buNone/>
            </a:pPr>
            <a:r>
              <a:rPr lang="en-US"/>
              <a:t>“What did you learn from this process?”</a:t>
            </a:r>
            <a:endParaRPr/>
          </a:p>
          <a:p>
            <a:pPr indent="-228600" lvl="1" marL="914400" rtl="0" algn="l">
              <a:lnSpc>
                <a:spcPct val="100000"/>
              </a:lnSpc>
              <a:spcBef>
                <a:spcPts val="0"/>
              </a:spcBef>
              <a:spcAft>
                <a:spcPts val="0"/>
              </a:spcAft>
              <a:buSzPts val="1400"/>
              <a:buNone/>
            </a:pPr>
            <a:r>
              <a:rPr lang="en-US"/>
              <a:t>“How can this help you when designing your own scenarios?”</a:t>
            </a:r>
            <a:endParaRPr/>
          </a:p>
          <a:p>
            <a:pPr indent="0" lvl="0" marL="0" rtl="0" algn="l">
              <a:lnSpc>
                <a:spcPct val="100000"/>
              </a:lnSpc>
              <a:spcBef>
                <a:spcPts val="0"/>
              </a:spcBef>
              <a:spcAft>
                <a:spcPts val="0"/>
              </a:spcAft>
              <a:buSzPts val="1400"/>
              <a:buNone/>
            </a:pPr>
            <a:r>
              <a:t/>
            </a:r>
            <a:endParaRPr/>
          </a:p>
        </p:txBody>
      </p:sp>
      <p:sp>
        <p:nvSpPr>
          <p:cNvPr id="210" name="Google Shape;210;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7" name="Google Shape;217;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The Calibrated Peer Review is an evaluation process based on rubric assessment. It is a process where the teachers and the trainer are involved in the evaluation. The rubric provides the framework for assessment. The Magnifying glass denotes the area on which the teachers and the trainer focus on. This area is common for all engaged entities, and it constitutes a specific aspect of the learning scenario that needs improvement. Initially, the teacher scores a specific aspect of the learning scenario (inclusion for example) on a rubric matrix. Then, the teachers provides their own score, discussing the discrepancies with the trainer. The process continues to assess other aspects of the learning scenario (authenticity for example). Therefore, a calibrated rubric is created, and it is applied to the learning scenario. Hence, the outcome is a result of a team effort, and it is more objective. It is also important to underline that through discussion teachers can self-evaluate their scores, and in this way, teachers are trained how to score. In this sense, it looks like the Experts train the peers. </a:t>
            </a:r>
            <a:endParaRPr/>
          </a:p>
        </p:txBody>
      </p:sp>
      <p:sp>
        <p:nvSpPr>
          <p:cNvPr id="218" name="Google Shape;218;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5" name="Google Shape;225;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The objectivity lies in the fact that the evaluation outcome is not the result of one person’s effort. Therefore, the evaluation outcome is not biased. The consistency denotes that since the scoring process is not biased, the result is reliable, sticking to scoring rules. The critical thinking is triggered since the trainer and the teachers justify their scores, and they have a fruitful discussion, critically judging the aspects pertaining to the area of scrutiny. Moreover, the discussion of discrepancies could initiate a metacognitive process that could lead to a constructive self-assessment. Finally, the instructors do not take on the grading load to a fully extent, since this burden is now shared, and the final evaluation outcome is the result of teamwork, increasing the reliability and the consistency of the entire process.</a:t>
            </a:r>
            <a:endParaRPr/>
          </a:p>
        </p:txBody>
      </p:sp>
      <p:sp>
        <p:nvSpPr>
          <p:cNvPr id="226" name="Google Shape;226;p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2" name="Google Shape;232;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Provide the document with Handouts 1-2and follow the instruction to complete the activity. Give 15 minutes for scenario writing, 10 minutes for review, 5 minutes for reflection.</a:t>
            </a:r>
            <a:endParaRPr/>
          </a:p>
        </p:txBody>
      </p:sp>
      <p:sp>
        <p:nvSpPr>
          <p:cNvPr id="233" name="Google Shape;233;p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p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9" name="Google Shape;239;p4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Though different in design, both tools rely on a balance of structure and dialogue to foster improvement. The similarities of both methods are:</a:t>
            </a:r>
            <a:endParaRPr/>
          </a:p>
          <a:p>
            <a:pPr indent="-171450" lvl="0" marL="171450" rtl="0" algn="l">
              <a:lnSpc>
                <a:spcPct val="100000"/>
              </a:lnSpc>
              <a:spcBef>
                <a:spcPts val="0"/>
              </a:spcBef>
              <a:spcAft>
                <a:spcPts val="0"/>
              </a:spcAft>
              <a:buClr>
                <a:schemeClr val="dk1"/>
              </a:buClr>
              <a:buSzPts val="1200"/>
              <a:buFont typeface="Arial"/>
              <a:buChar char="-"/>
            </a:pPr>
            <a:r>
              <a:rPr lang="en-US"/>
              <a:t>Promote collaborative learning</a:t>
            </a:r>
            <a:endParaRPr/>
          </a:p>
          <a:p>
            <a:pPr indent="-171450" lvl="0" marL="171450" rtl="0" algn="l">
              <a:lnSpc>
                <a:spcPct val="100000"/>
              </a:lnSpc>
              <a:spcBef>
                <a:spcPts val="0"/>
              </a:spcBef>
              <a:spcAft>
                <a:spcPts val="0"/>
              </a:spcAft>
              <a:buClr>
                <a:schemeClr val="dk1"/>
              </a:buClr>
              <a:buSzPts val="1200"/>
              <a:buFont typeface="Arial"/>
              <a:buChar char="-"/>
            </a:pPr>
            <a:r>
              <a:rPr lang="en-US"/>
              <a:t>Require structured frameworks</a:t>
            </a:r>
            <a:endParaRPr/>
          </a:p>
          <a:p>
            <a:pPr indent="-171450" lvl="0" marL="171450" rtl="0" algn="l">
              <a:lnSpc>
                <a:spcPct val="100000"/>
              </a:lnSpc>
              <a:spcBef>
                <a:spcPts val="0"/>
              </a:spcBef>
              <a:spcAft>
                <a:spcPts val="0"/>
              </a:spcAft>
              <a:buClr>
                <a:schemeClr val="dk1"/>
              </a:buClr>
              <a:buSzPts val="1200"/>
              <a:buFont typeface="Arial"/>
              <a:buChar char="-"/>
            </a:pPr>
            <a:r>
              <a:rPr lang="en-US"/>
              <a:t>Enhance reflection and evaluative skills</a:t>
            </a:r>
            <a:endParaRPr/>
          </a:p>
          <a:p>
            <a:pPr indent="0" lvl="0" marL="0" rtl="0" algn="l">
              <a:lnSpc>
                <a:spcPct val="100000"/>
              </a:lnSpc>
              <a:spcBef>
                <a:spcPts val="0"/>
              </a:spcBef>
              <a:spcAft>
                <a:spcPts val="0"/>
              </a:spcAft>
              <a:buClr>
                <a:schemeClr val="dk1"/>
              </a:buClr>
              <a:buSzPts val="1200"/>
              <a:buFont typeface="Arial"/>
              <a:buNone/>
            </a:pPr>
            <a:r>
              <a:rPr lang="en-US"/>
              <a:t>The differences are:</a:t>
            </a:r>
            <a:endParaRPr/>
          </a:p>
          <a:p>
            <a:pPr indent="-171450" lvl="0" marL="171450" rtl="0" algn="l">
              <a:lnSpc>
                <a:spcPct val="100000"/>
              </a:lnSpc>
              <a:spcBef>
                <a:spcPts val="0"/>
              </a:spcBef>
              <a:spcAft>
                <a:spcPts val="0"/>
              </a:spcAft>
              <a:buClr>
                <a:schemeClr val="dk1"/>
              </a:buClr>
              <a:buSzPts val="1200"/>
              <a:buFont typeface="Arial"/>
              <a:buChar char="-"/>
            </a:pPr>
            <a:r>
              <a:rPr lang="en-US"/>
              <a:t>The CFP focuses on dialogue where CPR focuses on evaluation</a:t>
            </a:r>
            <a:endParaRPr/>
          </a:p>
          <a:p>
            <a:pPr indent="-171450" lvl="0" marL="171450" rtl="0" algn="l">
              <a:lnSpc>
                <a:spcPct val="100000"/>
              </a:lnSpc>
              <a:spcBef>
                <a:spcPts val="0"/>
              </a:spcBef>
              <a:spcAft>
                <a:spcPts val="0"/>
              </a:spcAft>
              <a:buClr>
                <a:schemeClr val="dk1"/>
              </a:buClr>
              <a:buSzPts val="1200"/>
              <a:buFont typeface="Arial"/>
              <a:buChar char="-"/>
            </a:pPr>
            <a:r>
              <a:rPr lang="en-US"/>
              <a:t>The Evaluation Outcome is based on insight in the case of CFP, whereas the evaluation outcome is interwoven with scores in the case of CPR</a:t>
            </a:r>
            <a:endParaRPr/>
          </a:p>
          <a:p>
            <a:pPr indent="-171450" lvl="0" marL="171450" rtl="0" algn="l">
              <a:lnSpc>
                <a:spcPct val="100000"/>
              </a:lnSpc>
              <a:spcBef>
                <a:spcPts val="0"/>
              </a:spcBef>
              <a:spcAft>
                <a:spcPts val="0"/>
              </a:spcAft>
              <a:buClr>
                <a:schemeClr val="dk1"/>
              </a:buClr>
              <a:buSzPts val="1200"/>
              <a:buFont typeface="Arial"/>
              <a:buChar char="-"/>
            </a:pPr>
            <a:r>
              <a:rPr lang="en-US"/>
              <a:t>The Facilitator plays a cardinal role in the case of CFP, whereas the entire process is self-directed in the case of CPR.</a:t>
            </a:r>
            <a:endParaRPr/>
          </a:p>
          <a:p>
            <a:pPr indent="0" lvl="0" marL="0" rtl="0" algn="l">
              <a:lnSpc>
                <a:spcPct val="100000"/>
              </a:lnSpc>
              <a:spcBef>
                <a:spcPts val="0"/>
              </a:spcBef>
              <a:spcAft>
                <a:spcPts val="0"/>
              </a:spcAft>
              <a:buClr>
                <a:schemeClr val="dk1"/>
              </a:buClr>
              <a:buSzPts val="1200"/>
              <a:buFont typeface="Arial"/>
              <a:buNone/>
            </a:pPr>
            <a:r>
              <a:rPr lang="en-US"/>
              <a:t>In a nutshell, CFP is interpersonal and discursive, and CPR is more analytical and rubric-driven. Both can be adapted for various settings.</a:t>
            </a:r>
            <a:endParaRPr/>
          </a:p>
          <a:p>
            <a:pPr indent="0" lvl="0" marL="0" rtl="0" algn="l">
              <a:lnSpc>
                <a:spcPct val="100000"/>
              </a:lnSpc>
              <a:spcBef>
                <a:spcPts val="0"/>
              </a:spcBef>
              <a:spcAft>
                <a:spcPts val="0"/>
              </a:spcAft>
              <a:buClr>
                <a:schemeClr val="dk1"/>
              </a:buClr>
              <a:buSzPts val="1200"/>
              <a:buFont typeface="Arial"/>
              <a:buNone/>
            </a:pPr>
            <a:r>
              <a:t/>
            </a:r>
            <a:endParaRPr/>
          </a:p>
          <a:p>
            <a:pPr indent="-228600" lvl="0" marL="457200" marR="0" rtl="0" algn="l">
              <a:lnSpc>
                <a:spcPct val="100000"/>
              </a:lnSpc>
              <a:spcBef>
                <a:spcPts val="0"/>
              </a:spcBef>
              <a:spcAft>
                <a:spcPts val="0"/>
              </a:spcAft>
              <a:buSzPts val="1400"/>
              <a:buNone/>
            </a:pPr>
            <a:r>
              <a:t/>
            </a:r>
            <a:endParaRPr/>
          </a:p>
        </p:txBody>
      </p:sp>
      <p:sp>
        <p:nvSpPr>
          <p:cNvPr id="240" name="Google Shape;240;p4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SzPts val="1200"/>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7" name="Google Shape;247;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While CFP and CPR serve different purposes, they can also be used in tandem for a more complete evaluation process. </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n-US"/>
              <a:t>CPR is particularly suited to assessing learning outcomes that can be quantified—so even if a scenario isn’t strictly numerical, if aspects of it can be rated using a scale, CPR is a strong option. It offers consistency and objectivity through rubric-based scoring.</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n-US"/>
              <a:t>On the other hand, CFP is ideal for assessing more qualitative aspects—such as teaching strategies, inclusivity, and learner engagement. It fosters open dialogue and reflection among peers, especially when evaluating things that are harder to measure.</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n-US"/>
              <a:t>The key is to recognise when each method is most appropriate. If your learning scenario benefits from both numeric evaluation and reflective feedback, combining CFP and CPR can yield deeper insight. This way, you get both structured scoring and professional reflection—resulting in a more meaningful, well-rounded review.</a:t>
            </a:r>
            <a:endParaRPr/>
          </a:p>
        </p:txBody>
      </p:sp>
      <p:sp>
        <p:nvSpPr>
          <p:cNvPr id="248" name="Google Shape;248;p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 name="Shape 254"/>
        <p:cNvGrpSpPr/>
        <p:nvPr/>
      </p:nvGrpSpPr>
      <p:grpSpPr>
        <a:xfrm>
          <a:off x="0" y="0"/>
          <a:ext cx="0" cy="0"/>
          <a:chOff x="0" y="0"/>
          <a:chExt cx="0" cy="0"/>
        </a:xfrm>
      </p:grpSpPr>
      <p:sp>
        <p:nvSpPr>
          <p:cNvPr id="255" name="Google Shape;255;p4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6" name="Google Shape;256;p4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When using CFP and CPR, the main challenges are</a:t>
            </a:r>
            <a:endParaRPr/>
          </a:p>
          <a:p>
            <a:pPr indent="-171450" lvl="0" marL="171450" rtl="0" algn="l">
              <a:lnSpc>
                <a:spcPct val="100000"/>
              </a:lnSpc>
              <a:spcBef>
                <a:spcPts val="0"/>
              </a:spcBef>
              <a:spcAft>
                <a:spcPts val="0"/>
              </a:spcAft>
              <a:buSzPts val="1400"/>
              <a:buFont typeface="Arial"/>
              <a:buChar char="-"/>
            </a:pPr>
            <a:r>
              <a:rPr lang="en-US"/>
              <a:t>time constraints, </a:t>
            </a:r>
            <a:endParaRPr/>
          </a:p>
          <a:p>
            <a:pPr indent="-171450" lvl="0" marL="171450" rtl="0" algn="l">
              <a:lnSpc>
                <a:spcPct val="100000"/>
              </a:lnSpc>
              <a:spcBef>
                <a:spcPts val="0"/>
              </a:spcBef>
              <a:spcAft>
                <a:spcPts val="0"/>
              </a:spcAft>
              <a:buSzPts val="1400"/>
              <a:buFont typeface="Arial"/>
              <a:buChar char="-"/>
            </a:pPr>
            <a:r>
              <a:rPr lang="en-US"/>
              <a:t>the need for a facilitator in CFP, and </a:t>
            </a:r>
            <a:endParaRPr/>
          </a:p>
          <a:p>
            <a:pPr indent="-171450" lvl="0" marL="171450" rtl="0" algn="l">
              <a:lnSpc>
                <a:spcPct val="100000"/>
              </a:lnSpc>
              <a:spcBef>
                <a:spcPts val="0"/>
              </a:spcBef>
              <a:spcAft>
                <a:spcPts val="0"/>
              </a:spcAft>
              <a:buSzPts val="1400"/>
              <a:buFont typeface="Arial"/>
              <a:buChar char="-"/>
            </a:pPr>
            <a:r>
              <a:rPr lang="en-US"/>
              <a:t>calibration accuracy in CPR. </a:t>
            </a:r>
            <a:endParaRPr/>
          </a:p>
          <a:p>
            <a:pPr indent="0" lvl="0" marL="0" rtl="0" algn="l">
              <a:lnSpc>
                <a:spcPct val="100000"/>
              </a:lnSpc>
              <a:spcBef>
                <a:spcPts val="0"/>
              </a:spcBef>
              <a:spcAft>
                <a:spcPts val="0"/>
              </a:spcAft>
              <a:buSzPts val="1400"/>
              <a:buFont typeface="Arial"/>
              <a:buNone/>
            </a:pPr>
            <a:r>
              <a:t/>
            </a:r>
            <a:endParaRPr/>
          </a:p>
          <a:p>
            <a:pPr indent="0" lvl="0" marL="0" rtl="0" algn="l">
              <a:lnSpc>
                <a:spcPct val="100000"/>
              </a:lnSpc>
              <a:spcBef>
                <a:spcPts val="0"/>
              </a:spcBef>
              <a:spcAft>
                <a:spcPts val="0"/>
              </a:spcAft>
              <a:buSzPts val="1400"/>
              <a:buFont typeface="Arial"/>
              <a:buNone/>
            </a:pPr>
            <a:r>
              <a:rPr lang="en-US"/>
              <a:t>CFP requires careful timing to ensure each person has space to present and reflect, while the facilitator plays a key role in managing the process. In CPR, it’s critical that participants apply the rubric consistently—so calibration and time for discussing rating differences are essential. Both protocols are powerful, but they need planning, training, and commitment to implement effectively.</a:t>
            </a:r>
            <a:endParaRPr/>
          </a:p>
        </p:txBody>
      </p:sp>
      <p:sp>
        <p:nvSpPr>
          <p:cNvPr id="257" name="Google Shape;257;p4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SzPts val="1200"/>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p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lang="en-US"/>
              <a:t>Let’s take a moment to reflect. Both CFP and CPR support you in creating more meaningful and inclusive lessons. They’re practical tools that promote collaboration and professional growth. What are your key takeaways from today? How might you integrate these methods into your own work?</a:t>
            </a:r>
            <a:endParaRPr/>
          </a:p>
        </p:txBody>
      </p:sp>
      <p:sp>
        <p:nvSpPr>
          <p:cNvPr id="264" name="Google Shape;264;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Arial"/>
              <a:buNone/>
            </a:pPr>
            <a:r>
              <a:t/>
            </a:r>
            <a:endParaRPr/>
          </a:p>
        </p:txBody>
      </p:sp>
      <p:sp>
        <p:nvSpPr>
          <p:cNvPr id="115" name="Google Shape;115;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p4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2" name="Google Shape;272;p4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SzPts val="1400"/>
              <a:buNone/>
            </a:pPr>
            <a:r>
              <a:t/>
            </a:r>
            <a:endParaRPr/>
          </a:p>
        </p:txBody>
      </p:sp>
      <p:sp>
        <p:nvSpPr>
          <p:cNvPr id="273" name="Google Shape;273;p4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SzPts val="1200"/>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8" name="Shape 278"/>
        <p:cNvGrpSpPr/>
        <p:nvPr/>
      </p:nvGrpSpPr>
      <p:grpSpPr>
        <a:xfrm>
          <a:off x="0" y="0"/>
          <a:ext cx="0" cy="0"/>
          <a:chOff x="0" y="0"/>
          <a:chExt cx="0" cy="0"/>
        </a:xfrm>
      </p:grpSpPr>
      <p:sp>
        <p:nvSpPr>
          <p:cNvPr id="279" name="Google Shape;279;p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Arial"/>
              <a:buNone/>
            </a:pPr>
            <a:r>
              <a:t/>
            </a:r>
            <a:endParaRPr/>
          </a:p>
        </p:txBody>
      </p:sp>
      <p:sp>
        <p:nvSpPr>
          <p:cNvPr id="280" name="Google Shape;280;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6" name="Shape 296"/>
        <p:cNvGrpSpPr/>
        <p:nvPr/>
      </p:nvGrpSpPr>
      <p:grpSpPr>
        <a:xfrm>
          <a:off x="0" y="0"/>
          <a:ext cx="0" cy="0"/>
          <a:chOff x="0" y="0"/>
          <a:chExt cx="0" cy="0"/>
        </a:xfrm>
      </p:grpSpPr>
      <p:sp>
        <p:nvSpPr>
          <p:cNvPr id="297" name="Google Shape;297;p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98" name="Google Shape;298;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Arial"/>
              <a:buNone/>
            </a:pPr>
            <a:r>
              <a:t/>
            </a:r>
            <a:endParaRPr/>
          </a:p>
        </p:txBody>
      </p:sp>
      <p:sp>
        <p:nvSpPr>
          <p:cNvPr id="122" name="Google Shape;122;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28" name="Google Shape;128;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1200"/>
              </a:spcBef>
              <a:spcAft>
                <a:spcPts val="0"/>
              </a:spcAft>
              <a:buClr>
                <a:schemeClr val="dk1"/>
              </a:buClr>
              <a:buSzPts val="1400"/>
              <a:buFont typeface="Arial"/>
              <a:buNone/>
            </a:pPr>
            <a:r>
              <a:rPr lang="en-US"/>
              <a:t>This unit familiarizes teachers with the Peer Review Protocols,. In detail, the teachers will gain knowledge about the Critical Friends Protocol (CFP) and the Calibrated Peer Review (CPR). The unit deepens into these methods, unveiling their mechanisms and their applications. This knowledge enables teachers to discern between the respective protocols, understanding their similarities and differences. In parallel, teachers will be aware of the challenges that might pop up when implementing these methods. Moreover, teachers will be able to apply these methods to evaluate their own learning scenarios, separately or combined. Finally, the teachers will realize the importance of rotating feedback and the need for collaborative evaluation. </a:t>
            </a:r>
            <a:endParaRPr/>
          </a:p>
        </p:txBody>
      </p:sp>
      <p:sp>
        <p:nvSpPr>
          <p:cNvPr id="134" name="Google Shape;134;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0" name="Google Shape;140;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 The peer-review protocols constitute an effective evaluation strategy. As depicted in the picture, the entire evaluation strategy cycle encapsulates many stages. The evaluation strategy is implemented to gather feedback. Then, the feedback is analyzed and the areas for improvement are identified. Finally, amendments are made, and changes are applied. This process can be followed in case of a lesson, or in case of an individual learning unit (learning scenario).</a:t>
            </a:r>
            <a:endParaRPr/>
          </a:p>
        </p:txBody>
      </p:sp>
      <p:sp>
        <p:nvSpPr>
          <p:cNvPr id="141" name="Google Shape;141;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p3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7" name="Google Shape;147;p3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SzPts val="1400"/>
              <a:buNone/>
            </a:pPr>
            <a:r>
              <a:t/>
            </a:r>
            <a:endParaRPr/>
          </a:p>
        </p:txBody>
      </p:sp>
      <p:sp>
        <p:nvSpPr>
          <p:cNvPr id="148" name="Google Shape;148;p3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SzPts val="1200"/>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5" name="Google Shape;155;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85750" lvl="0" marL="285750" rtl="0" algn="l">
              <a:lnSpc>
                <a:spcPct val="200000"/>
              </a:lnSpc>
              <a:spcBef>
                <a:spcPts val="0"/>
              </a:spcBef>
              <a:spcAft>
                <a:spcPts val="0"/>
              </a:spcAft>
              <a:buClr>
                <a:schemeClr val="dk1"/>
              </a:buClr>
              <a:buSzPts val="1200"/>
              <a:buFont typeface="Arial"/>
              <a:buChar char="•"/>
            </a:pPr>
            <a:r>
              <a:rPr lang="en-US"/>
              <a:t>Peer review isn’t just ‘giving feedback’—it’s a structured knowledge-transfer system. That takes advantage of the rotating feedback. Critical Friend builds on Schön’s ‘reflection-in-action,’ while Calibrated Review mirrors how experts train novices to evaluate work (Collins, 1989). Both counter the ‘expert blind spot’ where teachers overlook student barriers.“ The Peer-review protocols are based on Formative Assessment (Black &amp; Wiliam, 1998), using criteria-driven feedback. Their mechanics lies in a Rubric-guided evaluation. Since the evaluation outcome is not based on one’s judgement, the entire process is not biased, and the evaluation process adds quality to the refined lesson. In the case of the Calibrated Peer Review, the quality of the refined lesson also lies in the fact that the judgement is not based on opinions, but it is based on a calibrated and structured rubric.</a:t>
            </a:r>
            <a:br>
              <a:rPr lang="en-US"/>
            </a:br>
            <a:br>
              <a:rPr lang="en-US"/>
            </a:br>
            <a:r>
              <a:rPr lang="en-US"/>
              <a:t>On this module we focus on: </a:t>
            </a:r>
            <a:endParaRPr/>
          </a:p>
          <a:p>
            <a:pPr indent="-285750" lvl="0" marL="285750" rtl="0" algn="l">
              <a:lnSpc>
                <a:spcPct val="200000"/>
              </a:lnSpc>
              <a:spcBef>
                <a:spcPts val="0"/>
              </a:spcBef>
              <a:spcAft>
                <a:spcPts val="0"/>
              </a:spcAft>
              <a:buClr>
                <a:schemeClr val="dk1"/>
              </a:buClr>
              <a:buSzPts val="1200"/>
              <a:buFont typeface="Arial"/>
              <a:buChar char="•"/>
            </a:pPr>
            <a:r>
              <a:rPr i="1" lang="en-US" sz="1200">
                <a:solidFill>
                  <a:schemeClr val="dk1"/>
                </a:solidFill>
                <a:latin typeface="Calibri"/>
                <a:ea typeface="Calibri"/>
                <a:cs typeface="Calibri"/>
                <a:sym typeface="Calibri"/>
              </a:rPr>
              <a:t>Critical Friend</a:t>
            </a:r>
            <a:r>
              <a:rPr lang="en-US" sz="1200">
                <a:solidFill>
                  <a:schemeClr val="dk1"/>
                </a:solidFill>
                <a:latin typeface="Calibri"/>
                <a:ea typeface="Calibri"/>
                <a:cs typeface="Calibri"/>
                <a:sym typeface="Calibri"/>
              </a:rPr>
              <a:t> Protocol (CFP) which builds on Schön’s ‘reflection-in-action’.</a:t>
            </a:r>
            <a:endParaRPr/>
          </a:p>
          <a:p>
            <a:pPr indent="-285750" lvl="0" marL="285750" rtl="0" algn="l">
              <a:lnSpc>
                <a:spcPct val="200000"/>
              </a:lnSpc>
              <a:spcBef>
                <a:spcPts val="0"/>
              </a:spcBef>
              <a:spcAft>
                <a:spcPts val="0"/>
              </a:spcAft>
              <a:buClr>
                <a:schemeClr val="dk1"/>
              </a:buClr>
              <a:buSzPts val="1200"/>
              <a:buFont typeface="Arial"/>
              <a:buChar char="•"/>
            </a:pPr>
            <a:r>
              <a:rPr lang="en-US"/>
              <a:t>Calibrated Peer Review (CPR)</a:t>
            </a:r>
            <a:r>
              <a:rPr lang="en-US" sz="1200">
                <a:solidFill>
                  <a:schemeClr val="dk1"/>
                </a:solidFill>
                <a:latin typeface="Calibri"/>
                <a:ea typeface="Calibri"/>
                <a:cs typeface="Calibri"/>
                <a:sym typeface="Calibri"/>
              </a:rPr>
              <a:t> which mirrors expert-novice evaluation (Collins, 1989) and ensures quality through structured, rubric-based judgement—not personal opinions.</a:t>
            </a:r>
            <a:endParaRPr/>
          </a:p>
          <a:p>
            <a:pPr indent="-209550" lvl="0" marL="285750" rtl="0" algn="l">
              <a:lnSpc>
                <a:spcPct val="200000"/>
              </a:lnSpc>
              <a:spcBef>
                <a:spcPts val="0"/>
              </a:spcBef>
              <a:spcAft>
                <a:spcPts val="0"/>
              </a:spcAft>
              <a:buClr>
                <a:schemeClr val="dk1"/>
              </a:buClr>
              <a:buSzPts val="1200"/>
              <a:buFont typeface="Arial"/>
              <a:buNone/>
            </a:pPr>
            <a:r>
              <a:t/>
            </a:r>
            <a:endParaRPr/>
          </a:p>
          <a:p>
            <a:pPr indent="0" lvl="0" marL="0" rtl="0" algn="l">
              <a:lnSpc>
                <a:spcPct val="100000"/>
              </a:lnSpc>
              <a:spcBef>
                <a:spcPts val="0"/>
              </a:spcBef>
              <a:spcAft>
                <a:spcPts val="0"/>
              </a:spcAft>
              <a:buSzPts val="1400"/>
              <a:buNone/>
            </a:pPr>
            <a:r>
              <a:t/>
            </a:r>
            <a:endParaRPr/>
          </a:p>
        </p:txBody>
      </p:sp>
      <p:sp>
        <p:nvSpPr>
          <p:cNvPr id="156" name="Google Shape;156;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2" name="Google Shape;162;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lang="en-US"/>
              <a:t>Watch the video on Critical Friends Protocol and discuss the following: </a:t>
            </a:r>
            <a:endParaRPr/>
          </a:p>
          <a:p>
            <a:pPr indent="0" lvl="0" marL="0" marR="0" rtl="0" algn="l">
              <a:lnSpc>
                <a:spcPct val="100000"/>
              </a:lnSpc>
              <a:spcBef>
                <a:spcPts val="0"/>
              </a:spcBef>
              <a:spcAft>
                <a:spcPts val="0"/>
              </a:spcAft>
              <a:buClr>
                <a:srgbClr val="000000"/>
              </a:buClr>
              <a:buSzPts val="1400"/>
              <a:buFont typeface="Arial"/>
              <a:buNone/>
            </a:pPr>
            <a:br>
              <a:rPr lang="en-US"/>
            </a:br>
            <a:r>
              <a:rPr lang="en-US"/>
              <a:t>Explain the </a:t>
            </a:r>
            <a:r>
              <a:rPr b="1" lang="en-US"/>
              <a:t>three roles</a:t>
            </a:r>
            <a:r>
              <a:rPr lang="en-US"/>
              <a:t> in the Critical Friends process:</a:t>
            </a:r>
            <a:endParaRPr/>
          </a:p>
          <a:p>
            <a:pPr indent="0" lvl="0" marL="0" marR="0" rtl="0" algn="l">
              <a:lnSpc>
                <a:spcPct val="100000"/>
              </a:lnSpc>
              <a:spcBef>
                <a:spcPts val="0"/>
              </a:spcBef>
              <a:spcAft>
                <a:spcPts val="0"/>
              </a:spcAft>
              <a:buClr>
                <a:srgbClr val="000000"/>
              </a:buClr>
              <a:buSzPts val="1400"/>
              <a:buFont typeface="Arial"/>
              <a:buNone/>
            </a:pPr>
            <a:r>
              <a:t/>
            </a:r>
            <a:endParaRPr b="1"/>
          </a:p>
          <a:p>
            <a:pPr indent="0" lvl="0" marL="0" marR="0" rtl="0" algn="l">
              <a:lnSpc>
                <a:spcPct val="100000"/>
              </a:lnSpc>
              <a:spcBef>
                <a:spcPts val="0"/>
              </a:spcBef>
              <a:spcAft>
                <a:spcPts val="0"/>
              </a:spcAft>
              <a:buClr>
                <a:srgbClr val="000000"/>
              </a:buClr>
              <a:buSzPts val="1400"/>
              <a:buFont typeface="Arial"/>
              <a:buNone/>
            </a:pPr>
            <a:r>
              <a:rPr b="1" lang="en-US"/>
              <a:t>      The Presenter</a:t>
            </a:r>
            <a:endParaRPr/>
          </a:p>
          <a:p>
            <a:pPr indent="-228600" lvl="0" marL="457200" rtl="0" algn="l">
              <a:lnSpc>
                <a:spcPct val="100000"/>
              </a:lnSpc>
              <a:spcBef>
                <a:spcPts val="0"/>
              </a:spcBef>
              <a:spcAft>
                <a:spcPts val="0"/>
              </a:spcAft>
              <a:buSzPts val="1400"/>
              <a:buFont typeface="Arial"/>
              <a:buChar char="•"/>
            </a:pPr>
            <a:r>
              <a:rPr lang="en-US"/>
              <a:t>The presenter introduces their work and clearly explain what they need feedback on.</a:t>
            </a:r>
            <a:endParaRPr/>
          </a:p>
          <a:p>
            <a:pPr indent="-228600" lvl="0" marL="457200" rtl="0" algn="l">
              <a:lnSpc>
                <a:spcPct val="100000"/>
              </a:lnSpc>
              <a:spcBef>
                <a:spcPts val="0"/>
              </a:spcBef>
              <a:spcAft>
                <a:spcPts val="0"/>
              </a:spcAft>
              <a:buSzPts val="1400"/>
              <a:buFont typeface="Arial"/>
              <a:buChar char="•"/>
            </a:pPr>
            <a:r>
              <a:rPr lang="en-US"/>
              <a:t>After that, they don’t speak during the discussion. They sit outside the group, listen carefully, and take notes. They don’t look at the speakers or respond—just listen.</a:t>
            </a:r>
            <a:endParaRPr/>
          </a:p>
          <a:p>
            <a:pPr indent="-228600" lvl="0" marL="457200" rtl="0" algn="l">
              <a:lnSpc>
                <a:spcPct val="100000"/>
              </a:lnSpc>
              <a:spcBef>
                <a:spcPts val="0"/>
              </a:spcBef>
              <a:spcAft>
                <a:spcPts val="0"/>
              </a:spcAft>
              <a:buSzPts val="1400"/>
              <a:buFont typeface="Arial"/>
              <a:buChar char="•"/>
            </a:pPr>
            <a:r>
              <a:rPr lang="en-US"/>
              <a:t>Afterwards, they share what feedback was helpful.</a:t>
            </a:r>
            <a:endParaRPr/>
          </a:p>
          <a:p>
            <a:pPr indent="-228600" lvl="0" marL="457200" rtl="0" algn="l">
              <a:lnSpc>
                <a:spcPct val="100000"/>
              </a:lnSpc>
              <a:spcBef>
                <a:spcPts val="0"/>
              </a:spcBef>
              <a:spcAft>
                <a:spcPts val="0"/>
              </a:spcAft>
              <a:buSzPts val="1400"/>
              <a:buNone/>
            </a:pPr>
            <a:r>
              <a:t/>
            </a:r>
            <a:endParaRPr b="1"/>
          </a:p>
          <a:p>
            <a:pPr indent="-228600" lvl="0" marL="457200" rtl="0" algn="l">
              <a:lnSpc>
                <a:spcPct val="100000"/>
              </a:lnSpc>
              <a:spcBef>
                <a:spcPts val="0"/>
              </a:spcBef>
              <a:spcAft>
                <a:spcPts val="0"/>
              </a:spcAft>
              <a:buSzPts val="1400"/>
              <a:buNone/>
            </a:pPr>
            <a:r>
              <a:rPr b="1" lang="en-US"/>
              <a:t>Discussants (Critical Friends)</a:t>
            </a:r>
            <a:endParaRPr/>
          </a:p>
          <a:p>
            <a:pPr indent="-171450" lvl="0" marL="400050" rtl="0" algn="l">
              <a:lnSpc>
                <a:spcPct val="100000"/>
              </a:lnSpc>
              <a:spcBef>
                <a:spcPts val="0"/>
              </a:spcBef>
              <a:spcAft>
                <a:spcPts val="0"/>
              </a:spcAft>
              <a:buSzPts val="1400"/>
              <a:buFont typeface="Arial"/>
              <a:buChar char="•"/>
            </a:pPr>
            <a:r>
              <a:rPr lang="en-US"/>
              <a:t>The discussants give feedback to help the presenter.</a:t>
            </a:r>
            <a:endParaRPr/>
          </a:p>
          <a:p>
            <a:pPr indent="-171450" lvl="0" marL="400050" rtl="0" algn="l">
              <a:lnSpc>
                <a:spcPct val="100000"/>
              </a:lnSpc>
              <a:spcBef>
                <a:spcPts val="0"/>
              </a:spcBef>
              <a:spcAft>
                <a:spcPts val="0"/>
              </a:spcAft>
              <a:buSzPts val="1400"/>
              <a:buFont typeface="Arial"/>
              <a:buChar char="•"/>
            </a:pPr>
            <a:r>
              <a:rPr lang="en-US"/>
              <a:t>They say what they liked (</a:t>
            </a:r>
            <a:r>
              <a:rPr i="1" lang="en-US"/>
              <a:t>warm feedback</a:t>
            </a:r>
            <a:r>
              <a:rPr lang="en-US"/>
              <a:t>) and what could be improved (</a:t>
            </a:r>
            <a:r>
              <a:rPr i="1" lang="en-US"/>
              <a:t>cool feedback</a:t>
            </a:r>
            <a:r>
              <a:rPr lang="en-US"/>
              <a:t>).</a:t>
            </a:r>
            <a:endParaRPr/>
          </a:p>
          <a:p>
            <a:pPr indent="-171450" lvl="0" marL="400050" rtl="0" algn="l">
              <a:lnSpc>
                <a:spcPct val="100000"/>
              </a:lnSpc>
              <a:spcBef>
                <a:spcPts val="0"/>
              </a:spcBef>
              <a:spcAft>
                <a:spcPts val="0"/>
              </a:spcAft>
              <a:buSzPts val="1400"/>
              <a:buFont typeface="Arial"/>
              <a:buChar char="•"/>
            </a:pPr>
            <a:r>
              <a:rPr lang="en-US"/>
              <a:t>They use a kind and respectful tone and offer useful suggestions.</a:t>
            </a:r>
            <a:endParaRPr/>
          </a:p>
          <a:p>
            <a:pPr indent="0" lvl="0" marL="228600" rtl="0" algn="l">
              <a:lnSpc>
                <a:spcPct val="100000"/>
              </a:lnSpc>
              <a:spcBef>
                <a:spcPts val="0"/>
              </a:spcBef>
              <a:spcAft>
                <a:spcPts val="0"/>
              </a:spcAft>
              <a:buSzPts val="1400"/>
              <a:buFont typeface="Arial"/>
              <a:buNone/>
            </a:pPr>
            <a:r>
              <a:t/>
            </a:r>
            <a:endParaRPr/>
          </a:p>
          <a:p>
            <a:pPr indent="0" lvl="0" marL="228600" rtl="0" algn="l">
              <a:lnSpc>
                <a:spcPct val="100000"/>
              </a:lnSpc>
              <a:spcBef>
                <a:spcPts val="0"/>
              </a:spcBef>
              <a:spcAft>
                <a:spcPts val="0"/>
              </a:spcAft>
              <a:buSzPts val="1400"/>
              <a:buFont typeface="Arial"/>
              <a:buNone/>
            </a:pPr>
            <a:r>
              <a:rPr b="1" lang="en-US"/>
              <a:t>Facilitator </a:t>
            </a:r>
            <a:endParaRPr/>
          </a:p>
          <a:p>
            <a:pPr indent="-228600" lvl="0" marL="457200" rtl="0" algn="l">
              <a:lnSpc>
                <a:spcPct val="100000"/>
              </a:lnSpc>
              <a:spcBef>
                <a:spcPts val="0"/>
              </a:spcBef>
              <a:spcAft>
                <a:spcPts val="0"/>
              </a:spcAft>
              <a:buSzPts val="1400"/>
              <a:buFont typeface="Arial"/>
              <a:buChar char="•"/>
            </a:pPr>
            <a:r>
              <a:rPr lang="en-US"/>
              <a:t>The facilitator starts by going over the steps of the activity, even if everyone knows them. </a:t>
            </a:r>
            <a:endParaRPr/>
          </a:p>
          <a:p>
            <a:pPr indent="-228600" lvl="0" marL="457200" rtl="0" algn="l">
              <a:lnSpc>
                <a:spcPct val="100000"/>
              </a:lnSpc>
              <a:spcBef>
                <a:spcPts val="0"/>
              </a:spcBef>
              <a:spcAft>
                <a:spcPts val="0"/>
              </a:spcAft>
              <a:buSzPts val="1400"/>
              <a:buFont typeface="Arial"/>
              <a:buChar char="•"/>
            </a:pPr>
            <a:r>
              <a:rPr lang="en-US"/>
              <a:t>They set time limits and make sure the group follows them.</a:t>
            </a:r>
            <a:endParaRPr/>
          </a:p>
          <a:p>
            <a:pPr indent="-228600" lvl="0" marL="457200" rtl="0" algn="l">
              <a:lnSpc>
                <a:spcPct val="100000"/>
              </a:lnSpc>
              <a:spcBef>
                <a:spcPts val="0"/>
              </a:spcBef>
              <a:spcAft>
                <a:spcPts val="0"/>
              </a:spcAft>
              <a:buSzPts val="1400"/>
              <a:buFont typeface="Arial"/>
              <a:buChar char="•"/>
            </a:pPr>
            <a:r>
              <a:rPr lang="en-US"/>
              <a:t>They can take part in the discussion but also make sure others get a chance to speak.</a:t>
            </a:r>
            <a:endParaRPr/>
          </a:p>
          <a:p>
            <a:pPr indent="-228600" lvl="0" marL="457200" rtl="0" algn="l">
              <a:lnSpc>
                <a:spcPct val="100000"/>
              </a:lnSpc>
              <a:spcBef>
                <a:spcPts val="0"/>
              </a:spcBef>
              <a:spcAft>
                <a:spcPts val="0"/>
              </a:spcAft>
              <a:buSzPts val="1400"/>
              <a:buFont typeface="Arial"/>
              <a:buChar char="•"/>
            </a:pPr>
            <a:r>
              <a:rPr lang="en-US"/>
              <a:t>They remind everyone to stay focused, give positive (</a:t>
            </a:r>
            <a:r>
              <a:rPr i="1" lang="en-US"/>
              <a:t>warm</a:t>
            </a:r>
            <a:r>
              <a:rPr lang="en-US"/>
              <a:t>) and helpful critical (</a:t>
            </a:r>
            <a:r>
              <a:rPr i="1" lang="en-US"/>
              <a:t>cool</a:t>
            </a:r>
            <a:r>
              <a:rPr lang="en-US"/>
              <a:t>) feedback, and stick to the topic the presenter chose.</a:t>
            </a:r>
            <a:endParaRPr/>
          </a:p>
          <a:p>
            <a:pPr indent="-228600" lvl="0" marL="457200" rtl="0" algn="l">
              <a:lnSpc>
                <a:spcPct val="100000"/>
              </a:lnSpc>
              <a:spcBef>
                <a:spcPts val="0"/>
              </a:spcBef>
              <a:spcAft>
                <a:spcPts val="0"/>
              </a:spcAft>
              <a:buSzPts val="1400"/>
              <a:buFont typeface="Arial"/>
              <a:buChar char="•"/>
            </a:pPr>
            <a:r>
              <a:rPr lang="en-US"/>
              <a:t>At the end, the facilitator leads a short reflection and makes sure it stays focused and doesn’t turn into more discussion.</a:t>
            </a:r>
            <a:endParaRPr/>
          </a:p>
        </p:txBody>
      </p:sp>
      <p:sp>
        <p:nvSpPr>
          <p:cNvPr id="163" name="Google Shape;163;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g"/><Relationship Id="rId3" Type="http://schemas.openxmlformats.org/officeDocument/2006/relationships/image" Target="../media/image1.jpg"/><Relationship Id="rId4" Type="http://schemas.openxmlformats.org/officeDocument/2006/relationships/image" Target="../media/image2.png"/><Relationship Id="rId5"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1" Type="http://schemas.openxmlformats.org/officeDocument/2006/relationships/image" Target="../media/image6.png"/><Relationship Id="rId10" Type="http://schemas.openxmlformats.org/officeDocument/2006/relationships/image" Target="../media/image8.png"/><Relationship Id="rId13" Type="http://schemas.openxmlformats.org/officeDocument/2006/relationships/image" Target="../media/image14.png"/><Relationship Id="rId12" Type="http://schemas.openxmlformats.org/officeDocument/2006/relationships/image" Target="../media/image4.png"/><Relationship Id="rId1" Type="http://schemas.openxmlformats.org/officeDocument/2006/relationships/slideMaster" Target="../slideMasters/slideMaster2.xml"/><Relationship Id="rId2" Type="http://schemas.openxmlformats.org/officeDocument/2006/relationships/image" Target="../media/image3.png"/><Relationship Id="rId3" Type="http://schemas.openxmlformats.org/officeDocument/2006/relationships/image" Target="../media/image15.png"/><Relationship Id="rId4" Type="http://schemas.openxmlformats.org/officeDocument/2006/relationships/image" Target="../media/image7.png"/><Relationship Id="rId9" Type="http://schemas.openxmlformats.org/officeDocument/2006/relationships/image" Target="../media/image13.png"/><Relationship Id="rId5" Type="http://schemas.openxmlformats.org/officeDocument/2006/relationships/image" Target="../media/image10.png"/><Relationship Id="rId6" Type="http://schemas.openxmlformats.org/officeDocument/2006/relationships/image" Target="../media/image23.jpg"/><Relationship Id="rId7" Type="http://schemas.openxmlformats.org/officeDocument/2006/relationships/image" Target="../media/image9.png"/><Relationship Id="rId8" Type="http://schemas.openxmlformats.org/officeDocument/2006/relationships/image" Target="../media/image12.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15" name="Shape 15"/>
        <p:cNvGrpSpPr/>
        <p:nvPr/>
      </p:nvGrpSpPr>
      <p:grpSpPr>
        <a:xfrm>
          <a:off x="0" y="0"/>
          <a:ext cx="0" cy="0"/>
          <a:chOff x="0" y="0"/>
          <a:chExt cx="0" cy="0"/>
        </a:xfrm>
      </p:grpSpPr>
      <p:pic>
        <p:nvPicPr>
          <p:cNvPr id="16" name="Google Shape;16;p23"/>
          <p:cNvPicPr preferRelativeResize="0"/>
          <p:nvPr/>
        </p:nvPicPr>
        <p:blipFill rotWithShape="1">
          <a:blip r:embed="rId2">
            <a:alphaModFix/>
          </a:blip>
          <a:srcRect b="0" l="0" r="0" t="0"/>
          <a:stretch/>
        </p:blipFill>
        <p:spPr>
          <a:xfrm>
            <a:off x="4728054" y="1818991"/>
            <a:ext cx="7463945" cy="3665678"/>
          </a:xfrm>
          <a:prstGeom prst="rect">
            <a:avLst/>
          </a:prstGeom>
          <a:noFill/>
          <a:ln>
            <a:noFill/>
          </a:ln>
        </p:spPr>
      </p:pic>
      <p:pic>
        <p:nvPicPr>
          <p:cNvPr id="17" name="Google Shape;17;p23"/>
          <p:cNvPicPr preferRelativeResize="0"/>
          <p:nvPr/>
        </p:nvPicPr>
        <p:blipFill rotWithShape="1">
          <a:blip r:embed="rId3">
            <a:alphaModFix/>
          </a:blip>
          <a:srcRect b="0" l="0" r="0" t="0"/>
          <a:stretch/>
        </p:blipFill>
        <p:spPr>
          <a:xfrm>
            <a:off x="0" y="0"/>
            <a:ext cx="5135947" cy="6858000"/>
          </a:xfrm>
          <a:prstGeom prst="rect">
            <a:avLst/>
          </a:prstGeom>
          <a:noFill/>
          <a:ln>
            <a:noFill/>
          </a:ln>
        </p:spPr>
      </p:pic>
      <p:pic>
        <p:nvPicPr>
          <p:cNvPr id="18" name="Google Shape;18;p23"/>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
        <p:nvSpPr>
          <p:cNvPr id="19" name="Google Shape;19;p23"/>
          <p:cNvSpPr/>
          <p:nvPr/>
        </p:nvSpPr>
        <p:spPr>
          <a:xfrm>
            <a:off x="1" y="2184266"/>
            <a:ext cx="310895" cy="1331189"/>
          </a:xfrm>
          <a:prstGeom prst="rect">
            <a:avLst/>
          </a:prstGeom>
          <a:solidFill>
            <a:srgbClr val="1BBC5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0" name="Google Shape;20;p23"/>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21" name="Google Shape;21;p23"/>
          <p:cNvSpPr txBox="1"/>
          <p:nvPr/>
        </p:nvSpPr>
        <p:spPr>
          <a:xfrm>
            <a:off x="2836615" y="6137080"/>
            <a:ext cx="813499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22" name="Google Shape;22;p23"/>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20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23"/>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16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4" name="Google Shape;24;p23"/>
          <p:cNvSpPr/>
          <p:nvPr/>
        </p:nvSpPr>
        <p:spPr>
          <a:xfrm flipH="1" rot="-5400000">
            <a:off x="-507419" y="4140073"/>
            <a:ext cx="1331189" cy="316348"/>
          </a:xfrm>
          <a:prstGeom prst="rect">
            <a:avLst/>
          </a:prstGeom>
          <a:solidFill>
            <a:srgbClr val="1BBC5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Κατακόρυφος τίτλος και Κείμενο" type="vertTitleAndTx">
  <p:cSld name="VERTICAL_TITLE_AND_VERTICAL_TEXT">
    <p:spTree>
      <p:nvGrpSpPr>
        <p:cNvPr id="73" name="Shape 73"/>
        <p:cNvGrpSpPr/>
        <p:nvPr/>
      </p:nvGrpSpPr>
      <p:grpSpPr>
        <a:xfrm>
          <a:off x="0" y="0"/>
          <a:ext cx="0" cy="0"/>
          <a:chOff x="0" y="0"/>
          <a:chExt cx="0" cy="0"/>
        </a:xfrm>
      </p:grpSpPr>
      <p:sp>
        <p:nvSpPr>
          <p:cNvPr id="74" name="Google Shape;74;p37"/>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5" name="Google Shape;75;p37"/>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6" name="Google Shape;76;p3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7" name="Google Shape;77;p3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3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title Content - 2col">
  <p:cSld name="Title Subtitle Content - 2col">
    <p:spTree>
      <p:nvGrpSpPr>
        <p:cNvPr id="82" name="Shape 82"/>
        <p:cNvGrpSpPr/>
        <p:nvPr/>
      </p:nvGrpSpPr>
      <p:grpSpPr>
        <a:xfrm>
          <a:off x="0" y="0"/>
          <a:ext cx="0" cy="0"/>
          <a:chOff x="0" y="0"/>
          <a:chExt cx="0" cy="0"/>
        </a:xfrm>
      </p:grpSpPr>
      <p:sp>
        <p:nvSpPr>
          <p:cNvPr id="83" name="Google Shape;83;p2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4" name="Google Shape;84;p25"/>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lvl1pPr indent="-228600" lvl="0" marL="457200" marR="0" rtl="0" algn="just">
              <a:lnSpc>
                <a:spcPct val="90000"/>
              </a:lnSpc>
              <a:spcBef>
                <a:spcPts val="1000"/>
              </a:spcBef>
              <a:spcAft>
                <a:spcPts val="0"/>
              </a:spcAft>
              <a:buClr>
                <a:schemeClr val="accent1"/>
              </a:buClr>
              <a:buSzPts val="2400"/>
              <a:buFont typeface="Arial"/>
              <a:buNone/>
              <a:defRPr b="1" i="0" sz="2400" u="none" cap="none" strike="noStrike">
                <a:solidFill>
                  <a:schemeClr val="accent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85" name="Google Shape;85;p25"/>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lvl1pPr indent="-228600" lvl="0" marL="457200" marR="0" rtl="0" algn="l">
              <a:lnSpc>
                <a:spcPct val="90000"/>
              </a:lnSpc>
              <a:spcBef>
                <a:spcPts val="1000"/>
              </a:spcBef>
              <a:spcAft>
                <a:spcPts val="0"/>
              </a:spcAft>
              <a:buClr>
                <a:schemeClr val="accent4"/>
              </a:buClr>
              <a:buSzPts val="1800"/>
              <a:buFont typeface="Arial"/>
              <a:buNone/>
              <a:defRPr b="0" i="0" sz="1800" u="none" cap="none" strike="noStrike">
                <a:solidFill>
                  <a:schemeClr val="accent4"/>
                </a:solidFill>
                <a:latin typeface="Calibri"/>
                <a:ea typeface="Calibri"/>
                <a:cs typeface="Calibri"/>
                <a:sym typeface="Calibri"/>
              </a:defRPr>
            </a:lvl1pPr>
            <a:lvl2pPr indent="-368300" lvl="1" marL="9144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2pPr>
            <a:lvl3pPr indent="-368300" lvl="2" marL="13716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86" name="Shape 86"/>
        <p:cNvGrpSpPr/>
        <p:nvPr/>
      </p:nvGrpSpPr>
      <p:grpSpPr>
        <a:xfrm>
          <a:off x="0" y="0"/>
          <a:ext cx="0" cy="0"/>
          <a:chOff x="0" y="0"/>
          <a:chExt cx="0" cy="0"/>
        </a:xfrm>
      </p:grpSpPr>
      <p:sp>
        <p:nvSpPr>
          <p:cNvPr id="87" name="Google Shape;87;p27"/>
          <p:cNvSpPr txBox="1"/>
          <p:nvPr>
            <p:ph type="ctrTitle"/>
          </p:nvPr>
        </p:nvSpPr>
        <p:spPr>
          <a:xfrm>
            <a:off x="2179865" y="2937536"/>
            <a:ext cx="7832271" cy="1600197"/>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88" name="Google Shape;88;p27"/>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89" name="Google Shape;89;p27"/>
          <p:cNvSpPr txBox="1"/>
          <p:nvPr/>
        </p:nvSpPr>
        <p:spPr>
          <a:xfrm>
            <a:off x="2972524" y="6109513"/>
            <a:ext cx="8062185"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90" name="Google Shape;90;p27"/>
          <p:cNvSpPr/>
          <p:nvPr/>
        </p:nvSpPr>
        <p:spPr>
          <a:xfrm flipH="1">
            <a:off x="2172707" y="2913643"/>
            <a:ext cx="7839428" cy="45719"/>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91" name="Google Shape;91;p27"/>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92" name="Google Shape;92;p27"/>
          <p:cNvGrpSpPr/>
          <p:nvPr/>
        </p:nvGrpSpPr>
        <p:grpSpPr>
          <a:xfrm>
            <a:off x="2179865" y="4729766"/>
            <a:ext cx="7832271" cy="1110328"/>
            <a:chOff x="2179603" y="4888792"/>
            <a:chExt cx="7798545" cy="1110328"/>
          </a:xfrm>
        </p:grpSpPr>
        <p:pic>
          <p:nvPicPr>
            <p:cNvPr id="93" name="Google Shape;93;p27"/>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94" name="Google Shape;94;p27"/>
            <p:cNvPicPr preferRelativeResize="0"/>
            <p:nvPr/>
          </p:nvPicPr>
          <p:blipFill rotWithShape="1">
            <a:blip r:embed="rId5">
              <a:alphaModFix/>
            </a:blip>
            <a:srcRect b="5544" l="9996" r="6842" t="21988"/>
            <a:stretch/>
          </p:blipFill>
          <p:spPr>
            <a:xfrm>
              <a:off x="3796545" y="4949617"/>
              <a:ext cx="1406759" cy="526545"/>
            </a:xfrm>
            <a:prstGeom prst="rect">
              <a:avLst/>
            </a:prstGeom>
            <a:noFill/>
            <a:ln>
              <a:noFill/>
            </a:ln>
          </p:spPr>
        </p:pic>
        <p:pic>
          <p:nvPicPr>
            <p:cNvPr id="95" name="Google Shape;95;p27"/>
            <p:cNvPicPr preferRelativeResize="0"/>
            <p:nvPr/>
          </p:nvPicPr>
          <p:blipFill rotWithShape="1">
            <a:blip r:embed="rId6">
              <a:alphaModFix/>
            </a:blip>
            <a:srcRect b="0" l="0" r="0" t="0"/>
            <a:stretch/>
          </p:blipFill>
          <p:spPr>
            <a:xfrm>
              <a:off x="5134273" y="4888792"/>
              <a:ext cx="1053678" cy="602102"/>
            </a:xfrm>
            <a:prstGeom prst="rect">
              <a:avLst/>
            </a:prstGeom>
            <a:noFill/>
            <a:ln>
              <a:noFill/>
            </a:ln>
          </p:spPr>
        </p:pic>
        <p:pic>
          <p:nvPicPr>
            <p:cNvPr id="96" name="Google Shape;96;p27"/>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97" name="Google Shape;97;p27"/>
            <p:cNvPicPr preferRelativeResize="0"/>
            <p:nvPr/>
          </p:nvPicPr>
          <p:blipFill rotWithShape="1">
            <a:blip r:embed="rId8">
              <a:alphaModFix/>
            </a:blip>
            <a:srcRect b="0" l="6519" r="6458" t="2905"/>
            <a:stretch/>
          </p:blipFill>
          <p:spPr>
            <a:xfrm>
              <a:off x="7781600" y="4945247"/>
              <a:ext cx="2196548" cy="545647"/>
            </a:xfrm>
            <a:prstGeom prst="rect">
              <a:avLst/>
            </a:prstGeom>
            <a:noFill/>
            <a:ln>
              <a:noFill/>
            </a:ln>
          </p:spPr>
        </p:pic>
        <p:pic>
          <p:nvPicPr>
            <p:cNvPr id="98" name="Google Shape;98;p27"/>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99" name="Google Shape;99;p27"/>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100" name="Google Shape;100;p27"/>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101" name="Google Shape;101;p27"/>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102" name="Google Shape;102;p27"/>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103" name="Shape 103"/>
        <p:cNvGrpSpPr/>
        <p:nvPr/>
      </p:nvGrpSpPr>
      <p:grpSpPr>
        <a:xfrm>
          <a:off x="0" y="0"/>
          <a:ext cx="0" cy="0"/>
          <a:chOff x="0" y="0"/>
          <a:chExt cx="0" cy="0"/>
        </a:xfrm>
      </p:grpSpPr>
      <p:sp>
        <p:nvSpPr>
          <p:cNvPr id="104" name="Google Shape;104;p38"/>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5" name="Google Shape;105;p38"/>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lvl1pPr indent="-228600" lvl="0" marL="457200" marR="0" rtl="0" algn="l">
              <a:lnSpc>
                <a:spcPct val="90000"/>
              </a:lnSpc>
              <a:spcBef>
                <a:spcPts val="1000"/>
              </a:spcBef>
              <a:spcAft>
                <a:spcPts val="0"/>
              </a:spcAft>
              <a:buClr>
                <a:schemeClr val="accent4"/>
              </a:buClr>
              <a:buSzPts val="1800"/>
              <a:buFont typeface="Arial"/>
              <a:buNone/>
              <a:defRPr b="0" i="0" sz="1800" u="none" cap="none" strike="noStrike">
                <a:solidFill>
                  <a:schemeClr val="accent4"/>
                </a:solidFill>
                <a:latin typeface="Calibri"/>
                <a:ea typeface="Calibri"/>
                <a:cs typeface="Calibri"/>
                <a:sym typeface="Calibri"/>
              </a:defRPr>
            </a:lvl1pPr>
            <a:lvl2pPr indent="-368300" lvl="1" marL="9144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2pPr>
            <a:lvl3pPr indent="-368300" lvl="2" marL="13716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Τίτλος και περιεχόμενο" type="obj">
  <p:cSld name="OBJECT">
    <p:spTree>
      <p:nvGrpSpPr>
        <p:cNvPr id="25" name="Shape 25"/>
        <p:cNvGrpSpPr/>
        <p:nvPr/>
      </p:nvGrpSpPr>
      <p:grpSpPr>
        <a:xfrm>
          <a:off x="0" y="0"/>
          <a:ext cx="0" cy="0"/>
          <a:chOff x="0" y="0"/>
          <a:chExt cx="0" cy="0"/>
        </a:xfrm>
      </p:grpSpPr>
      <p:sp>
        <p:nvSpPr>
          <p:cNvPr id="26" name="Google Shape;26;p29"/>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29"/>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8" name="Google Shape;28;p2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 name="Google Shape;29;p2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0" name="Google Shape;30;p2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Κεφαλίδα ενότητας" type="secHead">
  <p:cSld name="SECTION_HEADER">
    <p:spTree>
      <p:nvGrpSpPr>
        <p:cNvPr id="31" name="Shape 31"/>
        <p:cNvGrpSpPr/>
        <p:nvPr/>
      </p:nvGrpSpPr>
      <p:grpSpPr>
        <a:xfrm>
          <a:off x="0" y="0"/>
          <a:ext cx="0" cy="0"/>
          <a:chOff x="0" y="0"/>
          <a:chExt cx="0" cy="0"/>
        </a:xfrm>
      </p:grpSpPr>
      <p:sp>
        <p:nvSpPr>
          <p:cNvPr id="32" name="Google Shape;32;p30"/>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Play"/>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3" name="Google Shape;33;p30"/>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757575"/>
              </a:buClr>
              <a:buSzPts val="2400"/>
              <a:buNone/>
              <a:defRPr sz="2400">
                <a:solidFill>
                  <a:srgbClr val="757575"/>
                </a:solidFill>
              </a:defRPr>
            </a:lvl1pPr>
            <a:lvl2pPr indent="-228600" lvl="1" marL="914400" algn="l">
              <a:lnSpc>
                <a:spcPct val="90000"/>
              </a:lnSpc>
              <a:spcBef>
                <a:spcPts val="500"/>
              </a:spcBef>
              <a:spcAft>
                <a:spcPts val="0"/>
              </a:spcAft>
              <a:buClr>
                <a:srgbClr val="757575"/>
              </a:buClr>
              <a:buSzPts val="2000"/>
              <a:buNone/>
              <a:defRPr sz="2000">
                <a:solidFill>
                  <a:srgbClr val="757575"/>
                </a:solidFill>
              </a:defRPr>
            </a:lvl2pPr>
            <a:lvl3pPr indent="-228600" lvl="2" marL="1371600" algn="l">
              <a:lnSpc>
                <a:spcPct val="90000"/>
              </a:lnSpc>
              <a:spcBef>
                <a:spcPts val="500"/>
              </a:spcBef>
              <a:spcAft>
                <a:spcPts val="0"/>
              </a:spcAft>
              <a:buClr>
                <a:srgbClr val="757575"/>
              </a:buClr>
              <a:buSzPts val="1800"/>
              <a:buNone/>
              <a:defRPr sz="1800">
                <a:solidFill>
                  <a:srgbClr val="757575"/>
                </a:solidFill>
              </a:defRPr>
            </a:lvl3pPr>
            <a:lvl4pPr indent="-228600" lvl="3" marL="1828800" algn="l">
              <a:lnSpc>
                <a:spcPct val="90000"/>
              </a:lnSpc>
              <a:spcBef>
                <a:spcPts val="500"/>
              </a:spcBef>
              <a:spcAft>
                <a:spcPts val="0"/>
              </a:spcAft>
              <a:buClr>
                <a:srgbClr val="757575"/>
              </a:buClr>
              <a:buSzPts val="1600"/>
              <a:buNone/>
              <a:defRPr sz="1600">
                <a:solidFill>
                  <a:srgbClr val="757575"/>
                </a:solidFill>
              </a:defRPr>
            </a:lvl4pPr>
            <a:lvl5pPr indent="-228600" lvl="4" marL="2286000" algn="l">
              <a:lnSpc>
                <a:spcPct val="90000"/>
              </a:lnSpc>
              <a:spcBef>
                <a:spcPts val="500"/>
              </a:spcBef>
              <a:spcAft>
                <a:spcPts val="0"/>
              </a:spcAft>
              <a:buClr>
                <a:srgbClr val="757575"/>
              </a:buClr>
              <a:buSzPts val="1600"/>
              <a:buNone/>
              <a:defRPr sz="1600">
                <a:solidFill>
                  <a:srgbClr val="757575"/>
                </a:solidFill>
              </a:defRPr>
            </a:lvl5pPr>
            <a:lvl6pPr indent="-228600" lvl="5" marL="2743200" algn="l">
              <a:lnSpc>
                <a:spcPct val="90000"/>
              </a:lnSpc>
              <a:spcBef>
                <a:spcPts val="500"/>
              </a:spcBef>
              <a:spcAft>
                <a:spcPts val="0"/>
              </a:spcAft>
              <a:buClr>
                <a:srgbClr val="757575"/>
              </a:buClr>
              <a:buSzPts val="1600"/>
              <a:buNone/>
              <a:defRPr sz="1600">
                <a:solidFill>
                  <a:srgbClr val="757575"/>
                </a:solidFill>
              </a:defRPr>
            </a:lvl6pPr>
            <a:lvl7pPr indent="-228600" lvl="6" marL="3200400" algn="l">
              <a:lnSpc>
                <a:spcPct val="90000"/>
              </a:lnSpc>
              <a:spcBef>
                <a:spcPts val="500"/>
              </a:spcBef>
              <a:spcAft>
                <a:spcPts val="0"/>
              </a:spcAft>
              <a:buClr>
                <a:srgbClr val="757575"/>
              </a:buClr>
              <a:buSzPts val="1600"/>
              <a:buNone/>
              <a:defRPr sz="1600">
                <a:solidFill>
                  <a:srgbClr val="757575"/>
                </a:solidFill>
              </a:defRPr>
            </a:lvl7pPr>
            <a:lvl8pPr indent="-228600" lvl="7" marL="3657600" algn="l">
              <a:lnSpc>
                <a:spcPct val="90000"/>
              </a:lnSpc>
              <a:spcBef>
                <a:spcPts val="500"/>
              </a:spcBef>
              <a:spcAft>
                <a:spcPts val="0"/>
              </a:spcAft>
              <a:buClr>
                <a:srgbClr val="757575"/>
              </a:buClr>
              <a:buSzPts val="1600"/>
              <a:buNone/>
              <a:defRPr sz="1600">
                <a:solidFill>
                  <a:srgbClr val="757575"/>
                </a:solidFill>
              </a:defRPr>
            </a:lvl8pPr>
            <a:lvl9pPr indent="-228600" lvl="8" marL="4114800" algn="l">
              <a:lnSpc>
                <a:spcPct val="90000"/>
              </a:lnSpc>
              <a:spcBef>
                <a:spcPts val="500"/>
              </a:spcBef>
              <a:spcAft>
                <a:spcPts val="0"/>
              </a:spcAft>
              <a:buClr>
                <a:srgbClr val="757575"/>
              </a:buClr>
              <a:buSzPts val="1600"/>
              <a:buNone/>
              <a:defRPr sz="1600">
                <a:solidFill>
                  <a:srgbClr val="757575"/>
                </a:solidFill>
              </a:defRPr>
            </a:lvl9pPr>
          </a:lstStyle>
          <a:p/>
        </p:txBody>
      </p:sp>
      <p:sp>
        <p:nvSpPr>
          <p:cNvPr id="34" name="Google Shape;34;p3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3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6" name="Google Shape;36;p3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Δύο περιεχόμενα" type="twoObj">
  <p:cSld name="TWO_OBJECTS">
    <p:spTree>
      <p:nvGrpSpPr>
        <p:cNvPr id="37" name="Shape 37"/>
        <p:cNvGrpSpPr/>
        <p:nvPr/>
      </p:nvGrpSpPr>
      <p:grpSpPr>
        <a:xfrm>
          <a:off x="0" y="0"/>
          <a:ext cx="0" cy="0"/>
          <a:chOff x="0" y="0"/>
          <a:chExt cx="0" cy="0"/>
        </a:xfrm>
      </p:grpSpPr>
      <p:sp>
        <p:nvSpPr>
          <p:cNvPr id="38" name="Google Shape;38;p3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31"/>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0" name="Google Shape;40;p31"/>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1" name="Google Shape;41;p3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2" name="Google Shape;42;p3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3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Μόνο τίτλος" type="titleOnly">
  <p:cSld name="TITLE_ONLY">
    <p:spTree>
      <p:nvGrpSpPr>
        <p:cNvPr id="44" name="Shape 44"/>
        <p:cNvGrpSpPr/>
        <p:nvPr/>
      </p:nvGrpSpPr>
      <p:grpSpPr>
        <a:xfrm>
          <a:off x="0" y="0"/>
          <a:ext cx="0" cy="0"/>
          <a:chOff x="0" y="0"/>
          <a:chExt cx="0" cy="0"/>
        </a:xfrm>
      </p:grpSpPr>
      <p:sp>
        <p:nvSpPr>
          <p:cNvPr id="45" name="Google Shape;45;p3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6" name="Google Shape;46;p3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3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3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Κενό" type="blank">
  <p:cSld name="BLANK">
    <p:spTree>
      <p:nvGrpSpPr>
        <p:cNvPr id="49" name="Shape 49"/>
        <p:cNvGrpSpPr/>
        <p:nvPr/>
      </p:nvGrpSpPr>
      <p:grpSpPr>
        <a:xfrm>
          <a:off x="0" y="0"/>
          <a:ext cx="0" cy="0"/>
          <a:chOff x="0" y="0"/>
          <a:chExt cx="0" cy="0"/>
        </a:xfrm>
      </p:grpSpPr>
      <p:sp>
        <p:nvSpPr>
          <p:cNvPr id="50" name="Google Shape;50;p3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3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3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Περιεχόμενο με λεζάντα" type="objTx">
  <p:cSld name="OBJECT_WITH_CAPTION_TEXT">
    <p:spTree>
      <p:nvGrpSpPr>
        <p:cNvPr id="53" name="Shape 53"/>
        <p:cNvGrpSpPr/>
        <p:nvPr/>
      </p:nvGrpSpPr>
      <p:grpSpPr>
        <a:xfrm>
          <a:off x="0" y="0"/>
          <a:ext cx="0" cy="0"/>
          <a:chOff x="0" y="0"/>
          <a:chExt cx="0" cy="0"/>
        </a:xfrm>
      </p:grpSpPr>
      <p:sp>
        <p:nvSpPr>
          <p:cNvPr id="54" name="Google Shape;54;p34"/>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Play"/>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5" name="Google Shape;55;p34"/>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56" name="Google Shape;56;p34"/>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57" name="Google Shape;57;p3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8" name="Google Shape;58;p3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3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Εικόνα με λεζάντα" type="picTx">
  <p:cSld name="PICTURE_WITH_CAPTION_TEXT">
    <p:spTree>
      <p:nvGrpSpPr>
        <p:cNvPr id="60" name="Shape 60"/>
        <p:cNvGrpSpPr/>
        <p:nvPr/>
      </p:nvGrpSpPr>
      <p:grpSpPr>
        <a:xfrm>
          <a:off x="0" y="0"/>
          <a:ext cx="0" cy="0"/>
          <a:chOff x="0" y="0"/>
          <a:chExt cx="0" cy="0"/>
        </a:xfrm>
      </p:grpSpPr>
      <p:sp>
        <p:nvSpPr>
          <p:cNvPr id="61" name="Google Shape;61;p35"/>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Play"/>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2" name="Google Shape;62;p35"/>
          <p:cNvSpPr/>
          <p:nvPr>
            <p:ph idx="2" type="pic"/>
          </p:nvPr>
        </p:nvSpPr>
        <p:spPr>
          <a:xfrm>
            <a:off x="5183188" y="987425"/>
            <a:ext cx="6172200" cy="4873625"/>
          </a:xfrm>
          <a:prstGeom prst="rect">
            <a:avLst/>
          </a:prstGeom>
          <a:noFill/>
          <a:ln>
            <a:noFill/>
          </a:ln>
        </p:spPr>
      </p:sp>
      <p:sp>
        <p:nvSpPr>
          <p:cNvPr id="63" name="Google Shape;63;p35"/>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4" name="Google Shape;64;p3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5" name="Google Shape;65;p3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3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Τίτλος και Κατακόρυφο κείμενο" type="vertTx">
  <p:cSld name="VERTICAL_TEXT">
    <p:spTree>
      <p:nvGrpSpPr>
        <p:cNvPr id="67" name="Shape 67"/>
        <p:cNvGrpSpPr/>
        <p:nvPr/>
      </p:nvGrpSpPr>
      <p:grpSpPr>
        <a:xfrm>
          <a:off x="0" y="0"/>
          <a:ext cx="0" cy="0"/>
          <a:chOff x="0" y="0"/>
          <a:chExt cx="0" cy="0"/>
        </a:xfrm>
      </p:grpSpPr>
      <p:sp>
        <p:nvSpPr>
          <p:cNvPr id="68" name="Google Shape;68;p3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9" name="Google Shape;69;p36"/>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0" name="Google Shape;70;p3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1" name="Google Shape;71;p3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3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slideLayout" Target="../slideLayouts/slideLayout12.xml"/><Relationship Id="rId3" Type="http://schemas.openxmlformats.org/officeDocument/2006/relationships/slideLayout" Target="../slideLayouts/slideLayout13.xml"/><Relationship Id="rId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Play"/>
              <a:buNone/>
              <a:defRPr b="0" i="0" sz="4400" u="none" cap="none" strike="noStrike">
                <a:solidFill>
                  <a:schemeClr val="dk1"/>
                </a:solidFill>
                <a:latin typeface="Play"/>
                <a:ea typeface="Play"/>
                <a:cs typeface="Play"/>
                <a:sym typeface="Play"/>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22"/>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12" name="Google Shape;12;p2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757575"/>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13" name="Google Shape;13;p2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757575"/>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14" name="Google Shape;14;p2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79" name="Shape 79"/>
        <p:cNvGrpSpPr/>
        <p:nvPr/>
      </p:nvGrpSpPr>
      <p:grpSpPr>
        <a:xfrm>
          <a:off x="0" y="0"/>
          <a:ext cx="0" cy="0"/>
          <a:chOff x="0" y="0"/>
          <a:chExt cx="0" cy="0"/>
        </a:xfrm>
      </p:grpSpPr>
      <p:sp>
        <p:nvSpPr>
          <p:cNvPr id="80" name="Google Shape;80;p24"/>
          <p:cNvSpPr/>
          <p:nvPr/>
        </p:nvSpPr>
        <p:spPr>
          <a:xfrm>
            <a:off x="0" y="0"/>
            <a:ext cx="12192000" cy="79752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81" name="Google Shape;81;p2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60" r:id="rId1"/>
    <p:sldLayoutId id="2147483661" r:id="rId2"/>
    <p:sldLayoutId id="2147483662" r:id="rId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3.xml"/><Relationship Id="rId3" Type="http://schemas.openxmlformats.org/officeDocument/2006/relationships/image" Target="../media/image2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6.xml"/><Relationship Id="rId3" Type="http://schemas.openxmlformats.org/officeDocument/2006/relationships/image" Target="../media/image21.png"/><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8.xml"/><Relationship Id="rId3" Type="http://schemas.openxmlformats.org/officeDocument/2006/relationships/image" Target="../media/image28.png"/><Relationship Id="rId4" Type="http://schemas.openxmlformats.org/officeDocument/2006/relationships/image" Target="../media/image2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9.xml"/><Relationship Id="rId3" Type="http://schemas.openxmlformats.org/officeDocument/2006/relationships/image" Target="../media/image1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6.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1" Type="http://schemas.openxmlformats.org/officeDocument/2006/relationships/image" Target="../media/image4.png"/><Relationship Id="rId10" Type="http://schemas.openxmlformats.org/officeDocument/2006/relationships/image" Target="../media/image6.png"/><Relationship Id="rId13" Type="http://schemas.openxmlformats.org/officeDocument/2006/relationships/image" Target="../media/image26.png"/><Relationship Id="rId12" Type="http://schemas.openxmlformats.org/officeDocument/2006/relationships/image" Target="../media/image14.png"/><Relationship Id="rId1" Type="http://schemas.openxmlformats.org/officeDocument/2006/relationships/slideLayout" Target="../slideLayouts/slideLayout12.xml"/><Relationship Id="rId2" Type="http://schemas.openxmlformats.org/officeDocument/2006/relationships/notesSlide" Target="../notesSlides/notesSlide21.xml"/><Relationship Id="rId3" Type="http://schemas.openxmlformats.org/officeDocument/2006/relationships/image" Target="../media/image7.png"/><Relationship Id="rId4" Type="http://schemas.openxmlformats.org/officeDocument/2006/relationships/image" Target="../media/image10.png"/><Relationship Id="rId9" Type="http://schemas.openxmlformats.org/officeDocument/2006/relationships/image" Target="../media/image8.png"/><Relationship Id="rId5" Type="http://schemas.openxmlformats.org/officeDocument/2006/relationships/image" Target="../media/image23.jpg"/><Relationship Id="rId6" Type="http://schemas.openxmlformats.org/officeDocument/2006/relationships/image" Target="../media/image9.png"/><Relationship Id="rId7" Type="http://schemas.openxmlformats.org/officeDocument/2006/relationships/image" Target="../media/image12.png"/><Relationship Id="rId8" Type="http://schemas.openxmlformats.org/officeDocument/2006/relationships/image" Target="../media/image1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2.xml"/><Relationship Id="rId3" Type="http://schemas.openxmlformats.org/officeDocument/2006/relationships/hyperlink" Target="https://www.youtube.com/watch?v=S4fUCw-CoO4"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 Id="rId3" Type="http://schemas.openxmlformats.org/officeDocument/2006/relationships/image" Target="../media/image2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9.xml"/><Relationship Id="rId3" Type="http://schemas.openxmlformats.org/officeDocument/2006/relationships/hyperlink" Target="https://www.youtube.com/watch?v=ufKpR4ZCohw" TargetMode="External"/><Relationship Id="rId4" Type="http://schemas.openxmlformats.org/officeDocument/2006/relationships/image" Target="../media/image27.png"/><Relationship Id="rId5" Type="http://schemas.openxmlformats.org/officeDocument/2006/relationships/hyperlink" Target="https://www.youtube.com/watch?v=ufKpR4ZCohw"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1"/>
          <p:cNvSpPr txBox="1"/>
          <p:nvPr>
            <p:ph type="ctrTitle"/>
          </p:nvPr>
        </p:nvSpPr>
        <p:spPr>
          <a:xfrm>
            <a:off x="374726" y="2184268"/>
            <a:ext cx="4753865" cy="1334065"/>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800"/>
              </a:spcAft>
              <a:buSzPts val="2000"/>
              <a:buNone/>
            </a:pPr>
            <a:r>
              <a:rPr b="1" i="0" lang="en-US" sz="1800" u="none" strike="noStrike">
                <a:solidFill>
                  <a:srgbClr val="16C45B"/>
                </a:solidFill>
                <a:latin typeface="Calibri"/>
                <a:ea typeface="Calibri"/>
                <a:cs typeface="Calibri"/>
                <a:sym typeface="Calibri"/>
              </a:rPr>
              <a:t>WP3: Teacher training for authentic and gender inclusive informatics education</a:t>
            </a:r>
            <a:endParaRPr/>
          </a:p>
        </p:txBody>
      </p:sp>
      <p:sp>
        <p:nvSpPr>
          <p:cNvPr id="111" name="Google Shape;111;p1"/>
          <p:cNvSpPr txBox="1"/>
          <p:nvPr>
            <p:ph idx="1" type="subTitle"/>
          </p:nvPr>
        </p:nvSpPr>
        <p:spPr>
          <a:xfrm>
            <a:off x="401324" y="3651830"/>
            <a:ext cx="4896233" cy="129283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1600"/>
              <a:buNone/>
            </a:pPr>
            <a:r>
              <a:rPr lang="en-US"/>
              <a:t>THINKER training course for primary and secondary education</a:t>
            </a:r>
            <a:endParaRPr/>
          </a:p>
        </p:txBody>
      </p:sp>
      <p:pic>
        <p:nvPicPr>
          <p:cNvPr id="112" name="Google Shape;112;p1"/>
          <p:cNvPicPr preferRelativeResize="0"/>
          <p:nvPr/>
        </p:nvPicPr>
        <p:blipFill>
          <a:blip r:embed="rId3">
            <a:alphaModFix/>
          </a:blip>
          <a:stretch>
            <a:fillRect/>
          </a:stretch>
        </p:blipFill>
        <p:spPr>
          <a:xfrm>
            <a:off x="287075" y="307800"/>
            <a:ext cx="5238750" cy="124612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p11"/>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Steps of CFP</a:t>
            </a:r>
            <a:endParaRPr/>
          </a:p>
        </p:txBody>
      </p:sp>
      <p:grpSp>
        <p:nvGrpSpPr>
          <p:cNvPr id="175" name="Google Shape;175;p11"/>
          <p:cNvGrpSpPr/>
          <p:nvPr/>
        </p:nvGrpSpPr>
        <p:grpSpPr>
          <a:xfrm>
            <a:off x="160909" y="1255882"/>
            <a:ext cx="11876081" cy="4346234"/>
            <a:chOff x="5328" y="534175"/>
            <a:chExt cx="11876081" cy="4346234"/>
          </a:xfrm>
        </p:grpSpPr>
        <p:sp>
          <p:nvSpPr>
            <p:cNvPr id="176" name="Google Shape;176;p11"/>
            <p:cNvSpPr/>
            <p:nvPr/>
          </p:nvSpPr>
          <p:spPr>
            <a:xfrm rot="5400000">
              <a:off x="442268" y="2492978"/>
              <a:ext cx="1316129" cy="2190009"/>
            </a:xfrm>
            <a:prstGeom prst="corner">
              <a:avLst>
                <a:gd fmla="val 16120" name="adj1"/>
                <a:gd fmla="val 16110" name="adj2"/>
              </a:avLst>
            </a:prstGeom>
            <a:solidFill>
              <a:srgbClr val="13C459"/>
            </a:solidFill>
            <a:ln cap="flat" cmpd="sng" w="25400">
              <a:solidFill>
                <a:srgbClr val="13C4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7" name="Google Shape;177;p11"/>
            <p:cNvSpPr/>
            <p:nvPr/>
          </p:nvSpPr>
          <p:spPr>
            <a:xfrm>
              <a:off x="222573" y="3147319"/>
              <a:ext cx="1977152" cy="173309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8" name="Google Shape;178;p11"/>
            <p:cNvSpPr txBox="1"/>
            <p:nvPr/>
          </p:nvSpPr>
          <p:spPr>
            <a:xfrm>
              <a:off x="222573" y="3147319"/>
              <a:ext cx="1977152" cy="1733090"/>
            </a:xfrm>
            <a:prstGeom prst="rect">
              <a:avLst/>
            </a:prstGeom>
            <a:noFill/>
            <a:ln>
              <a:noFill/>
            </a:ln>
          </p:spPr>
          <p:txBody>
            <a:bodyPr anchorCtr="0" anchor="t" bIns="76200" lIns="76200" spcFirstLastPara="1" rIns="76200" wrap="square" tIns="76200">
              <a:noAutofit/>
            </a:bodyPr>
            <a:lstStyle/>
            <a:p>
              <a:pPr indent="0" lvl="0" marL="0" marR="0" rtl="0" algn="l">
                <a:lnSpc>
                  <a:spcPct val="90000"/>
                </a:lnSpc>
                <a:spcBef>
                  <a:spcPts val="0"/>
                </a:spcBef>
                <a:spcAft>
                  <a:spcPts val="0"/>
                </a:spcAft>
                <a:buClr>
                  <a:srgbClr val="000000"/>
                </a:buClr>
                <a:buSzPts val="2000"/>
                <a:buFont typeface="Arial"/>
                <a:buNone/>
              </a:pPr>
              <a:r>
                <a:rPr b="1" i="0" lang="en-US" sz="2000" u="none" cap="none" strike="noStrike">
                  <a:solidFill>
                    <a:srgbClr val="000000"/>
                  </a:solidFill>
                  <a:latin typeface="Calibri"/>
                  <a:ea typeface="Calibri"/>
                  <a:cs typeface="Calibri"/>
                  <a:sym typeface="Calibri"/>
                </a:rPr>
                <a:t>Presenter Overview</a:t>
              </a:r>
              <a:endParaRPr b="0" i="0" sz="1400" u="none" cap="none" strike="noStrike">
                <a:solidFill>
                  <a:srgbClr val="000000"/>
                </a:solidFill>
                <a:latin typeface="Arial"/>
                <a:ea typeface="Arial"/>
                <a:cs typeface="Arial"/>
                <a:sym typeface="Arial"/>
              </a:endParaRPr>
            </a:p>
            <a:p>
              <a:pPr indent="0" lvl="0" marL="0" marR="0" rtl="0" algn="l">
                <a:lnSpc>
                  <a:spcPct val="90000"/>
                </a:lnSpc>
                <a:spcBef>
                  <a:spcPts val="700"/>
                </a:spcBef>
                <a:spcAft>
                  <a:spcPts val="0"/>
                </a:spcAft>
                <a:buClr>
                  <a:srgbClr val="000000"/>
                </a:buClr>
                <a:buSzPts val="1800"/>
                <a:buFont typeface="Arial"/>
                <a:buNone/>
              </a:pPr>
              <a:r>
                <a:rPr b="0" i="0" lang="en-US" sz="1800" u="none" cap="none" strike="noStrike">
                  <a:solidFill>
                    <a:srgbClr val="000000"/>
                  </a:solidFill>
                  <a:latin typeface="Calibri"/>
                  <a:ea typeface="Calibri"/>
                  <a:cs typeface="Calibri"/>
                  <a:sym typeface="Calibri"/>
                </a:rPr>
                <a:t>- The presenter shares their idea/ issue and provides context for what they will be doing.</a:t>
              </a:r>
              <a:endParaRPr b="0" i="0" sz="1400" u="none" cap="none" strike="noStrike">
                <a:solidFill>
                  <a:srgbClr val="000000"/>
                </a:solidFill>
                <a:latin typeface="Arial"/>
                <a:ea typeface="Arial"/>
                <a:cs typeface="Arial"/>
                <a:sym typeface="Arial"/>
              </a:endParaRPr>
            </a:p>
            <a:p>
              <a:pPr indent="0" lvl="0" marL="0" marR="0" rtl="0" algn="l">
                <a:lnSpc>
                  <a:spcPct val="90000"/>
                </a:lnSpc>
                <a:spcBef>
                  <a:spcPts val="630"/>
                </a:spcBef>
                <a:spcAft>
                  <a:spcPts val="0"/>
                </a:spcAft>
                <a:buClr>
                  <a:srgbClr val="000000"/>
                </a:buClr>
                <a:buSzPts val="1800"/>
                <a:buFont typeface="Arial"/>
                <a:buNone/>
              </a:pPr>
              <a:r>
                <a:rPr b="0" i="0" lang="en-US" sz="1800" u="none" cap="none" strike="noStrike">
                  <a:solidFill>
                    <a:srgbClr val="000000"/>
                  </a:solidFill>
                  <a:latin typeface="Calibri"/>
                  <a:ea typeface="Calibri"/>
                  <a:cs typeface="Calibri"/>
                  <a:sym typeface="Calibri"/>
                </a:rPr>
                <a:t>- Others within the group are silent</a:t>
              </a:r>
              <a:endParaRPr b="0" i="0" sz="1400" u="none" cap="none" strike="noStrike">
                <a:solidFill>
                  <a:srgbClr val="000000"/>
                </a:solidFill>
                <a:latin typeface="Arial"/>
                <a:ea typeface="Arial"/>
                <a:cs typeface="Arial"/>
                <a:sym typeface="Arial"/>
              </a:endParaRPr>
            </a:p>
          </p:txBody>
        </p:sp>
        <p:sp>
          <p:nvSpPr>
            <p:cNvPr id="179" name="Google Shape;179;p11"/>
            <p:cNvSpPr/>
            <p:nvPr/>
          </p:nvSpPr>
          <p:spPr>
            <a:xfrm>
              <a:off x="1826678" y="2331747"/>
              <a:ext cx="373047" cy="373047"/>
            </a:xfrm>
            <a:prstGeom prst="triangle">
              <a:avLst>
                <a:gd fmla="val 100000" name="adj"/>
              </a:avLst>
            </a:prstGeom>
            <a:solidFill>
              <a:srgbClr val="13C459"/>
            </a:solidFill>
            <a:ln cap="flat" cmpd="sng" w="25400">
              <a:solidFill>
                <a:srgbClr val="13C4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0" name="Google Shape;180;p11"/>
            <p:cNvSpPr/>
            <p:nvPr/>
          </p:nvSpPr>
          <p:spPr>
            <a:xfrm rot="5400000">
              <a:off x="2862689" y="1894042"/>
              <a:ext cx="1316129" cy="2190009"/>
            </a:xfrm>
            <a:prstGeom prst="corner">
              <a:avLst>
                <a:gd fmla="val 16120" name="adj1"/>
                <a:gd fmla="val 16110" name="adj2"/>
              </a:avLst>
            </a:prstGeom>
            <a:solidFill>
              <a:srgbClr val="13C459"/>
            </a:solidFill>
            <a:ln cap="flat" cmpd="sng" w="25400">
              <a:solidFill>
                <a:srgbClr val="13C4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1" name="Google Shape;181;p11"/>
            <p:cNvSpPr/>
            <p:nvPr/>
          </p:nvSpPr>
          <p:spPr>
            <a:xfrm>
              <a:off x="2642994" y="2548383"/>
              <a:ext cx="1977152" cy="173309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2" name="Google Shape;182;p11"/>
            <p:cNvSpPr txBox="1"/>
            <p:nvPr/>
          </p:nvSpPr>
          <p:spPr>
            <a:xfrm>
              <a:off x="2642994" y="2548383"/>
              <a:ext cx="1977152" cy="1733090"/>
            </a:xfrm>
            <a:prstGeom prst="rect">
              <a:avLst/>
            </a:prstGeom>
            <a:noFill/>
            <a:ln>
              <a:noFill/>
            </a:ln>
          </p:spPr>
          <p:txBody>
            <a:bodyPr anchorCtr="0" anchor="t" bIns="76200" lIns="76200" spcFirstLastPara="1" rIns="76200" wrap="square" tIns="76200">
              <a:noAutofit/>
            </a:bodyPr>
            <a:lstStyle/>
            <a:p>
              <a:pPr indent="0" lvl="0" marL="0" marR="0" rtl="0" algn="l">
                <a:lnSpc>
                  <a:spcPct val="90000"/>
                </a:lnSpc>
                <a:spcBef>
                  <a:spcPts val="0"/>
                </a:spcBef>
                <a:spcAft>
                  <a:spcPts val="0"/>
                </a:spcAft>
                <a:buClr>
                  <a:srgbClr val="000000"/>
                </a:buClr>
                <a:buSzPts val="2000"/>
                <a:buFont typeface="Arial"/>
                <a:buNone/>
              </a:pPr>
              <a:r>
                <a:rPr b="1" i="0" lang="en-US" sz="2000" u="none" cap="none" strike="noStrike">
                  <a:solidFill>
                    <a:srgbClr val="000000"/>
                  </a:solidFill>
                  <a:latin typeface="Calibri"/>
                  <a:ea typeface="Calibri"/>
                  <a:cs typeface="Calibri"/>
                  <a:sym typeface="Calibri"/>
                </a:rPr>
                <a:t>Probing/ Clarifying Questions</a:t>
              </a:r>
              <a:endParaRPr b="0" i="0" sz="1400" u="none" cap="none" strike="noStrike">
                <a:solidFill>
                  <a:srgbClr val="000000"/>
                </a:solidFill>
                <a:latin typeface="Arial"/>
                <a:ea typeface="Arial"/>
                <a:cs typeface="Arial"/>
                <a:sym typeface="Arial"/>
              </a:endParaRPr>
            </a:p>
            <a:p>
              <a:pPr indent="0" lvl="0" marL="0" marR="0" rtl="0" algn="l">
                <a:lnSpc>
                  <a:spcPct val="90000"/>
                </a:lnSpc>
                <a:spcBef>
                  <a:spcPts val="700"/>
                </a:spcBef>
                <a:spcAft>
                  <a:spcPts val="0"/>
                </a:spcAft>
                <a:buClr>
                  <a:srgbClr val="000000"/>
                </a:buClr>
                <a:buSzPts val="1800"/>
                <a:buFont typeface="Arial"/>
                <a:buNone/>
              </a:pPr>
              <a:r>
                <a:rPr b="1" i="0" lang="en-US" sz="1800" u="none" cap="none" strike="noStrike">
                  <a:solidFill>
                    <a:srgbClr val="000000"/>
                  </a:solidFill>
                  <a:latin typeface="Calibri"/>
                  <a:ea typeface="Calibri"/>
                  <a:cs typeface="Calibri"/>
                  <a:sym typeface="Calibri"/>
                </a:rPr>
                <a:t>- </a:t>
              </a:r>
              <a:r>
                <a:rPr b="0" i="0" lang="en-US" sz="1800" u="none" cap="none" strike="noStrike">
                  <a:solidFill>
                    <a:srgbClr val="000000"/>
                  </a:solidFill>
                  <a:latin typeface="Calibri"/>
                  <a:ea typeface="Calibri"/>
                  <a:cs typeface="Calibri"/>
                  <a:sym typeface="Calibri"/>
                </a:rPr>
                <a:t>Group members ask clarifying/ probing questions related to the idea/issue</a:t>
              </a:r>
              <a:endParaRPr b="0" i="0" sz="1400" u="none" cap="none" strike="noStrike">
                <a:solidFill>
                  <a:srgbClr val="000000"/>
                </a:solidFill>
                <a:latin typeface="Arial"/>
                <a:ea typeface="Arial"/>
                <a:cs typeface="Arial"/>
                <a:sym typeface="Arial"/>
              </a:endParaRPr>
            </a:p>
            <a:p>
              <a:pPr indent="0" lvl="0" marL="0" marR="0" rtl="0" algn="l">
                <a:lnSpc>
                  <a:spcPct val="90000"/>
                </a:lnSpc>
                <a:spcBef>
                  <a:spcPts val="630"/>
                </a:spcBef>
                <a:spcAft>
                  <a:spcPts val="0"/>
                </a:spcAft>
                <a:buClr>
                  <a:srgbClr val="000000"/>
                </a:buClr>
                <a:buSzPts val="1800"/>
                <a:buFont typeface="Arial"/>
                <a:buNone/>
              </a:pPr>
              <a:r>
                <a:rPr b="0" i="0" lang="en-US" sz="1800" u="none" cap="none" strike="noStrike">
                  <a:solidFill>
                    <a:srgbClr val="000000"/>
                  </a:solidFill>
                  <a:latin typeface="Calibri"/>
                  <a:ea typeface="Calibri"/>
                  <a:cs typeface="Calibri"/>
                  <a:sym typeface="Calibri"/>
                </a:rPr>
                <a:t>- This is not time to give advice or critique. The point is simply to gain clarity. </a:t>
              </a:r>
              <a:endParaRPr b="0" i="0" sz="1400" u="none" cap="none" strike="noStrike">
                <a:solidFill>
                  <a:srgbClr val="000000"/>
                </a:solidFill>
                <a:latin typeface="Arial"/>
                <a:ea typeface="Arial"/>
                <a:cs typeface="Arial"/>
                <a:sym typeface="Arial"/>
              </a:endParaRPr>
            </a:p>
          </p:txBody>
        </p:sp>
        <p:sp>
          <p:nvSpPr>
            <p:cNvPr id="183" name="Google Shape;183;p11"/>
            <p:cNvSpPr/>
            <p:nvPr/>
          </p:nvSpPr>
          <p:spPr>
            <a:xfrm>
              <a:off x="4247099" y="1732811"/>
              <a:ext cx="373047" cy="373047"/>
            </a:xfrm>
            <a:prstGeom prst="triangle">
              <a:avLst>
                <a:gd fmla="val 100000" name="adj"/>
              </a:avLst>
            </a:prstGeom>
            <a:solidFill>
              <a:srgbClr val="13C459"/>
            </a:solidFill>
            <a:ln cap="flat" cmpd="sng" w="25400">
              <a:solidFill>
                <a:srgbClr val="13C4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4" name="Google Shape;184;p11"/>
            <p:cNvSpPr/>
            <p:nvPr/>
          </p:nvSpPr>
          <p:spPr>
            <a:xfrm rot="5400000">
              <a:off x="5283110" y="1295106"/>
              <a:ext cx="1316129" cy="2190009"/>
            </a:xfrm>
            <a:prstGeom prst="corner">
              <a:avLst>
                <a:gd fmla="val 16120" name="adj1"/>
                <a:gd fmla="val 16110" name="adj2"/>
              </a:avLst>
            </a:prstGeom>
            <a:solidFill>
              <a:srgbClr val="13C459"/>
            </a:solidFill>
            <a:ln cap="flat" cmpd="sng" w="25400">
              <a:solidFill>
                <a:srgbClr val="13C4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5" name="Google Shape;185;p11"/>
            <p:cNvSpPr/>
            <p:nvPr/>
          </p:nvSpPr>
          <p:spPr>
            <a:xfrm>
              <a:off x="5063415" y="1949447"/>
              <a:ext cx="1977152" cy="173309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6" name="Google Shape;186;p11"/>
            <p:cNvSpPr txBox="1"/>
            <p:nvPr/>
          </p:nvSpPr>
          <p:spPr>
            <a:xfrm>
              <a:off x="5063415" y="1949447"/>
              <a:ext cx="1977152" cy="1733090"/>
            </a:xfrm>
            <a:prstGeom prst="rect">
              <a:avLst/>
            </a:prstGeom>
            <a:noFill/>
            <a:ln>
              <a:noFill/>
            </a:ln>
          </p:spPr>
          <p:txBody>
            <a:bodyPr anchorCtr="0" anchor="t" bIns="76200" lIns="76200" spcFirstLastPara="1" rIns="76200" wrap="square" tIns="76200">
              <a:noAutofit/>
            </a:bodyPr>
            <a:lstStyle/>
            <a:p>
              <a:pPr indent="0" lvl="0" marL="0" marR="0" rtl="0" algn="l">
                <a:lnSpc>
                  <a:spcPct val="90000"/>
                </a:lnSpc>
                <a:spcBef>
                  <a:spcPts val="0"/>
                </a:spcBef>
                <a:spcAft>
                  <a:spcPts val="0"/>
                </a:spcAft>
                <a:buClr>
                  <a:srgbClr val="000000"/>
                </a:buClr>
                <a:buSzPts val="2000"/>
                <a:buFont typeface="Arial"/>
                <a:buNone/>
              </a:pPr>
              <a:r>
                <a:rPr b="1" i="0" lang="en-US" sz="2000" u="none" cap="none" strike="noStrike">
                  <a:solidFill>
                    <a:srgbClr val="000000"/>
                  </a:solidFill>
                  <a:latin typeface="Calibri"/>
                  <a:ea typeface="Calibri"/>
                  <a:cs typeface="Calibri"/>
                  <a:sym typeface="Calibri"/>
                </a:rPr>
                <a:t>Warm Feedback (I LIKE)</a:t>
              </a:r>
              <a:endParaRPr b="0" i="0" sz="1400" u="none" cap="none" strike="noStrike">
                <a:solidFill>
                  <a:srgbClr val="000000"/>
                </a:solidFill>
                <a:latin typeface="Arial"/>
                <a:ea typeface="Arial"/>
                <a:cs typeface="Arial"/>
                <a:sym typeface="Arial"/>
              </a:endParaRPr>
            </a:p>
            <a:p>
              <a:pPr indent="0" lvl="0" marL="0" marR="0" rtl="0" algn="l">
                <a:lnSpc>
                  <a:spcPct val="90000"/>
                </a:lnSpc>
                <a:spcBef>
                  <a:spcPts val="700"/>
                </a:spcBef>
                <a:spcAft>
                  <a:spcPts val="0"/>
                </a:spcAft>
                <a:buClr>
                  <a:srgbClr val="000000"/>
                </a:buClr>
                <a:buSzPts val="1800"/>
                <a:buFont typeface="Arial"/>
                <a:buNone/>
              </a:pPr>
              <a:r>
                <a:rPr b="1" i="0" lang="en-US" sz="1800" u="none" cap="none" strike="noStrike">
                  <a:solidFill>
                    <a:srgbClr val="000000"/>
                  </a:solidFill>
                  <a:latin typeface="Calibri"/>
                  <a:ea typeface="Calibri"/>
                  <a:cs typeface="Calibri"/>
                  <a:sym typeface="Calibri"/>
                </a:rPr>
                <a:t>- </a:t>
              </a:r>
              <a:r>
                <a:rPr b="0" i="0" lang="en-US" sz="1800" u="none" cap="none" strike="noStrike">
                  <a:solidFill>
                    <a:srgbClr val="000000"/>
                  </a:solidFill>
                  <a:latin typeface="Calibri"/>
                  <a:ea typeface="Calibri"/>
                  <a:cs typeface="Calibri"/>
                  <a:sym typeface="Calibri"/>
                </a:rPr>
                <a:t>Group members share “warm” feedback with presenter starting with  the phrase “I like…”</a:t>
              </a:r>
              <a:endParaRPr b="0" i="0" sz="1400" u="none" cap="none" strike="noStrike">
                <a:solidFill>
                  <a:srgbClr val="000000"/>
                </a:solidFill>
                <a:latin typeface="Arial"/>
                <a:ea typeface="Arial"/>
                <a:cs typeface="Arial"/>
                <a:sym typeface="Arial"/>
              </a:endParaRPr>
            </a:p>
            <a:p>
              <a:pPr indent="0" lvl="0" marL="0" marR="0" rtl="0" algn="l">
                <a:lnSpc>
                  <a:spcPct val="90000"/>
                </a:lnSpc>
                <a:spcBef>
                  <a:spcPts val="630"/>
                </a:spcBef>
                <a:spcAft>
                  <a:spcPts val="0"/>
                </a:spcAft>
                <a:buClr>
                  <a:srgbClr val="000000"/>
                </a:buClr>
                <a:buSzPts val="1800"/>
                <a:buFont typeface="Arial"/>
                <a:buNone/>
              </a:pPr>
              <a:r>
                <a:rPr b="0" i="0" lang="en-US" sz="1800" u="none" cap="none" strike="noStrike">
                  <a:solidFill>
                    <a:srgbClr val="000000"/>
                  </a:solidFill>
                  <a:latin typeface="Calibri"/>
                  <a:ea typeface="Calibri"/>
                  <a:cs typeface="Calibri"/>
                  <a:sym typeface="Calibri"/>
                </a:rPr>
                <a:t>- Presenter is silent and takes notes</a:t>
              </a:r>
              <a:endParaRPr b="0" i="0" sz="1400" u="none" cap="none" strike="noStrike">
                <a:solidFill>
                  <a:srgbClr val="000000"/>
                </a:solidFill>
                <a:latin typeface="Arial"/>
                <a:ea typeface="Arial"/>
                <a:cs typeface="Arial"/>
                <a:sym typeface="Arial"/>
              </a:endParaRPr>
            </a:p>
          </p:txBody>
        </p:sp>
        <p:sp>
          <p:nvSpPr>
            <p:cNvPr id="187" name="Google Shape;187;p11"/>
            <p:cNvSpPr/>
            <p:nvPr/>
          </p:nvSpPr>
          <p:spPr>
            <a:xfrm>
              <a:off x="6667520" y="1133875"/>
              <a:ext cx="373047" cy="373047"/>
            </a:xfrm>
            <a:prstGeom prst="triangle">
              <a:avLst>
                <a:gd fmla="val 100000" name="adj"/>
              </a:avLst>
            </a:prstGeom>
            <a:solidFill>
              <a:srgbClr val="13C459"/>
            </a:solidFill>
            <a:ln cap="flat" cmpd="sng" w="25400">
              <a:solidFill>
                <a:srgbClr val="13C4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8" name="Google Shape;188;p11"/>
            <p:cNvSpPr/>
            <p:nvPr/>
          </p:nvSpPr>
          <p:spPr>
            <a:xfrm rot="5400000">
              <a:off x="7703531" y="696171"/>
              <a:ext cx="1316129" cy="2190009"/>
            </a:xfrm>
            <a:prstGeom prst="corner">
              <a:avLst>
                <a:gd fmla="val 16120" name="adj1"/>
                <a:gd fmla="val 16110" name="adj2"/>
              </a:avLst>
            </a:prstGeom>
            <a:solidFill>
              <a:srgbClr val="13C459"/>
            </a:solidFill>
            <a:ln cap="flat" cmpd="sng" w="25400">
              <a:solidFill>
                <a:srgbClr val="13C4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9" name="Google Shape;189;p11"/>
            <p:cNvSpPr/>
            <p:nvPr/>
          </p:nvSpPr>
          <p:spPr>
            <a:xfrm>
              <a:off x="7483836" y="1350512"/>
              <a:ext cx="1977152" cy="173309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0" name="Google Shape;190;p11"/>
            <p:cNvSpPr txBox="1"/>
            <p:nvPr/>
          </p:nvSpPr>
          <p:spPr>
            <a:xfrm>
              <a:off x="7483836" y="1350512"/>
              <a:ext cx="1977152" cy="1733090"/>
            </a:xfrm>
            <a:prstGeom prst="rect">
              <a:avLst/>
            </a:prstGeom>
            <a:noFill/>
            <a:ln>
              <a:noFill/>
            </a:ln>
          </p:spPr>
          <p:txBody>
            <a:bodyPr anchorCtr="0" anchor="t" bIns="76200" lIns="76200" spcFirstLastPara="1" rIns="76200" wrap="square" tIns="76200">
              <a:noAutofit/>
            </a:bodyPr>
            <a:lstStyle/>
            <a:p>
              <a:pPr indent="0" lvl="0" marL="0" marR="0" rtl="0" algn="l">
                <a:lnSpc>
                  <a:spcPct val="90000"/>
                </a:lnSpc>
                <a:spcBef>
                  <a:spcPts val="0"/>
                </a:spcBef>
                <a:spcAft>
                  <a:spcPts val="0"/>
                </a:spcAft>
                <a:buClr>
                  <a:srgbClr val="000000"/>
                </a:buClr>
                <a:buSzPts val="2000"/>
                <a:buFont typeface="Arial"/>
                <a:buNone/>
              </a:pPr>
              <a:r>
                <a:rPr b="1" i="0" lang="en-US" sz="2000" u="none" cap="none" strike="noStrike">
                  <a:solidFill>
                    <a:srgbClr val="000000"/>
                  </a:solidFill>
                  <a:latin typeface="Calibri"/>
                  <a:ea typeface="Calibri"/>
                  <a:cs typeface="Calibri"/>
                  <a:sym typeface="Calibri"/>
                </a:rPr>
                <a:t>Cool Feedback (I WONDER)</a:t>
              </a:r>
              <a:endParaRPr b="0" i="0" sz="1400" u="none" cap="none" strike="noStrike">
                <a:solidFill>
                  <a:srgbClr val="000000"/>
                </a:solidFill>
                <a:latin typeface="Arial"/>
                <a:ea typeface="Arial"/>
                <a:cs typeface="Arial"/>
                <a:sym typeface="Arial"/>
              </a:endParaRPr>
            </a:p>
            <a:p>
              <a:pPr indent="0" lvl="0" marL="0" marR="0" rtl="0" algn="l">
                <a:lnSpc>
                  <a:spcPct val="90000"/>
                </a:lnSpc>
                <a:spcBef>
                  <a:spcPts val="700"/>
                </a:spcBef>
                <a:spcAft>
                  <a:spcPts val="0"/>
                </a:spcAft>
                <a:buClr>
                  <a:srgbClr val="000000"/>
                </a:buClr>
                <a:buSzPts val="1800"/>
                <a:buFont typeface="Arial"/>
                <a:buNone/>
              </a:pPr>
              <a:r>
                <a:rPr b="1" i="0" lang="en-US" sz="1800" u="none" cap="none" strike="noStrike">
                  <a:solidFill>
                    <a:srgbClr val="000000"/>
                  </a:solidFill>
                  <a:latin typeface="Calibri"/>
                  <a:ea typeface="Calibri"/>
                  <a:cs typeface="Calibri"/>
                  <a:sym typeface="Calibri"/>
                </a:rPr>
                <a:t>- </a:t>
              </a:r>
              <a:r>
                <a:rPr b="0" i="0" lang="en-US" sz="1800" u="none" cap="none" strike="noStrike">
                  <a:solidFill>
                    <a:srgbClr val="000000"/>
                  </a:solidFill>
                  <a:latin typeface="Calibri"/>
                  <a:ea typeface="Calibri"/>
                  <a:cs typeface="Calibri"/>
                  <a:sym typeface="Calibri"/>
                </a:rPr>
                <a:t>Group members share “warm” feedback with presenter starting with the phrase “I wonder…”</a:t>
              </a:r>
              <a:endParaRPr b="0" i="0" sz="1400" u="none" cap="none" strike="noStrike">
                <a:solidFill>
                  <a:srgbClr val="000000"/>
                </a:solidFill>
                <a:latin typeface="Arial"/>
                <a:ea typeface="Arial"/>
                <a:cs typeface="Arial"/>
                <a:sym typeface="Arial"/>
              </a:endParaRPr>
            </a:p>
            <a:p>
              <a:pPr indent="0" lvl="0" marL="0" marR="0" rtl="0" algn="l">
                <a:lnSpc>
                  <a:spcPct val="90000"/>
                </a:lnSpc>
                <a:spcBef>
                  <a:spcPts val="630"/>
                </a:spcBef>
                <a:spcAft>
                  <a:spcPts val="0"/>
                </a:spcAft>
                <a:buClr>
                  <a:srgbClr val="000000"/>
                </a:buClr>
                <a:buSzPts val="1800"/>
                <a:buFont typeface="Arial"/>
                <a:buNone/>
              </a:pPr>
              <a:r>
                <a:rPr b="0" i="0" lang="en-US" sz="1800" u="none" cap="none" strike="noStrike">
                  <a:solidFill>
                    <a:srgbClr val="000000"/>
                  </a:solidFill>
                  <a:latin typeface="Calibri"/>
                  <a:ea typeface="Calibri"/>
                  <a:cs typeface="Calibri"/>
                  <a:sym typeface="Calibri"/>
                </a:rPr>
                <a:t>- Presenter is silent and takes notes</a:t>
              </a:r>
              <a:endParaRPr b="0" i="0" sz="1400" u="none" cap="none" strike="noStrike">
                <a:solidFill>
                  <a:srgbClr val="000000"/>
                </a:solidFill>
                <a:latin typeface="Arial"/>
                <a:ea typeface="Arial"/>
                <a:cs typeface="Arial"/>
                <a:sym typeface="Arial"/>
              </a:endParaRPr>
            </a:p>
          </p:txBody>
        </p:sp>
        <p:sp>
          <p:nvSpPr>
            <p:cNvPr id="191" name="Google Shape;191;p11"/>
            <p:cNvSpPr/>
            <p:nvPr/>
          </p:nvSpPr>
          <p:spPr>
            <a:xfrm>
              <a:off x="9087941" y="534940"/>
              <a:ext cx="373047" cy="373047"/>
            </a:xfrm>
            <a:prstGeom prst="triangle">
              <a:avLst>
                <a:gd fmla="val 100000" name="adj"/>
              </a:avLst>
            </a:prstGeom>
            <a:solidFill>
              <a:srgbClr val="13C459"/>
            </a:solidFill>
            <a:ln cap="flat" cmpd="sng" w="25400">
              <a:solidFill>
                <a:srgbClr val="13C4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2" name="Google Shape;192;p11"/>
            <p:cNvSpPr/>
            <p:nvPr/>
          </p:nvSpPr>
          <p:spPr>
            <a:xfrm rot="5400000">
              <a:off x="10123952" y="97235"/>
              <a:ext cx="1316129" cy="2190009"/>
            </a:xfrm>
            <a:prstGeom prst="corner">
              <a:avLst>
                <a:gd fmla="val 16120" name="adj1"/>
                <a:gd fmla="val 16110" name="adj2"/>
              </a:avLst>
            </a:prstGeom>
            <a:solidFill>
              <a:srgbClr val="13C459"/>
            </a:solidFill>
            <a:ln cap="flat" cmpd="sng" w="25400">
              <a:solidFill>
                <a:srgbClr val="13C4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3" name="Google Shape;193;p11"/>
            <p:cNvSpPr/>
            <p:nvPr/>
          </p:nvSpPr>
          <p:spPr>
            <a:xfrm>
              <a:off x="9904257" y="751576"/>
              <a:ext cx="1977152" cy="173309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4" name="Google Shape;194;p11"/>
            <p:cNvSpPr txBox="1"/>
            <p:nvPr/>
          </p:nvSpPr>
          <p:spPr>
            <a:xfrm>
              <a:off x="9904257" y="751576"/>
              <a:ext cx="1977152" cy="1733090"/>
            </a:xfrm>
            <a:prstGeom prst="rect">
              <a:avLst/>
            </a:prstGeom>
            <a:noFill/>
            <a:ln>
              <a:noFill/>
            </a:ln>
          </p:spPr>
          <p:txBody>
            <a:bodyPr anchorCtr="0" anchor="t" bIns="76200" lIns="76200" spcFirstLastPara="1" rIns="76200" wrap="square" tIns="76200">
              <a:noAutofit/>
            </a:bodyPr>
            <a:lstStyle/>
            <a:p>
              <a:pPr indent="0" lvl="0" marL="0" marR="0" rtl="0" algn="l">
                <a:lnSpc>
                  <a:spcPct val="90000"/>
                </a:lnSpc>
                <a:spcBef>
                  <a:spcPts val="0"/>
                </a:spcBef>
                <a:spcAft>
                  <a:spcPts val="0"/>
                </a:spcAft>
                <a:buClr>
                  <a:srgbClr val="000000"/>
                </a:buClr>
                <a:buSzPts val="2000"/>
                <a:buFont typeface="Arial"/>
                <a:buNone/>
              </a:pPr>
              <a:r>
                <a:rPr b="1" i="0" lang="en-US" sz="2000" u="none" cap="none" strike="noStrike">
                  <a:solidFill>
                    <a:srgbClr val="000000"/>
                  </a:solidFill>
                  <a:latin typeface="Calibri"/>
                  <a:ea typeface="Calibri"/>
                  <a:cs typeface="Calibri"/>
                  <a:sym typeface="Calibri"/>
                </a:rPr>
                <a:t>Reflection</a:t>
              </a:r>
              <a:endParaRPr b="0" i="0" sz="1400" u="none" cap="none" strike="noStrike">
                <a:solidFill>
                  <a:srgbClr val="000000"/>
                </a:solidFill>
                <a:latin typeface="Arial"/>
                <a:ea typeface="Arial"/>
                <a:cs typeface="Arial"/>
                <a:sym typeface="Arial"/>
              </a:endParaRPr>
            </a:p>
            <a:p>
              <a:pPr indent="0" lvl="0" marL="0" marR="0" rtl="0" algn="l">
                <a:lnSpc>
                  <a:spcPct val="90000"/>
                </a:lnSpc>
                <a:spcBef>
                  <a:spcPts val="700"/>
                </a:spcBef>
                <a:spcAft>
                  <a:spcPts val="0"/>
                </a:spcAft>
                <a:buClr>
                  <a:srgbClr val="000000"/>
                </a:buClr>
                <a:buSzPts val="1800"/>
                <a:buFont typeface="Arial"/>
                <a:buNone/>
              </a:pPr>
              <a:r>
                <a:rPr b="0" i="0" lang="en-US" sz="1800" u="none" cap="none" strike="noStrike">
                  <a:solidFill>
                    <a:srgbClr val="000000"/>
                  </a:solidFill>
                  <a:latin typeface="Calibri"/>
                  <a:ea typeface="Calibri"/>
                  <a:cs typeface="Calibri"/>
                  <a:sym typeface="Calibri"/>
                </a:rPr>
                <a:t>- Presenter reflects aloud with the group members on the feedback that they received</a:t>
              </a:r>
              <a:endParaRPr b="0" i="0" sz="1400" u="none" cap="none" strike="noStrike">
                <a:solidFill>
                  <a:srgbClr val="000000"/>
                </a:solidFill>
                <a:latin typeface="Arial"/>
                <a:ea typeface="Arial"/>
                <a:cs typeface="Arial"/>
                <a:sym typeface="Arial"/>
              </a:endParaRPr>
            </a:p>
          </p:txBody>
        </p:sp>
      </p:grpSp>
      <p:sp>
        <p:nvSpPr>
          <p:cNvPr id="195" name="Google Shape;195;p11"/>
          <p:cNvSpPr/>
          <p:nvPr/>
        </p:nvSpPr>
        <p:spPr>
          <a:xfrm>
            <a:off x="149679" y="2728278"/>
            <a:ext cx="547290" cy="92333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5400"/>
              <a:buFont typeface="Arial"/>
              <a:buNone/>
            </a:pPr>
            <a:r>
              <a:rPr b="1" i="0" lang="en-US" sz="5400" u="none" cap="none" strike="noStrike">
                <a:solidFill>
                  <a:schemeClr val="accent5"/>
                </a:solidFill>
                <a:latin typeface="Arial"/>
                <a:ea typeface="Arial"/>
                <a:cs typeface="Arial"/>
                <a:sym typeface="Arial"/>
              </a:rPr>
              <a:t>1</a:t>
            </a:r>
            <a:endParaRPr b="0" i="0" sz="1400" u="none" cap="none" strike="noStrike">
              <a:solidFill>
                <a:srgbClr val="000000"/>
              </a:solidFill>
              <a:latin typeface="Arial"/>
              <a:ea typeface="Arial"/>
              <a:cs typeface="Arial"/>
              <a:sym typeface="Arial"/>
            </a:endParaRPr>
          </a:p>
        </p:txBody>
      </p:sp>
      <p:sp>
        <p:nvSpPr>
          <p:cNvPr id="196" name="Google Shape;196;p11"/>
          <p:cNvSpPr/>
          <p:nvPr/>
        </p:nvSpPr>
        <p:spPr>
          <a:xfrm>
            <a:off x="2686550" y="2126557"/>
            <a:ext cx="547291" cy="92333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5400"/>
              <a:buFont typeface="Arial"/>
              <a:buNone/>
            </a:pPr>
            <a:r>
              <a:rPr b="1" i="0" lang="en-US" sz="5400" u="none" cap="none" strike="noStrike">
                <a:solidFill>
                  <a:schemeClr val="accent5"/>
                </a:solidFill>
                <a:latin typeface="Arial"/>
                <a:ea typeface="Arial"/>
                <a:cs typeface="Arial"/>
                <a:sym typeface="Arial"/>
              </a:rPr>
              <a:t>2</a:t>
            </a:r>
            <a:endParaRPr b="1" i="0" sz="5400" u="none" cap="none" strike="noStrike">
              <a:solidFill>
                <a:schemeClr val="accent5"/>
              </a:solidFill>
              <a:latin typeface="Arial"/>
              <a:ea typeface="Arial"/>
              <a:cs typeface="Arial"/>
              <a:sym typeface="Arial"/>
            </a:endParaRPr>
          </a:p>
        </p:txBody>
      </p:sp>
      <p:sp>
        <p:nvSpPr>
          <p:cNvPr id="197" name="Google Shape;197;p11"/>
          <p:cNvSpPr/>
          <p:nvPr/>
        </p:nvSpPr>
        <p:spPr>
          <a:xfrm>
            <a:off x="5099597" y="1565192"/>
            <a:ext cx="547291" cy="92333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5400"/>
              <a:buFont typeface="Arial"/>
              <a:buNone/>
            </a:pPr>
            <a:r>
              <a:rPr b="1" i="0" lang="en-US" sz="5400" u="none" cap="none" strike="noStrike">
                <a:solidFill>
                  <a:schemeClr val="accent5"/>
                </a:solidFill>
                <a:latin typeface="Arial"/>
                <a:ea typeface="Arial"/>
                <a:cs typeface="Arial"/>
                <a:sym typeface="Arial"/>
              </a:rPr>
              <a:t>3</a:t>
            </a:r>
            <a:endParaRPr b="1" i="0" sz="5400" u="none" cap="none" strike="noStrike">
              <a:solidFill>
                <a:schemeClr val="accent5"/>
              </a:solidFill>
              <a:latin typeface="Arial"/>
              <a:ea typeface="Arial"/>
              <a:cs typeface="Arial"/>
              <a:sym typeface="Arial"/>
            </a:endParaRPr>
          </a:p>
        </p:txBody>
      </p:sp>
      <p:sp>
        <p:nvSpPr>
          <p:cNvPr id="198" name="Google Shape;198;p11"/>
          <p:cNvSpPr/>
          <p:nvPr/>
        </p:nvSpPr>
        <p:spPr>
          <a:xfrm>
            <a:off x="7512644" y="1001929"/>
            <a:ext cx="547291" cy="92333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5400"/>
              <a:buFont typeface="Arial"/>
              <a:buNone/>
            </a:pPr>
            <a:r>
              <a:rPr b="1" i="0" lang="en-US" sz="5400" u="none" cap="none" strike="noStrike">
                <a:solidFill>
                  <a:schemeClr val="accent5"/>
                </a:solidFill>
                <a:latin typeface="Arial"/>
                <a:ea typeface="Arial"/>
                <a:cs typeface="Arial"/>
                <a:sym typeface="Arial"/>
              </a:rPr>
              <a:t>4</a:t>
            </a:r>
            <a:endParaRPr b="1" i="0" sz="5400" u="none" cap="none" strike="noStrike">
              <a:solidFill>
                <a:schemeClr val="accent5"/>
              </a:solidFill>
              <a:latin typeface="Arial"/>
              <a:ea typeface="Arial"/>
              <a:cs typeface="Arial"/>
              <a:sym typeface="Arial"/>
            </a:endParaRPr>
          </a:p>
        </p:txBody>
      </p:sp>
      <p:sp>
        <p:nvSpPr>
          <p:cNvPr id="199" name="Google Shape;199;p11"/>
          <p:cNvSpPr/>
          <p:nvPr/>
        </p:nvSpPr>
        <p:spPr>
          <a:xfrm>
            <a:off x="9865248" y="344338"/>
            <a:ext cx="547291" cy="92333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5400"/>
              <a:buFont typeface="Arial"/>
              <a:buNone/>
            </a:pPr>
            <a:r>
              <a:rPr b="1" i="0" lang="en-US" sz="5400" u="none" cap="none" strike="noStrike">
                <a:solidFill>
                  <a:schemeClr val="accent5"/>
                </a:solidFill>
                <a:latin typeface="Arial"/>
                <a:ea typeface="Arial"/>
                <a:cs typeface="Arial"/>
                <a:sym typeface="Arial"/>
              </a:rPr>
              <a:t>5</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 name="Shape 204"/>
        <p:cNvGrpSpPr/>
        <p:nvPr/>
      </p:nvGrpSpPr>
      <p:grpSpPr>
        <a:xfrm>
          <a:off x="0" y="0"/>
          <a:ext cx="0" cy="0"/>
          <a:chOff x="0" y="0"/>
          <a:chExt cx="0" cy="0"/>
        </a:xfrm>
      </p:grpSpPr>
      <p:sp>
        <p:nvSpPr>
          <p:cNvPr id="205" name="Google Shape;205;p10"/>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Benefits &amp; Mechanisms of the CFP</a:t>
            </a:r>
            <a:endParaRPr/>
          </a:p>
        </p:txBody>
      </p:sp>
      <p:sp>
        <p:nvSpPr>
          <p:cNvPr id="206" name="Google Shape;206;p10"/>
          <p:cNvSpPr txBox="1"/>
          <p:nvPr>
            <p:ph idx="2" type="body"/>
          </p:nvPr>
        </p:nvSpPr>
        <p:spPr>
          <a:xfrm>
            <a:off x="97970" y="1053110"/>
            <a:ext cx="11944350" cy="5289179"/>
          </a:xfrm>
          <a:prstGeom prst="rect">
            <a:avLst/>
          </a:prstGeom>
          <a:noFill/>
          <a:ln>
            <a:noFill/>
          </a:ln>
        </p:spPr>
        <p:txBody>
          <a:bodyPr anchorCtr="0" anchor="t" bIns="45700" lIns="91425" spcFirstLastPara="1" rIns="91425" wrap="square" tIns="45700">
            <a:noAutofit/>
          </a:bodyPr>
          <a:lstStyle/>
          <a:p>
            <a:pPr indent="-228600" lvl="0" marL="457200" marR="0" rtl="0" algn="l">
              <a:lnSpc>
                <a:spcPct val="90000"/>
              </a:lnSpc>
              <a:spcBef>
                <a:spcPts val="1000"/>
              </a:spcBef>
              <a:spcAft>
                <a:spcPts val="0"/>
              </a:spcAft>
              <a:buClr>
                <a:schemeClr val="accent4"/>
              </a:buClr>
              <a:buSzPts val="1800"/>
              <a:buFont typeface="Arial"/>
              <a:buNone/>
            </a:pPr>
            <a:r>
              <a:rPr b="1" lang="en-US" sz="2400">
                <a:solidFill>
                  <a:srgbClr val="1BBC5C"/>
                </a:solidFill>
                <a:latin typeface="Calibri"/>
                <a:ea typeface="Calibri"/>
                <a:cs typeface="Calibri"/>
                <a:sym typeface="Calibri"/>
              </a:rPr>
              <a:t>Benefits</a:t>
            </a:r>
            <a:endParaRPr sz="2400">
              <a:solidFill>
                <a:srgbClr val="1BBC5C"/>
              </a:solidFill>
              <a:latin typeface="Calibri"/>
              <a:ea typeface="Calibri"/>
              <a:cs typeface="Calibri"/>
              <a:sym typeface="Calibri"/>
            </a:endParaRPr>
          </a:p>
          <a:p>
            <a:pPr indent="-228600" lvl="0" marL="457200" marR="0" rtl="0" algn="l">
              <a:lnSpc>
                <a:spcPct val="90000"/>
              </a:lnSpc>
              <a:spcBef>
                <a:spcPts val="1000"/>
              </a:spcBef>
              <a:spcAft>
                <a:spcPts val="0"/>
              </a:spcAft>
              <a:buClr>
                <a:schemeClr val="accent4"/>
              </a:buClr>
              <a:buSzPts val="1800"/>
              <a:buFont typeface="Arial"/>
              <a:buNone/>
            </a:pPr>
            <a:r>
              <a:rPr b="1" lang="en-US">
                <a:latin typeface="Calibri"/>
                <a:ea typeface="Calibri"/>
                <a:cs typeface="Calibri"/>
                <a:sym typeface="Calibri"/>
              </a:rPr>
              <a:t>Greater Comfort with Feedback</a:t>
            </a:r>
            <a:r>
              <a:rPr lang="en-US">
                <a:latin typeface="Calibri"/>
                <a:ea typeface="Calibri"/>
                <a:cs typeface="Calibri"/>
                <a:sym typeface="Calibri"/>
              </a:rPr>
              <a:t>: 45% increase in teacher confidence (Bambino, 2002)</a:t>
            </a:r>
            <a:endParaRPr/>
          </a:p>
          <a:p>
            <a:pPr indent="-228600" lvl="0" marL="457200" marR="0" rtl="0" algn="l">
              <a:lnSpc>
                <a:spcPct val="90000"/>
              </a:lnSpc>
              <a:spcBef>
                <a:spcPts val="1000"/>
              </a:spcBef>
              <a:spcAft>
                <a:spcPts val="0"/>
              </a:spcAft>
              <a:buClr>
                <a:schemeClr val="accent4"/>
              </a:buClr>
              <a:buSzPts val="1800"/>
              <a:buFont typeface="Arial"/>
              <a:buNone/>
            </a:pPr>
            <a:r>
              <a:rPr b="1" lang="en-US">
                <a:latin typeface="Calibri"/>
                <a:ea typeface="Calibri"/>
                <a:cs typeface="Calibri"/>
                <a:sym typeface="Calibri"/>
              </a:rPr>
              <a:t>Improved Lesson Inclusivity</a:t>
            </a:r>
            <a:r>
              <a:rPr lang="en-US">
                <a:latin typeface="Calibri"/>
                <a:ea typeface="Calibri"/>
                <a:cs typeface="Calibri"/>
                <a:sym typeface="Calibri"/>
              </a:rPr>
              <a:t>: Teachers created inclusive lessons after 3 review cycles (Koch et al., 2020)</a:t>
            </a:r>
            <a:endParaRPr/>
          </a:p>
          <a:p>
            <a:pPr indent="-228600" lvl="0" marL="457200" marR="0" rtl="0" algn="l">
              <a:lnSpc>
                <a:spcPct val="90000"/>
              </a:lnSpc>
              <a:spcBef>
                <a:spcPts val="1000"/>
              </a:spcBef>
              <a:spcAft>
                <a:spcPts val="0"/>
              </a:spcAft>
              <a:buClr>
                <a:schemeClr val="accent4"/>
              </a:buClr>
              <a:buSzPts val="1800"/>
              <a:buFont typeface="Arial"/>
              <a:buNone/>
            </a:pPr>
            <a:r>
              <a:rPr b="1" lang="en-US">
                <a:latin typeface="Calibri"/>
                <a:ea typeface="Calibri"/>
                <a:cs typeface="Calibri"/>
                <a:sym typeface="Calibri"/>
              </a:rPr>
              <a:t>Higher Impact on Practice</a:t>
            </a:r>
            <a:r>
              <a:rPr lang="en-US">
                <a:latin typeface="Calibri"/>
                <a:ea typeface="Calibri"/>
                <a:cs typeface="Calibri"/>
                <a:sym typeface="Calibri"/>
              </a:rPr>
              <a:t>: Teachers reported 2.3× more improvement in lesson quality</a:t>
            </a:r>
            <a:endParaRPr/>
          </a:p>
          <a:p>
            <a:pPr indent="-228600" lvl="0" marL="457200" marR="0" rtl="0" algn="l">
              <a:lnSpc>
                <a:spcPct val="90000"/>
              </a:lnSpc>
              <a:spcBef>
                <a:spcPts val="1000"/>
              </a:spcBef>
              <a:spcAft>
                <a:spcPts val="0"/>
              </a:spcAft>
              <a:buClr>
                <a:schemeClr val="accent4"/>
              </a:buClr>
              <a:buSzPts val="1800"/>
              <a:buFont typeface="Arial"/>
              <a:buNone/>
            </a:pPr>
            <a:r>
              <a:rPr b="1" lang="en-US">
                <a:latin typeface="Calibri"/>
                <a:ea typeface="Calibri"/>
                <a:cs typeface="Calibri"/>
                <a:sym typeface="Calibri"/>
              </a:rPr>
              <a:t>Increased Use of Inclusive Language</a:t>
            </a:r>
            <a:r>
              <a:rPr lang="en-US">
                <a:latin typeface="Calibri"/>
                <a:ea typeface="Calibri"/>
                <a:cs typeface="Calibri"/>
                <a:sym typeface="Calibri"/>
              </a:rPr>
              <a:t>: UK teachers revised gender-biased language 89% more often than control groups (Bambino, 2002)</a:t>
            </a:r>
            <a:endParaRPr/>
          </a:p>
          <a:p>
            <a:pPr indent="-228600" lvl="0" marL="457200" marR="0" rtl="0" algn="l">
              <a:lnSpc>
                <a:spcPct val="90000"/>
              </a:lnSpc>
              <a:spcBef>
                <a:spcPts val="1000"/>
              </a:spcBef>
              <a:spcAft>
                <a:spcPts val="0"/>
              </a:spcAft>
              <a:buClr>
                <a:schemeClr val="accent4"/>
              </a:buClr>
              <a:buSzPts val="1800"/>
              <a:buFont typeface="Arial"/>
              <a:buNone/>
            </a:pPr>
            <a:r>
              <a:t/>
            </a:r>
            <a:endParaRPr>
              <a:latin typeface="Calibri"/>
              <a:ea typeface="Calibri"/>
              <a:cs typeface="Calibri"/>
              <a:sym typeface="Calibri"/>
            </a:endParaRPr>
          </a:p>
          <a:p>
            <a:pPr indent="-228600" lvl="0" marL="457200" marR="0" rtl="0" algn="l">
              <a:lnSpc>
                <a:spcPct val="90000"/>
              </a:lnSpc>
              <a:spcBef>
                <a:spcPts val="1000"/>
              </a:spcBef>
              <a:spcAft>
                <a:spcPts val="0"/>
              </a:spcAft>
              <a:buClr>
                <a:schemeClr val="accent4"/>
              </a:buClr>
              <a:buSzPts val="1800"/>
              <a:buFont typeface="Arial"/>
              <a:buNone/>
            </a:pPr>
            <a:r>
              <a:rPr b="1" lang="en-US" sz="2400">
                <a:solidFill>
                  <a:srgbClr val="1BBC5C"/>
                </a:solidFill>
                <a:latin typeface="Calibri"/>
                <a:ea typeface="Calibri"/>
                <a:cs typeface="Calibri"/>
                <a:sym typeface="Calibri"/>
              </a:rPr>
              <a:t>Mechanisms</a:t>
            </a:r>
            <a:endParaRPr sz="2400">
              <a:solidFill>
                <a:srgbClr val="1BBC5C"/>
              </a:solidFill>
              <a:latin typeface="Calibri"/>
              <a:ea typeface="Calibri"/>
              <a:cs typeface="Calibri"/>
              <a:sym typeface="Calibri"/>
            </a:endParaRPr>
          </a:p>
          <a:p>
            <a:pPr indent="-285750" lvl="0" marL="514350" rtl="0" algn="l">
              <a:lnSpc>
                <a:spcPct val="90000"/>
              </a:lnSpc>
              <a:spcBef>
                <a:spcPts val="1000"/>
              </a:spcBef>
              <a:spcAft>
                <a:spcPts val="0"/>
              </a:spcAft>
              <a:buSzPts val="1800"/>
              <a:buFont typeface="Arial"/>
              <a:buChar char="•"/>
            </a:pPr>
            <a:r>
              <a:rPr lang="en-US">
                <a:latin typeface="Calibri"/>
                <a:ea typeface="Calibri"/>
                <a:cs typeface="Calibri"/>
                <a:sym typeface="Calibri"/>
              </a:rPr>
              <a:t>Non-judgmental questions build trust and open dialogue</a:t>
            </a:r>
            <a:endParaRPr>
              <a:latin typeface="Calibri"/>
              <a:ea typeface="Calibri"/>
              <a:cs typeface="Calibri"/>
              <a:sym typeface="Calibri"/>
            </a:endParaRPr>
          </a:p>
          <a:p>
            <a:pPr indent="-285750" lvl="0" marL="514350" rtl="0" algn="l">
              <a:lnSpc>
                <a:spcPct val="90000"/>
              </a:lnSpc>
              <a:spcBef>
                <a:spcPts val="1000"/>
              </a:spcBef>
              <a:spcAft>
                <a:spcPts val="0"/>
              </a:spcAft>
              <a:buSzPts val="1800"/>
              <a:buFont typeface="Arial"/>
              <a:buChar char="•"/>
            </a:pPr>
            <a:r>
              <a:rPr lang="en-US">
                <a:latin typeface="Calibri"/>
                <a:ea typeface="Calibri"/>
                <a:cs typeface="Calibri"/>
                <a:sym typeface="Calibri"/>
              </a:rPr>
              <a:t>Soft phrasing like “I wonder…” activates problem-solving and encourage reflection without shame</a:t>
            </a:r>
            <a:endParaRPr/>
          </a:p>
          <a:p>
            <a:pPr indent="-285750" lvl="0" marL="514350" rtl="0" algn="l">
              <a:lnSpc>
                <a:spcPct val="90000"/>
              </a:lnSpc>
              <a:spcBef>
                <a:spcPts val="1000"/>
              </a:spcBef>
              <a:spcAft>
                <a:spcPts val="0"/>
              </a:spcAft>
              <a:buSzPts val="1800"/>
              <a:buFont typeface="Arial"/>
              <a:buChar char="•"/>
            </a:pPr>
            <a:r>
              <a:rPr lang="en-US">
                <a:latin typeface="Calibri"/>
                <a:ea typeface="Calibri"/>
                <a:cs typeface="Calibri"/>
                <a:sym typeface="Calibri"/>
              </a:rPr>
              <a:t>Avoids defensiveness triggered by direct critique (e.g. “This is exclusionary”)</a:t>
            </a:r>
            <a:endParaRPr/>
          </a:p>
          <a:p>
            <a:pPr indent="-228600" lvl="0" marL="457200" rtl="0" algn="l">
              <a:lnSpc>
                <a:spcPct val="90000"/>
              </a:lnSpc>
              <a:spcBef>
                <a:spcPts val="1000"/>
              </a:spcBef>
              <a:spcAft>
                <a:spcPts val="0"/>
              </a:spcAft>
              <a:buSzPts val="1800"/>
              <a:buNone/>
            </a:pPr>
            <a:r>
              <a:t/>
            </a:r>
            <a:endParaRPr/>
          </a:p>
          <a:p>
            <a:pPr indent="-228600" lvl="0" marL="457200" rtl="0" algn="l">
              <a:lnSpc>
                <a:spcPct val="90000"/>
              </a:lnSpc>
              <a:spcBef>
                <a:spcPts val="1000"/>
              </a:spcBef>
              <a:spcAft>
                <a:spcPts val="0"/>
              </a:spcAft>
              <a:buSzPts val="1800"/>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p12"/>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Activity 1: </a:t>
            </a:r>
            <a:r>
              <a:rPr lang="en-US" sz="3600"/>
              <a:t>Reviewing a THINKER Informatics Scenario with CFP</a:t>
            </a:r>
            <a:endParaRPr/>
          </a:p>
        </p:txBody>
      </p:sp>
      <p:sp>
        <p:nvSpPr>
          <p:cNvPr id="213" name="Google Shape;213;p12"/>
          <p:cNvSpPr txBox="1"/>
          <p:nvPr>
            <p:ph idx="2" type="body"/>
          </p:nvPr>
        </p:nvSpPr>
        <p:spPr>
          <a:xfrm>
            <a:off x="247650" y="1785257"/>
            <a:ext cx="11944350" cy="4429578"/>
          </a:xfrm>
          <a:prstGeom prst="rect">
            <a:avLst/>
          </a:prstGeom>
          <a:noFill/>
          <a:ln>
            <a:noFill/>
          </a:ln>
        </p:spPr>
        <p:txBody>
          <a:bodyPr anchorCtr="0" anchor="t" bIns="45700" lIns="91425" spcFirstLastPara="1" rIns="91425" wrap="square" tIns="45700">
            <a:noAutofit/>
          </a:bodyPr>
          <a:lstStyle/>
          <a:p>
            <a:pPr indent="-228600" lvl="0" marL="457200" marR="0" rtl="0" algn="l">
              <a:lnSpc>
                <a:spcPct val="90000"/>
              </a:lnSpc>
              <a:spcBef>
                <a:spcPts val="1000"/>
              </a:spcBef>
              <a:spcAft>
                <a:spcPts val="0"/>
              </a:spcAft>
              <a:buClr>
                <a:schemeClr val="accent4"/>
              </a:buClr>
              <a:buSzPts val="1800"/>
              <a:buFont typeface="Arial"/>
              <a:buNone/>
            </a:pPr>
            <a:r>
              <a:rPr b="1" i="1" lang="en-US" sz="2000">
                <a:latin typeface="Calibri"/>
                <a:ea typeface="Calibri"/>
                <a:cs typeface="Calibri"/>
                <a:sym typeface="Calibri"/>
              </a:rPr>
              <a:t>In Groups of 3 – Roles:  </a:t>
            </a:r>
            <a:endParaRPr b="1" sz="2000">
              <a:latin typeface="Calibri"/>
              <a:ea typeface="Calibri"/>
              <a:cs typeface="Calibri"/>
              <a:sym typeface="Calibri"/>
            </a:endParaRPr>
          </a:p>
          <a:p>
            <a:pPr indent="-285750" lvl="0" marL="514350" rtl="0" algn="l">
              <a:lnSpc>
                <a:spcPct val="90000"/>
              </a:lnSpc>
              <a:spcBef>
                <a:spcPts val="1000"/>
              </a:spcBef>
              <a:spcAft>
                <a:spcPts val="0"/>
              </a:spcAft>
              <a:buSzPts val="1800"/>
              <a:buFont typeface="Arial"/>
              <a:buChar char="•"/>
            </a:pPr>
            <a:r>
              <a:rPr b="1" lang="en-US" sz="2000">
                <a:latin typeface="Calibri"/>
                <a:ea typeface="Calibri"/>
                <a:cs typeface="Calibri"/>
                <a:sym typeface="Calibri"/>
              </a:rPr>
              <a:t>Presenter:</a:t>
            </a:r>
            <a:r>
              <a:rPr lang="en-US" sz="2000">
                <a:latin typeface="Calibri"/>
                <a:ea typeface="Calibri"/>
                <a:cs typeface="Calibri"/>
                <a:sym typeface="Calibri"/>
              </a:rPr>
              <a:t> Explains the scenario and poses the focus question “</a:t>
            </a:r>
            <a:r>
              <a:rPr i="1" lang="en-US" sz="2000"/>
              <a:t>How authentic and inclusive is this lesson?”</a:t>
            </a:r>
            <a:endParaRPr sz="2000">
              <a:latin typeface="Calibri"/>
              <a:ea typeface="Calibri"/>
              <a:cs typeface="Calibri"/>
              <a:sym typeface="Calibri"/>
            </a:endParaRPr>
          </a:p>
          <a:p>
            <a:pPr indent="-285750" lvl="0" marL="514350" rtl="0" algn="l">
              <a:lnSpc>
                <a:spcPct val="90000"/>
              </a:lnSpc>
              <a:spcBef>
                <a:spcPts val="1000"/>
              </a:spcBef>
              <a:spcAft>
                <a:spcPts val="0"/>
              </a:spcAft>
              <a:buSzPts val="1800"/>
              <a:buFont typeface="Arial"/>
              <a:buChar char="•"/>
            </a:pPr>
            <a:r>
              <a:rPr b="1" lang="en-US" sz="2000">
                <a:latin typeface="Calibri"/>
                <a:ea typeface="Calibri"/>
                <a:cs typeface="Calibri"/>
                <a:sym typeface="Calibri"/>
              </a:rPr>
              <a:t>Critical Friends (2 people) will give: </a:t>
            </a:r>
            <a:endParaRPr sz="2000">
              <a:latin typeface="Calibri"/>
              <a:ea typeface="Calibri"/>
              <a:cs typeface="Calibri"/>
              <a:sym typeface="Calibri"/>
            </a:endParaRPr>
          </a:p>
          <a:p>
            <a:pPr indent="-368300" lvl="1" marL="914400" rtl="0" algn="l">
              <a:lnSpc>
                <a:spcPct val="90000"/>
              </a:lnSpc>
              <a:spcBef>
                <a:spcPts val="500"/>
              </a:spcBef>
              <a:spcAft>
                <a:spcPts val="0"/>
              </a:spcAft>
              <a:buSzPts val="2200"/>
              <a:buChar char="•"/>
            </a:pPr>
            <a:r>
              <a:rPr i="1" lang="en-US" sz="2000">
                <a:latin typeface="Calibri"/>
                <a:ea typeface="Calibri"/>
                <a:cs typeface="Calibri"/>
                <a:sym typeface="Calibri"/>
              </a:rPr>
              <a:t>Warm Feedback</a:t>
            </a:r>
            <a:r>
              <a:rPr lang="en-US" sz="2000">
                <a:latin typeface="Calibri"/>
                <a:ea typeface="Calibri"/>
                <a:cs typeface="Calibri"/>
                <a:sym typeface="Calibri"/>
              </a:rPr>
              <a:t> (What works well?) – “I like..”</a:t>
            </a:r>
            <a:endParaRPr/>
          </a:p>
          <a:p>
            <a:pPr indent="-368300" lvl="1" marL="914400" rtl="0" algn="l">
              <a:lnSpc>
                <a:spcPct val="90000"/>
              </a:lnSpc>
              <a:spcBef>
                <a:spcPts val="500"/>
              </a:spcBef>
              <a:spcAft>
                <a:spcPts val="0"/>
              </a:spcAft>
              <a:buSzPts val="2200"/>
              <a:buChar char="•"/>
            </a:pPr>
            <a:r>
              <a:rPr i="1" lang="en-US" sz="2000">
                <a:latin typeface="Calibri"/>
                <a:ea typeface="Calibri"/>
                <a:cs typeface="Calibri"/>
                <a:sym typeface="Calibri"/>
              </a:rPr>
              <a:t>Cool Feedback</a:t>
            </a:r>
            <a:r>
              <a:rPr lang="en-US" sz="2000">
                <a:latin typeface="Calibri"/>
                <a:ea typeface="Calibri"/>
                <a:cs typeface="Calibri"/>
                <a:sym typeface="Calibri"/>
              </a:rPr>
              <a:t> (What can be improved?) – “I wonder…”</a:t>
            </a:r>
            <a:endParaRPr/>
          </a:p>
          <a:p>
            <a:pPr indent="-228600" lvl="0" marL="457200" marR="0" rtl="0" algn="l">
              <a:lnSpc>
                <a:spcPct val="90000"/>
              </a:lnSpc>
              <a:spcBef>
                <a:spcPts val="1000"/>
              </a:spcBef>
              <a:spcAft>
                <a:spcPts val="0"/>
              </a:spcAft>
              <a:buClr>
                <a:schemeClr val="accent4"/>
              </a:buClr>
              <a:buSzPts val="1800"/>
              <a:buFont typeface="Arial"/>
              <a:buNone/>
            </a:pPr>
            <a:r>
              <a:t/>
            </a:r>
            <a:endParaRPr b="1" sz="2000">
              <a:latin typeface="Calibri"/>
              <a:ea typeface="Calibri"/>
              <a:cs typeface="Calibri"/>
              <a:sym typeface="Calibri"/>
            </a:endParaRPr>
          </a:p>
          <a:p>
            <a:pPr indent="-228600" lvl="0" marL="457200" marR="0" rtl="0" algn="l">
              <a:lnSpc>
                <a:spcPct val="90000"/>
              </a:lnSpc>
              <a:spcBef>
                <a:spcPts val="1000"/>
              </a:spcBef>
              <a:spcAft>
                <a:spcPts val="0"/>
              </a:spcAft>
              <a:buClr>
                <a:schemeClr val="accent4"/>
              </a:buClr>
              <a:buSzPts val="1800"/>
              <a:buFont typeface="Arial"/>
              <a:buNone/>
            </a:pPr>
            <a:r>
              <a:rPr b="1" lang="en-US" sz="2000">
                <a:latin typeface="Calibri"/>
                <a:ea typeface="Calibri"/>
                <a:cs typeface="Calibri"/>
                <a:sym typeface="Calibri"/>
              </a:rPr>
              <a:t>Implementation Process: </a:t>
            </a:r>
            <a:endParaRPr/>
          </a:p>
          <a:p>
            <a:pPr indent="-342900" lvl="0" marL="571500" rtl="0" algn="l">
              <a:lnSpc>
                <a:spcPct val="90000"/>
              </a:lnSpc>
              <a:spcBef>
                <a:spcPts val="1000"/>
              </a:spcBef>
              <a:spcAft>
                <a:spcPts val="0"/>
              </a:spcAft>
              <a:buSzPts val="1800"/>
              <a:buFont typeface="Arial"/>
              <a:buAutoNum type="arabicPeriod"/>
            </a:pPr>
            <a:r>
              <a:rPr lang="en-US" sz="2000">
                <a:latin typeface="Calibri"/>
                <a:ea typeface="Calibri"/>
                <a:cs typeface="Calibri"/>
                <a:sym typeface="Calibri"/>
              </a:rPr>
              <a:t>Read the scenario (5 mins)</a:t>
            </a:r>
            <a:endParaRPr/>
          </a:p>
          <a:p>
            <a:pPr indent="-342900" lvl="0" marL="571500" rtl="0" algn="l">
              <a:lnSpc>
                <a:spcPct val="90000"/>
              </a:lnSpc>
              <a:spcBef>
                <a:spcPts val="1000"/>
              </a:spcBef>
              <a:spcAft>
                <a:spcPts val="0"/>
              </a:spcAft>
              <a:buSzPts val="1800"/>
              <a:buFont typeface="Arial"/>
              <a:buAutoNum type="arabicPeriod"/>
            </a:pPr>
            <a:r>
              <a:rPr lang="en-US" sz="2000">
                <a:latin typeface="Calibri"/>
                <a:ea typeface="Calibri"/>
                <a:cs typeface="Calibri"/>
                <a:sym typeface="Calibri"/>
              </a:rPr>
              <a:t>The presenter shares and asks for feedback (5 mins) – Critical Friends only listen.</a:t>
            </a:r>
            <a:endParaRPr/>
          </a:p>
          <a:p>
            <a:pPr indent="-342900" lvl="0" marL="571500" rtl="0" algn="l">
              <a:lnSpc>
                <a:spcPct val="90000"/>
              </a:lnSpc>
              <a:spcBef>
                <a:spcPts val="1000"/>
              </a:spcBef>
              <a:spcAft>
                <a:spcPts val="0"/>
              </a:spcAft>
              <a:buSzPts val="1800"/>
              <a:buFont typeface="Arial"/>
              <a:buAutoNum type="arabicPeriod"/>
            </a:pPr>
            <a:r>
              <a:rPr lang="en-US" sz="2000">
                <a:latin typeface="Calibri"/>
                <a:ea typeface="Calibri"/>
                <a:cs typeface="Calibri"/>
                <a:sym typeface="Calibri"/>
              </a:rPr>
              <a:t>Critical Friends discuss (15 mins)  - Presenter only listens.</a:t>
            </a:r>
            <a:endParaRPr/>
          </a:p>
          <a:p>
            <a:pPr indent="-342900" lvl="0" marL="571500" rtl="0" algn="l">
              <a:lnSpc>
                <a:spcPct val="90000"/>
              </a:lnSpc>
              <a:spcBef>
                <a:spcPts val="1000"/>
              </a:spcBef>
              <a:spcAft>
                <a:spcPts val="0"/>
              </a:spcAft>
              <a:buSzPts val="1800"/>
              <a:buFont typeface="Arial"/>
              <a:buAutoNum type="arabicPeriod"/>
            </a:pPr>
            <a:r>
              <a:rPr lang="en-US" sz="2000">
                <a:latin typeface="Calibri"/>
                <a:ea typeface="Calibri"/>
                <a:cs typeface="Calibri"/>
                <a:sym typeface="Calibri"/>
              </a:rPr>
              <a:t>Presenter reflects (5 mins)</a:t>
            </a:r>
            <a:endParaRPr/>
          </a:p>
          <a:p>
            <a:pPr indent="-342900" lvl="0" marL="571500" rtl="0" algn="l">
              <a:lnSpc>
                <a:spcPct val="90000"/>
              </a:lnSpc>
              <a:spcBef>
                <a:spcPts val="1000"/>
              </a:spcBef>
              <a:spcAft>
                <a:spcPts val="0"/>
              </a:spcAft>
              <a:buSzPts val="1800"/>
              <a:buFont typeface="Arial"/>
              <a:buAutoNum type="arabicPeriod"/>
            </a:pPr>
            <a:r>
              <a:rPr lang="en-US" sz="2000">
                <a:latin typeface="Calibri"/>
                <a:ea typeface="Calibri"/>
                <a:cs typeface="Calibri"/>
                <a:sym typeface="Calibri"/>
              </a:rPr>
              <a:t>Change roles and repeat (optional – if time permits)</a:t>
            </a:r>
            <a:endParaRPr/>
          </a:p>
          <a:p>
            <a:pPr indent="0" lvl="0" marL="228600" rtl="0" algn="l">
              <a:lnSpc>
                <a:spcPct val="90000"/>
              </a:lnSpc>
              <a:spcBef>
                <a:spcPts val="1000"/>
              </a:spcBef>
              <a:spcAft>
                <a:spcPts val="0"/>
              </a:spcAft>
              <a:buSzPts val="1800"/>
              <a:buNone/>
            </a:pPr>
            <a:r>
              <a:t/>
            </a:r>
            <a:endParaRPr sz="2000">
              <a:latin typeface="Calibri"/>
              <a:ea typeface="Calibri"/>
              <a:cs typeface="Calibri"/>
              <a:sym typeface="Calibri"/>
            </a:endParaRPr>
          </a:p>
          <a:p>
            <a:pPr indent="0" lvl="0" marL="228600" rtl="0" algn="l">
              <a:lnSpc>
                <a:spcPct val="90000"/>
              </a:lnSpc>
              <a:spcBef>
                <a:spcPts val="1000"/>
              </a:spcBef>
              <a:spcAft>
                <a:spcPts val="0"/>
              </a:spcAft>
              <a:buSzPts val="1800"/>
              <a:buNone/>
            </a:pPr>
            <a:r>
              <a:t/>
            </a:r>
            <a:endParaRPr sz="2000">
              <a:latin typeface="Calibri"/>
              <a:ea typeface="Calibri"/>
              <a:cs typeface="Calibri"/>
              <a:sym typeface="Calibri"/>
            </a:endParaRPr>
          </a:p>
        </p:txBody>
      </p:sp>
      <p:sp>
        <p:nvSpPr>
          <p:cNvPr id="214" name="Google Shape;214;p12"/>
          <p:cNvSpPr txBox="1"/>
          <p:nvPr/>
        </p:nvSpPr>
        <p:spPr>
          <a:xfrm>
            <a:off x="442685" y="1176671"/>
            <a:ext cx="10863943"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000000"/>
                </a:solidFill>
                <a:latin typeface="Calibri"/>
                <a:ea typeface="Calibri"/>
                <a:cs typeface="Calibri"/>
                <a:sym typeface="Calibri"/>
              </a:rPr>
              <a:t>Scenario Handout:  “Algorithms on Social Media”</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 name="Shape 219"/>
        <p:cNvGrpSpPr/>
        <p:nvPr/>
      </p:nvGrpSpPr>
      <p:grpSpPr>
        <a:xfrm>
          <a:off x="0" y="0"/>
          <a:ext cx="0" cy="0"/>
          <a:chOff x="0" y="0"/>
          <a:chExt cx="0" cy="0"/>
        </a:xfrm>
      </p:grpSpPr>
      <p:pic>
        <p:nvPicPr>
          <p:cNvPr descr="Εικόνα που περιέχει κείμενο, στιγμιότυπο οθόνης, κύκλος, λογότυπο&#10;&#10;Το περιεχόμενο που δημιουργείται από τεχνολογία AI ενδέχεται να είναι εσφαλμένο." id="220" name="Google Shape;220;p13"/>
          <p:cNvPicPr preferRelativeResize="0"/>
          <p:nvPr/>
        </p:nvPicPr>
        <p:blipFill rotWithShape="1">
          <a:blip r:embed="rId3">
            <a:alphaModFix/>
          </a:blip>
          <a:srcRect b="0" l="0" r="0" t="0"/>
          <a:stretch/>
        </p:blipFill>
        <p:spPr>
          <a:xfrm>
            <a:off x="3236686" y="1073806"/>
            <a:ext cx="8955314" cy="5702552"/>
          </a:xfrm>
          <a:prstGeom prst="rect">
            <a:avLst/>
          </a:prstGeom>
          <a:noFill/>
          <a:ln>
            <a:noFill/>
          </a:ln>
        </p:spPr>
      </p:pic>
      <p:sp>
        <p:nvSpPr>
          <p:cNvPr id="221" name="Google Shape;221;p13"/>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Calibrated Peer Review (CPR)</a:t>
            </a:r>
            <a:endParaRPr/>
          </a:p>
        </p:txBody>
      </p:sp>
      <p:sp>
        <p:nvSpPr>
          <p:cNvPr id="222" name="Google Shape;222;p13"/>
          <p:cNvSpPr txBox="1"/>
          <p:nvPr>
            <p:ph idx="2" type="body"/>
          </p:nvPr>
        </p:nvSpPr>
        <p:spPr>
          <a:xfrm>
            <a:off x="97971" y="1210894"/>
            <a:ext cx="3733800" cy="5289179"/>
          </a:xfrm>
          <a:prstGeom prst="rect">
            <a:avLst/>
          </a:prstGeom>
          <a:noFill/>
          <a:ln>
            <a:noFill/>
          </a:ln>
        </p:spPr>
        <p:txBody>
          <a:bodyPr anchorCtr="0" anchor="t" bIns="45700" lIns="91425" spcFirstLastPara="1" rIns="91425" wrap="square" tIns="45700">
            <a:noAutofit/>
          </a:bodyPr>
          <a:lstStyle/>
          <a:p>
            <a:pPr indent="-228600" lvl="0" marL="457200" marR="0" rtl="0" algn="l">
              <a:lnSpc>
                <a:spcPct val="90000"/>
              </a:lnSpc>
              <a:spcBef>
                <a:spcPts val="1000"/>
              </a:spcBef>
              <a:spcAft>
                <a:spcPts val="0"/>
              </a:spcAft>
              <a:buClr>
                <a:schemeClr val="accent4"/>
              </a:buClr>
              <a:buSzPts val="1800"/>
              <a:buFont typeface="Arial"/>
              <a:buNone/>
            </a:pPr>
            <a:r>
              <a:rPr lang="en-US" sz="2400"/>
              <a:t>Theoretical Roots:</a:t>
            </a:r>
            <a:endParaRPr sz="2400"/>
          </a:p>
          <a:p>
            <a:pPr indent="-228600" lvl="0" marL="457200" marR="0" rtl="0" algn="l">
              <a:lnSpc>
                <a:spcPct val="90000"/>
              </a:lnSpc>
              <a:spcBef>
                <a:spcPts val="1000"/>
              </a:spcBef>
              <a:spcAft>
                <a:spcPts val="0"/>
              </a:spcAft>
              <a:buClr>
                <a:schemeClr val="accent4"/>
              </a:buClr>
              <a:buSzPts val="1800"/>
              <a:buFont typeface="Arial"/>
              <a:buNone/>
            </a:pPr>
            <a:r>
              <a:rPr lang="en-US" sz="2400"/>
              <a:t>. Collins’ cognitive apprenticeship (1989): Making expert thinking visible.</a:t>
            </a:r>
            <a:endParaRPr sz="2400"/>
          </a:p>
          <a:p>
            <a:pPr indent="-228600" lvl="0" marL="457200" marR="0" rtl="0" algn="l">
              <a:lnSpc>
                <a:spcPct val="90000"/>
              </a:lnSpc>
              <a:spcBef>
                <a:spcPts val="1000"/>
              </a:spcBef>
              <a:spcAft>
                <a:spcPts val="0"/>
              </a:spcAft>
              <a:buClr>
                <a:schemeClr val="accent4"/>
              </a:buClr>
              <a:buSzPts val="1800"/>
              <a:buFont typeface="Arial"/>
              <a:buNone/>
            </a:pPr>
            <a:r>
              <a:rPr lang="en-US" sz="2400"/>
              <a:t>. Anchored Instruction (Bransford et al., 1990): Rubrics as "anchors."</a:t>
            </a:r>
            <a:endParaRPr sz="2400"/>
          </a:p>
          <a:p>
            <a:pPr indent="-228600" lvl="0" marL="457200" marR="0" rtl="0" algn="l">
              <a:lnSpc>
                <a:spcPct val="90000"/>
              </a:lnSpc>
              <a:spcBef>
                <a:spcPts val="1000"/>
              </a:spcBef>
              <a:spcAft>
                <a:spcPts val="0"/>
              </a:spcAft>
              <a:buClr>
                <a:schemeClr val="accent4"/>
              </a:buClr>
              <a:buSzPts val="1800"/>
              <a:buFont typeface="Arial"/>
              <a:buNone/>
            </a:pPr>
            <a:r>
              <a:t/>
            </a:r>
            <a:endParaRPr sz="240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 name="Shape 227"/>
        <p:cNvGrpSpPr/>
        <p:nvPr/>
      </p:nvGrpSpPr>
      <p:grpSpPr>
        <a:xfrm>
          <a:off x="0" y="0"/>
          <a:ext cx="0" cy="0"/>
          <a:chOff x="0" y="0"/>
          <a:chExt cx="0" cy="0"/>
        </a:xfrm>
      </p:grpSpPr>
      <p:sp>
        <p:nvSpPr>
          <p:cNvPr id="228" name="Google Shape;228;p1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Benefits of CPR</a:t>
            </a:r>
            <a:endParaRPr/>
          </a:p>
        </p:txBody>
      </p:sp>
      <p:sp>
        <p:nvSpPr>
          <p:cNvPr id="229" name="Google Shape;229;p14"/>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p>
            <a:pPr indent="-228600" lvl="0" marL="457200" marR="0" rtl="0" algn="l">
              <a:lnSpc>
                <a:spcPct val="90000"/>
              </a:lnSpc>
              <a:spcBef>
                <a:spcPts val="1000"/>
              </a:spcBef>
              <a:spcAft>
                <a:spcPts val="0"/>
              </a:spcAft>
              <a:buClr>
                <a:schemeClr val="accent4"/>
              </a:buClr>
              <a:buSzPts val="1800"/>
              <a:buFont typeface="Arial"/>
              <a:buNone/>
            </a:pPr>
            <a:r>
              <a:rPr lang="en-US" sz="2400"/>
              <a:t>•	Increases objectivity and consistency</a:t>
            </a:r>
            <a:endParaRPr sz="2400"/>
          </a:p>
          <a:p>
            <a:pPr indent="-228600" lvl="0" marL="457200" marR="0" rtl="0" algn="l">
              <a:lnSpc>
                <a:spcPct val="90000"/>
              </a:lnSpc>
              <a:spcBef>
                <a:spcPts val="1000"/>
              </a:spcBef>
              <a:spcAft>
                <a:spcPts val="0"/>
              </a:spcAft>
              <a:buClr>
                <a:schemeClr val="accent4"/>
              </a:buClr>
              <a:buSzPts val="1800"/>
              <a:buFont typeface="Arial"/>
              <a:buNone/>
            </a:pPr>
            <a:r>
              <a:rPr lang="en-US" sz="2400"/>
              <a:t>•	Enhances critical thinking and metacognition</a:t>
            </a:r>
            <a:endParaRPr sz="2400"/>
          </a:p>
          <a:p>
            <a:pPr indent="-228600" lvl="0" marL="457200" marR="0" rtl="0" algn="l">
              <a:lnSpc>
                <a:spcPct val="90000"/>
              </a:lnSpc>
              <a:spcBef>
                <a:spcPts val="1000"/>
              </a:spcBef>
              <a:spcAft>
                <a:spcPts val="0"/>
              </a:spcAft>
              <a:buClr>
                <a:schemeClr val="accent4"/>
              </a:buClr>
              <a:buSzPts val="1800"/>
              <a:buFont typeface="Arial"/>
              <a:buNone/>
            </a:pPr>
            <a:r>
              <a:rPr lang="en-US" sz="2400"/>
              <a:t>•	Reduces grading load for instructors</a:t>
            </a:r>
            <a:endParaRPr sz="2400"/>
          </a:p>
          <a:p>
            <a:pPr indent="-228600" lvl="0" marL="457200" marR="0" rtl="0" algn="l">
              <a:lnSpc>
                <a:spcPct val="90000"/>
              </a:lnSpc>
              <a:spcBef>
                <a:spcPts val="1000"/>
              </a:spcBef>
              <a:spcAft>
                <a:spcPts val="0"/>
              </a:spcAft>
              <a:buClr>
                <a:schemeClr val="accent4"/>
              </a:buClr>
              <a:buSzPts val="1800"/>
              <a:buFont typeface="Arial"/>
              <a:buNone/>
            </a:pPr>
            <a:r>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sp>
        <p:nvSpPr>
          <p:cNvPr id="235" name="Google Shape;235;p1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Activity 2: </a:t>
            </a:r>
            <a:r>
              <a:rPr lang="en-US" sz="3200"/>
              <a:t>Designing and Evaluating Informatics Scenarios with CPR</a:t>
            </a:r>
            <a:endParaRPr sz="3200"/>
          </a:p>
        </p:txBody>
      </p:sp>
      <p:sp>
        <p:nvSpPr>
          <p:cNvPr id="236" name="Google Shape;236;p15"/>
          <p:cNvSpPr txBox="1"/>
          <p:nvPr>
            <p:ph idx="2" type="body"/>
          </p:nvPr>
        </p:nvSpPr>
        <p:spPr>
          <a:xfrm>
            <a:off x="123825" y="1168771"/>
            <a:ext cx="11944350" cy="5289179"/>
          </a:xfrm>
          <a:prstGeom prst="rect">
            <a:avLst/>
          </a:prstGeom>
          <a:noFill/>
          <a:ln>
            <a:noFill/>
          </a:ln>
        </p:spPr>
        <p:txBody>
          <a:bodyPr anchorCtr="0" anchor="t" bIns="45700" lIns="91425" spcFirstLastPara="1" rIns="91425" wrap="square" tIns="45700">
            <a:noAutofit/>
          </a:bodyPr>
          <a:lstStyle/>
          <a:p>
            <a:pPr indent="-457200" lvl="0" marL="457200" rtl="0" algn="l">
              <a:lnSpc>
                <a:spcPct val="90000"/>
              </a:lnSpc>
              <a:spcBef>
                <a:spcPts val="1000"/>
              </a:spcBef>
              <a:spcAft>
                <a:spcPts val="0"/>
              </a:spcAft>
              <a:buSzPts val="1800"/>
              <a:buFont typeface="Arial"/>
              <a:buChar char="•"/>
            </a:pPr>
            <a:r>
              <a:rPr lang="en-US" sz="2800">
                <a:latin typeface="Calibri"/>
                <a:ea typeface="Calibri"/>
                <a:cs typeface="Calibri"/>
                <a:sym typeface="Calibri"/>
              </a:rPr>
              <a:t>Write a short learning scenario for your students based on the THINKER methodology using Handout 1. </a:t>
            </a:r>
            <a:endParaRPr/>
          </a:p>
          <a:p>
            <a:pPr indent="-457200" lvl="0" marL="457200" rtl="0" algn="l">
              <a:lnSpc>
                <a:spcPct val="90000"/>
              </a:lnSpc>
              <a:spcBef>
                <a:spcPts val="1000"/>
              </a:spcBef>
              <a:spcAft>
                <a:spcPts val="0"/>
              </a:spcAft>
              <a:buSzPts val="1800"/>
              <a:buFont typeface="Arial"/>
              <a:buChar char="•"/>
            </a:pPr>
            <a:r>
              <a:rPr lang="en-US" sz="2800">
                <a:latin typeface="Calibri"/>
                <a:ea typeface="Calibri"/>
                <a:cs typeface="Calibri"/>
                <a:sym typeface="Calibri"/>
              </a:rPr>
              <a:t>Exchange your scenario with the person sitting next to you.</a:t>
            </a:r>
            <a:endParaRPr/>
          </a:p>
          <a:p>
            <a:pPr indent="-457200" lvl="0" marL="457200" rtl="0" algn="l">
              <a:lnSpc>
                <a:spcPct val="90000"/>
              </a:lnSpc>
              <a:spcBef>
                <a:spcPts val="1000"/>
              </a:spcBef>
              <a:spcAft>
                <a:spcPts val="0"/>
              </a:spcAft>
              <a:buSzPts val="1800"/>
              <a:buFont typeface="Arial"/>
              <a:buChar char="•"/>
            </a:pPr>
            <a:r>
              <a:rPr lang="en-US" sz="2800">
                <a:latin typeface="Calibri"/>
                <a:ea typeface="Calibri"/>
                <a:cs typeface="Calibri"/>
                <a:sym typeface="Calibri"/>
              </a:rPr>
              <a:t>Use Handout 2 to evaluate the scenario of your peer.</a:t>
            </a:r>
            <a:endParaRPr/>
          </a:p>
          <a:p>
            <a:pPr indent="0" lvl="0" marL="0" rtl="0" algn="l">
              <a:lnSpc>
                <a:spcPct val="90000"/>
              </a:lnSpc>
              <a:spcBef>
                <a:spcPts val="1000"/>
              </a:spcBef>
              <a:spcAft>
                <a:spcPts val="0"/>
              </a:spcAft>
              <a:buSzPts val="1800"/>
              <a:buNone/>
            </a:pPr>
            <a:r>
              <a:rPr lang="en-US" sz="2800">
                <a:latin typeface="Calibri"/>
                <a:ea typeface="Calibri"/>
                <a:cs typeface="Calibri"/>
                <a:sym typeface="Calibri"/>
              </a:rPr>
              <a:t> </a:t>
            </a:r>
            <a:endParaRPr/>
          </a:p>
          <a:p>
            <a:pPr indent="-228600" lvl="0" marL="457200" marR="0" rtl="0" algn="l">
              <a:lnSpc>
                <a:spcPct val="90000"/>
              </a:lnSpc>
              <a:spcBef>
                <a:spcPts val="1000"/>
              </a:spcBef>
              <a:spcAft>
                <a:spcPts val="0"/>
              </a:spcAft>
              <a:buClr>
                <a:schemeClr val="accent4"/>
              </a:buClr>
              <a:buSzPts val="1800"/>
              <a:buFont typeface="Arial"/>
              <a:buNone/>
            </a:pPr>
            <a:r>
              <a:rPr lang="en-US" sz="2800">
                <a:latin typeface="Calibri"/>
                <a:ea typeface="Calibri"/>
                <a:cs typeface="Calibri"/>
                <a:sym typeface="Calibri"/>
              </a:rPr>
              <a:t>Reflection: </a:t>
            </a:r>
            <a:endParaRPr/>
          </a:p>
          <a:p>
            <a:pPr indent="-457200" lvl="0" marL="457200" rtl="0" algn="l">
              <a:lnSpc>
                <a:spcPct val="90000"/>
              </a:lnSpc>
              <a:spcBef>
                <a:spcPts val="1000"/>
              </a:spcBef>
              <a:spcAft>
                <a:spcPts val="0"/>
              </a:spcAft>
              <a:buSzPts val="1800"/>
              <a:buFont typeface="Calibri"/>
              <a:buChar char="-"/>
            </a:pPr>
            <a:r>
              <a:rPr lang="en-US" sz="2800">
                <a:latin typeface="Calibri"/>
                <a:ea typeface="Calibri"/>
                <a:cs typeface="Calibri"/>
                <a:sym typeface="Calibri"/>
              </a:rPr>
              <a:t>What did you learn from the feedback?</a:t>
            </a:r>
            <a:endParaRPr/>
          </a:p>
          <a:p>
            <a:pPr indent="-457200" lvl="0" marL="457200" rtl="0" algn="l">
              <a:lnSpc>
                <a:spcPct val="90000"/>
              </a:lnSpc>
              <a:spcBef>
                <a:spcPts val="1000"/>
              </a:spcBef>
              <a:spcAft>
                <a:spcPts val="0"/>
              </a:spcAft>
              <a:buSzPts val="1800"/>
              <a:buFont typeface="Calibri"/>
              <a:buChar char="-"/>
            </a:pPr>
            <a:r>
              <a:rPr lang="en-US" sz="2800">
                <a:latin typeface="Calibri"/>
                <a:ea typeface="Calibri"/>
                <a:cs typeface="Calibri"/>
                <a:sym typeface="Calibri"/>
              </a:rPr>
              <a:t>How can CPR help improve lesson design and collaboration?</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 name="Shape 241"/>
        <p:cNvGrpSpPr/>
        <p:nvPr/>
      </p:nvGrpSpPr>
      <p:grpSpPr>
        <a:xfrm>
          <a:off x="0" y="0"/>
          <a:ext cx="0" cy="0"/>
          <a:chOff x="0" y="0"/>
          <a:chExt cx="0" cy="0"/>
        </a:xfrm>
      </p:grpSpPr>
      <p:sp>
        <p:nvSpPr>
          <p:cNvPr id="242" name="Google Shape;242;p40"/>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Comparing CFP to CPR</a:t>
            </a:r>
            <a:endParaRPr/>
          </a:p>
        </p:txBody>
      </p:sp>
      <p:pic>
        <p:nvPicPr>
          <p:cNvPr descr="Εικόνα που περιέχει κείμενο, στιγμιότυπο οθόνης, διάγραμμα, γραμματοσειρά&#10;&#10;Το περιεχόμενο που δημιουργείται από τεχνολογία AI ενδέχεται να είναι εσφαλμένο." id="243" name="Google Shape;243;p40"/>
          <p:cNvPicPr preferRelativeResize="0"/>
          <p:nvPr>
            <p:ph idx="2" type="body"/>
          </p:nvPr>
        </p:nvPicPr>
        <p:blipFill rotWithShape="1">
          <a:blip r:embed="rId3">
            <a:alphaModFix/>
          </a:blip>
          <a:srcRect b="0" l="0" r="0" t="0"/>
          <a:stretch/>
        </p:blipFill>
        <p:spPr>
          <a:xfrm>
            <a:off x="333829" y="1159102"/>
            <a:ext cx="5180333" cy="4539796"/>
          </a:xfrm>
          <a:prstGeom prst="rect">
            <a:avLst/>
          </a:prstGeom>
          <a:noFill/>
          <a:ln>
            <a:noFill/>
          </a:ln>
        </p:spPr>
      </p:pic>
      <p:pic>
        <p:nvPicPr>
          <p:cNvPr descr="Εικόνα που περιέχει κείμενο, στιγμιότυπο οθόνης, λογότυπο, γραμματοσειρά&#10;&#10;Το περιεχόμενο που δημιουργείται από τεχνολογία AI ενδέχεται να είναι εσφαλμένο." id="244" name="Google Shape;244;p40"/>
          <p:cNvPicPr preferRelativeResize="0"/>
          <p:nvPr>
            <p:ph idx="1" type="body"/>
          </p:nvPr>
        </p:nvPicPr>
        <p:blipFill rotWithShape="1">
          <a:blip r:embed="rId4">
            <a:alphaModFix/>
          </a:blip>
          <a:srcRect b="0" l="0" r="0" t="0"/>
          <a:stretch/>
        </p:blipFill>
        <p:spPr>
          <a:xfrm>
            <a:off x="5644675" y="902154"/>
            <a:ext cx="6213496" cy="5053692"/>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p17"/>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What to use?</a:t>
            </a:r>
            <a:endParaRPr/>
          </a:p>
        </p:txBody>
      </p:sp>
      <p:sp>
        <p:nvSpPr>
          <p:cNvPr id="251" name="Google Shape;251;p17"/>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p>
            <a:pPr indent="-228600" lvl="0" marL="457200" marR="0" rtl="0" algn="just">
              <a:lnSpc>
                <a:spcPct val="90000"/>
              </a:lnSpc>
              <a:spcBef>
                <a:spcPts val="1000"/>
              </a:spcBef>
              <a:spcAft>
                <a:spcPts val="0"/>
              </a:spcAft>
              <a:buClr>
                <a:schemeClr val="accent1"/>
              </a:buClr>
              <a:buSzPts val="2400"/>
              <a:buFont typeface="Arial"/>
              <a:buNone/>
            </a:pPr>
            <a:r>
              <a:rPr lang="en-US" sz="2800"/>
              <a:t>CFP or CPR?</a:t>
            </a:r>
            <a:endParaRPr sz="2800"/>
          </a:p>
        </p:txBody>
      </p:sp>
      <p:sp>
        <p:nvSpPr>
          <p:cNvPr id="252" name="Google Shape;252;p17"/>
          <p:cNvSpPr txBox="1"/>
          <p:nvPr>
            <p:ph idx="2" type="body"/>
          </p:nvPr>
        </p:nvSpPr>
        <p:spPr>
          <a:xfrm>
            <a:off x="97971" y="4267200"/>
            <a:ext cx="11944350" cy="2484664"/>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SzPts val="1800"/>
              <a:buFont typeface="Arial"/>
              <a:buChar char="•"/>
            </a:pPr>
            <a:r>
              <a:rPr lang="en-US" sz="2400"/>
              <a:t>Use CFP for </a:t>
            </a:r>
            <a:r>
              <a:rPr b="1" lang="en-US" sz="2400"/>
              <a:t>deep practice reflection</a:t>
            </a:r>
            <a:r>
              <a:rPr lang="en-US" sz="2400"/>
              <a:t>.</a:t>
            </a:r>
            <a:endParaRPr/>
          </a:p>
          <a:p>
            <a:pPr indent="-342900" lvl="0" marL="571500" rtl="0" algn="l">
              <a:lnSpc>
                <a:spcPct val="90000"/>
              </a:lnSpc>
              <a:spcBef>
                <a:spcPts val="1000"/>
              </a:spcBef>
              <a:spcAft>
                <a:spcPts val="0"/>
              </a:spcAft>
              <a:buSzPts val="1800"/>
              <a:buFont typeface="Arial"/>
              <a:buChar char="•"/>
            </a:pPr>
            <a:r>
              <a:rPr lang="en-US" sz="2400"/>
              <a:t>Use CPR for </a:t>
            </a:r>
            <a:r>
              <a:rPr b="1" lang="en-US" sz="2400"/>
              <a:t>rubric-based evaluation</a:t>
            </a:r>
            <a:r>
              <a:rPr lang="en-US" sz="2400"/>
              <a:t>.</a:t>
            </a:r>
            <a:endParaRPr/>
          </a:p>
          <a:p>
            <a:pPr indent="-342900" lvl="0" marL="571500" rtl="0" algn="l">
              <a:lnSpc>
                <a:spcPct val="90000"/>
              </a:lnSpc>
              <a:spcBef>
                <a:spcPts val="1000"/>
              </a:spcBef>
              <a:spcAft>
                <a:spcPts val="0"/>
              </a:spcAft>
              <a:buSzPts val="1800"/>
              <a:buFont typeface="Arial"/>
              <a:buChar char="•"/>
            </a:pPr>
            <a:r>
              <a:rPr lang="en-US" sz="2400"/>
              <a:t>Combine both for </a:t>
            </a:r>
            <a:r>
              <a:rPr b="1" lang="en-US" sz="2400"/>
              <a:t>maximum impact</a:t>
            </a:r>
            <a:r>
              <a:rPr lang="en-US" sz="2400"/>
              <a:t>.</a:t>
            </a:r>
            <a:endParaRPr sz="2400"/>
          </a:p>
        </p:txBody>
      </p:sp>
      <p:graphicFrame>
        <p:nvGraphicFramePr>
          <p:cNvPr id="253" name="Google Shape;253;p17"/>
          <p:cNvGraphicFramePr/>
          <p:nvPr/>
        </p:nvGraphicFramePr>
        <p:xfrm>
          <a:off x="301172" y="1708762"/>
          <a:ext cx="3000000" cy="3000000"/>
        </p:xfrm>
        <a:graphic>
          <a:graphicData uri="http://schemas.openxmlformats.org/drawingml/2006/table">
            <a:tbl>
              <a:tblPr>
                <a:noFill/>
                <a:tableStyleId>{CE5BC0DF-627F-457A-BBFE-49106EACAB07}</a:tableStyleId>
              </a:tblPr>
              <a:tblGrid>
                <a:gridCol w="1890475"/>
                <a:gridCol w="4717150"/>
                <a:gridCol w="4978400"/>
              </a:tblGrid>
              <a:tr h="279400">
                <a:tc>
                  <a:txBody>
                    <a:bodyPr/>
                    <a:lstStyle/>
                    <a:p>
                      <a:pPr indent="0" lvl="0" marL="0" marR="0" rtl="0" algn="l">
                        <a:lnSpc>
                          <a:spcPct val="100000"/>
                        </a:lnSpc>
                        <a:spcBef>
                          <a:spcPts val="0"/>
                        </a:spcBef>
                        <a:spcAft>
                          <a:spcPts val="0"/>
                        </a:spcAft>
                        <a:buClr>
                          <a:srgbClr val="000000"/>
                        </a:buClr>
                        <a:buSzPts val="2200"/>
                        <a:buFont typeface="Arial"/>
                        <a:buNone/>
                      </a:pPr>
                      <a:r>
                        <a:rPr b="1" lang="en-US" sz="2200" u="none" cap="none" strike="noStrike">
                          <a:solidFill>
                            <a:schemeClr val="lt2"/>
                          </a:solidFill>
                          <a:latin typeface="Calibri"/>
                          <a:ea typeface="Calibri"/>
                          <a:cs typeface="Calibri"/>
                          <a:sym typeface="Calibri"/>
                        </a:rPr>
                        <a:t>Protocol</a:t>
                      </a:r>
                      <a:endParaRPr sz="2200" u="none" cap="none" strike="noStrike">
                        <a:solidFill>
                          <a:schemeClr val="lt2"/>
                        </a:solidFill>
                        <a:latin typeface="Calibri"/>
                        <a:ea typeface="Calibri"/>
                        <a:cs typeface="Calibri"/>
                        <a:sym typeface="Calibri"/>
                      </a:endParaRPr>
                    </a:p>
                  </a:txBody>
                  <a:tcPr marT="45725" marB="45725" marR="91450" marL="91450" anchor="ctr">
                    <a:solidFill>
                      <a:srgbClr val="1BBC5C"/>
                    </a:solidFill>
                  </a:tcPr>
                </a:tc>
                <a:tc>
                  <a:txBody>
                    <a:bodyPr/>
                    <a:lstStyle/>
                    <a:p>
                      <a:pPr indent="0" lvl="0" marL="0" marR="0" rtl="0" algn="l">
                        <a:lnSpc>
                          <a:spcPct val="100000"/>
                        </a:lnSpc>
                        <a:spcBef>
                          <a:spcPts val="0"/>
                        </a:spcBef>
                        <a:spcAft>
                          <a:spcPts val="0"/>
                        </a:spcAft>
                        <a:buClr>
                          <a:srgbClr val="000000"/>
                        </a:buClr>
                        <a:buSzPts val="2200"/>
                        <a:buFont typeface="Arial"/>
                        <a:buNone/>
                      </a:pPr>
                      <a:r>
                        <a:rPr b="1" lang="en-US" sz="2200" u="none" cap="none" strike="noStrike">
                          <a:solidFill>
                            <a:schemeClr val="lt2"/>
                          </a:solidFill>
                          <a:latin typeface="Calibri"/>
                          <a:ea typeface="Calibri"/>
                          <a:cs typeface="Calibri"/>
                          <a:sym typeface="Calibri"/>
                        </a:rPr>
                        <a:t>Best For</a:t>
                      </a:r>
                      <a:endParaRPr sz="2200" u="none" cap="none" strike="noStrike">
                        <a:solidFill>
                          <a:schemeClr val="lt2"/>
                        </a:solidFill>
                        <a:latin typeface="Calibri"/>
                        <a:ea typeface="Calibri"/>
                        <a:cs typeface="Calibri"/>
                        <a:sym typeface="Calibri"/>
                      </a:endParaRPr>
                    </a:p>
                  </a:txBody>
                  <a:tcPr marT="45725" marB="45725" marR="91450" marL="91450" anchor="ctr">
                    <a:solidFill>
                      <a:srgbClr val="1BBC5C"/>
                    </a:solidFill>
                  </a:tcPr>
                </a:tc>
                <a:tc>
                  <a:txBody>
                    <a:bodyPr/>
                    <a:lstStyle/>
                    <a:p>
                      <a:pPr indent="0" lvl="0" marL="0" marR="0" rtl="0" algn="l">
                        <a:lnSpc>
                          <a:spcPct val="100000"/>
                        </a:lnSpc>
                        <a:spcBef>
                          <a:spcPts val="0"/>
                        </a:spcBef>
                        <a:spcAft>
                          <a:spcPts val="0"/>
                        </a:spcAft>
                        <a:buClr>
                          <a:srgbClr val="000000"/>
                        </a:buClr>
                        <a:buSzPts val="2200"/>
                        <a:buFont typeface="Arial"/>
                        <a:buNone/>
                      </a:pPr>
                      <a:r>
                        <a:rPr b="1" lang="en-US" sz="2200" u="none" cap="none" strike="noStrike">
                          <a:solidFill>
                            <a:schemeClr val="lt2"/>
                          </a:solidFill>
                          <a:latin typeface="Calibri"/>
                          <a:ea typeface="Calibri"/>
                          <a:cs typeface="Calibri"/>
                          <a:sym typeface="Calibri"/>
                        </a:rPr>
                        <a:t>Strengths</a:t>
                      </a:r>
                      <a:endParaRPr sz="2200" u="none" cap="none" strike="noStrike">
                        <a:solidFill>
                          <a:schemeClr val="lt2"/>
                        </a:solidFill>
                        <a:latin typeface="Calibri"/>
                        <a:ea typeface="Calibri"/>
                        <a:cs typeface="Calibri"/>
                        <a:sym typeface="Calibri"/>
                      </a:endParaRPr>
                    </a:p>
                  </a:txBody>
                  <a:tcPr marT="45725" marB="45725" marR="91450" marL="91450" anchor="ctr">
                    <a:solidFill>
                      <a:srgbClr val="1BBC5C"/>
                    </a:solidFill>
                  </a:tcPr>
                </a:tc>
              </a:tr>
              <a:tr h="279400">
                <a:tc>
                  <a:txBody>
                    <a:bodyPr/>
                    <a:lstStyle/>
                    <a:p>
                      <a:pPr indent="0" lvl="0" marL="0" marR="0" rtl="0" algn="l">
                        <a:lnSpc>
                          <a:spcPct val="100000"/>
                        </a:lnSpc>
                        <a:spcBef>
                          <a:spcPts val="0"/>
                        </a:spcBef>
                        <a:spcAft>
                          <a:spcPts val="0"/>
                        </a:spcAft>
                        <a:buClr>
                          <a:srgbClr val="000000"/>
                        </a:buClr>
                        <a:buSzPts val="2200"/>
                        <a:buFont typeface="Arial"/>
                        <a:buNone/>
                      </a:pPr>
                      <a:r>
                        <a:rPr b="1" lang="en-US" sz="2200" u="none" cap="none" strike="noStrike">
                          <a:latin typeface="Calibri"/>
                          <a:ea typeface="Calibri"/>
                          <a:cs typeface="Calibri"/>
                          <a:sym typeface="Calibri"/>
                        </a:rPr>
                        <a:t>CFP</a:t>
                      </a:r>
                      <a:endParaRPr sz="2200" u="none" cap="none" strike="noStrike">
                        <a:latin typeface="Calibri"/>
                        <a:ea typeface="Calibri"/>
                        <a:cs typeface="Calibri"/>
                        <a:sym typeface="Calibri"/>
                      </a:endParaRPr>
                    </a:p>
                  </a:txBody>
                  <a:tcPr marT="45725" marB="45725" marR="91450" marL="91450" anchor="ctr"/>
                </a:tc>
                <a:tc>
                  <a:txBody>
                    <a:bodyPr/>
                    <a:lstStyle/>
                    <a:p>
                      <a:pPr indent="0" lvl="0" marL="0" marR="0" rtl="0" algn="l">
                        <a:lnSpc>
                          <a:spcPct val="100000"/>
                        </a:lnSpc>
                        <a:spcBef>
                          <a:spcPts val="0"/>
                        </a:spcBef>
                        <a:spcAft>
                          <a:spcPts val="0"/>
                        </a:spcAft>
                        <a:buClr>
                          <a:srgbClr val="000000"/>
                        </a:buClr>
                        <a:buSzPts val="2200"/>
                        <a:buFont typeface="Arial"/>
                        <a:buNone/>
                      </a:pPr>
                      <a:r>
                        <a:rPr lang="en-US" sz="2200" u="none" cap="none" strike="noStrike">
                          <a:latin typeface="Calibri"/>
                          <a:ea typeface="Calibri"/>
                          <a:cs typeface="Calibri"/>
                          <a:sym typeface="Calibri"/>
                        </a:rPr>
                        <a:t>Improving teaching practice</a:t>
                      </a:r>
                      <a:endParaRPr sz="1400" u="none" cap="none" strike="noStrike"/>
                    </a:p>
                  </a:txBody>
                  <a:tcPr marT="45725" marB="45725" marR="91450" marL="91450" anchor="ctr"/>
                </a:tc>
                <a:tc>
                  <a:txBody>
                    <a:bodyPr/>
                    <a:lstStyle/>
                    <a:p>
                      <a:pPr indent="0" lvl="0" marL="0" marR="0" rtl="0" algn="l">
                        <a:lnSpc>
                          <a:spcPct val="100000"/>
                        </a:lnSpc>
                        <a:spcBef>
                          <a:spcPts val="0"/>
                        </a:spcBef>
                        <a:spcAft>
                          <a:spcPts val="0"/>
                        </a:spcAft>
                        <a:buClr>
                          <a:srgbClr val="000000"/>
                        </a:buClr>
                        <a:buSzPts val="2200"/>
                        <a:buFont typeface="Arial"/>
                        <a:buNone/>
                      </a:pPr>
                      <a:r>
                        <a:rPr lang="en-US" sz="2200" u="none" cap="none" strike="noStrike">
                          <a:latin typeface="Calibri"/>
                          <a:ea typeface="Calibri"/>
                          <a:cs typeface="Calibri"/>
                          <a:sym typeface="Calibri"/>
                        </a:rPr>
                        <a:t>Fosters reflective dialogue, builds trust</a:t>
                      </a:r>
                      <a:endParaRPr sz="1400" u="none" cap="none" strike="noStrike"/>
                    </a:p>
                  </a:txBody>
                  <a:tcPr marT="45725" marB="45725" marR="91450" marL="91450" anchor="ctr"/>
                </a:tc>
              </a:tr>
              <a:tr h="279400">
                <a:tc>
                  <a:txBody>
                    <a:bodyPr/>
                    <a:lstStyle/>
                    <a:p>
                      <a:pPr indent="0" lvl="0" marL="0" marR="0" rtl="0" algn="l">
                        <a:lnSpc>
                          <a:spcPct val="100000"/>
                        </a:lnSpc>
                        <a:spcBef>
                          <a:spcPts val="0"/>
                        </a:spcBef>
                        <a:spcAft>
                          <a:spcPts val="0"/>
                        </a:spcAft>
                        <a:buClr>
                          <a:srgbClr val="000000"/>
                        </a:buClr>
                        <a:buSzPts val="2200"/>
                        <a:buFont typeface="Arial"/>
                        <a:buNone/>
                      </a:pPr>
                      <a:r>
                        <a:rPr b="1" lang="en-US" sz="2200" u="none" cap="none" strike="noStrike">
                          <a:latin typeface="Calibri"/>
                          <a:ea typeface="Calibri"/>
                          <a:cs typeface="Calibri"/>
                          <a:sym typeface="Calibri"/>
                        </a:rPr>
                        <a:t>CPR</a:t>
                      </a:r>
                      <a:endParaRPr sz="2200" u="none" cap="none" strike="noStrike">
                        <a:latin typeface="Calibri"/>
                        <a:ea typeface="Calibri"/>
                        <a:cs typeface="Calibri"/>
                        <a:sym typeface="Calibri"/>
                      </a:endParaRPr>
                    </a:p>
                  </a:txBody>
                  <a:tcPr marT="45725" marB="45725" marR="91450" marL="91450" anchor="ctr"/>
                </a:tc>
                <a:tc>
                  <a:txBody>
                    <a:bodyPr/>
                    <a:lstStyle/>
                    <a:p>
                      <a:pPr indent="0" lvl="0" marL="0" marR="0" rtl="0" algn="l">
                        <a:lnSpc>
                          <a:spcPct val="100000"/>
                        </a:lnSpc>
                        <a:spcBef>
                          <a:spcPts val="0"/>
                        </a:spcBef>
                        <a:spcAft>
                          <a:spcPts val="0"/>
                        </a:spcAft>
                        <a:buClr>
                          <a:srgbClr val="000000"/>
                        </a:buClr>
                        <a:buSzPts val="2200"/>
                        <a:buFont typeface="Arial"/>
                        <a:buNone/>
                      </a:pPr>
                      <a:r>
                        <a:rPr lang="en-US" sz="2200" u="none" cap="none" strike="noStrike">
                          <a:latin typeface="Calibri"/>
                          <a:ea typeface="Calibri"/>
                          <a:cs typeface="Calibri"/>
                          <a:sym typeface="Calibri"/>
                        </a:rPr>
                        <a:t>Evaluating learning products</a:t>
                      </a:r>
                      <a:endParaRPr sz="1400" u="none" cap="none" strike="noStrike"/>
                    </a:p>
                  </a:txBody>
                  <a:tcPr marT="45725" marB="45725" marR="91450" marL="91450" anchor="ctr"/>
                </a:tc>
                <a:tc>
                  <a:txBody>
                    <a:bodyPr/>
                    <a:lstStyle/>
                    <a:p>
                      <a:pPr indent="0" lvl="0" marL="0" marR="0" rtl="0" algn="l">
                        <a:lnSpc>
                          <a:spcPct val="100000"/>
                        </a:lnSpc>
                        <a:spcBef>
                          <a:spcPts val="0"/>
                        </a:spcBef>
                        <a:spcAft>
                          <a:spcPts val="0"/>
                        </a:spcAft>
                        <a:buClr>
                          <a:srgbClr val="000000"/>
                        </a:buClr>
                        <a:buSzPts val="2200"/>
                        <a:buFont typeface="Arial"/>
                        <a:buNone/>
                      </a:pPr>
                      <a:r>
                        <a:rPr lang="en-US" sz="2200" u="none" cap="none" strike="noStrike">
                          <a:latin typeface="Calibri"/>
                          <a:ea typeface="Calibri"/>
                          <a:cs typeface="Calibri"/>
                          <a:sym typeface="Calibri"/>
                        </a:rPr>
                        <a:t>Supports consistency and fairness</a:t>
                      </a:r>
                      <a:endParaRPr sz="1400" u="none" cap="none" strike="noStrike"/>
                    </a:p>
                  </a:txBody>
                  <a:tcPr marT="45725" marB="45725" marR="91450" marL="91450" anchor="ctr"/>
                </a:tc>
              </a:tr>
              <a:tr h="279400">
                <a:tc>
                  <a:txBody>
                    <a:bodyPr/>
                    <a:lstStyle/>
                    <a:p>
                      <a:pPr indent="0" lvl="0" marL="0" marR="0" rtl="0" algn="l">
                        <a:lnSpc>
                          <a:spcPct val="100000"/>
                        </a:lnSpc>
                        <a:spcBef>
                          <a:spcPts val="0"/>
                        </a:spcBef>
                        <a:spcAft>
                          <a:spcPts val="0"/>
                        </a:spcAft>
                        <a:buClr>
                          <a:srgbClr val="000000"/>
                        </a:buClr>
                        <a:buSzPts val="2200"/>
                        <a:buFont typeface="Arial"/>
                        <a:buNone/>
                      </a:pPr>
                      <a:r>
                        <a:rPr b="1" lang="en-US" sz="2200" u="none" cap="none" strike="noStrike">
                          <a:latin typeface="Calibri"/>
                          <a:ea typeface="Calibri"/>
                          <a:cs typeface="Calibri"/>
                          <a:sym typeface="Calibri"/>
                        </a:rPr>
                        <a:t>Combination</a:t>
                      </a:r>
                      <a:endParaRPr sz="2200" u="none" cap="none" strike="noStrike">
                        <a:latin typeface="Calibri"/>
                        <a:ea typeface="Calibri"/>
                        <a:cs typeface="Calibri"/>
                        <a:sym typeface="Calibri"/>
                      </a:endParaRPr>
                    </a:p>
                  </a:txBody>
                  <a:tcPr marT="45725" marB="45725" marR="91450" marL="91450" anchor="ctr"/>
                </a:tc>
                <a:tc>
                  <a:txBody>
                    <a:bodyPr/>
                    <a:lstStyle/>
                    <a:p>
                      <a:pPr indent="0" lvl="0" marL="0" marR="0" rtl="0" algn="l">
                        <a:lnSpc>
                          <a:spcPct val="100000"/>
                        </a:lnSpc>
                        <a:spcBef>
                          <a:spcPts val="0"/>
                        </a:spcBef>
                        <a:spcAft>
                          <a:spcPts val="0"/>
                        </a:spcAft>
                        <a:buClr>
                          <a:srgbClr val="000000"/>
                        </a:buClr>
                        <a:buSzPts val="2200"/>
                        <a:buFont typeface="Arial"/>
                        <a:buNone/>
                      </a:pPr>
                      <a:r>
                        <a:rPr lang="en-US" sz="2200" u="none" cap="none" strike="noStrike">
                          <a:latin typeface="Calibri"/>
                          <a:ea typeface="Calibri"/>
                          <a:cs typeface="Calibri"/>
                          <a:sym typeface="Calibri"/>
                        </a:rPr>
                        <a:t>Comprehensive lesson improvement</a:t>
                      </a:r>
                      <a:endParaRPr sz="1400" u="none" cap="none" strike="noStrike"/>
                    </a:p>
                  </a:txBody>
                  <a:tcPr marT="45725" marB="45725" marR="91450" marL="91450" anchor="ctr"/>
                </a:tc>
                <a:tc>
                  <a:txBody>
                    <a:bodyPr/>
                    <a:lstStyle/>
                    <a:p>
                      <a:pPr indent="0" lvl="0" marL="0" marR="0" rtl="0" algn="l">
                        <a:lnSpc>
                          <a:spcPct val="100000"/>
                        </a:lnSpc>
                        <a:spcBef>
                          <a:spcPts val="0"/>
                        </a:spcBef>
                        <a:spcAft>
                          <a:spcPts val="0"/>
                        </a:spcAft>
                        <a:buClr>
                          <a:srgbClr val="000000"/>
                        </a:buClr>
                        <a:buSzPts val="2200"/>
                        <a:buFont typeface="Arial"/>
                        <a:buNone/>
                      </a:pPr>
                      <a:r>
                        <a:rPr lang="en-US" sz="2200" u="none" cap="none" strike="noStrike">
                          <a:latin typeface="Calibri"/>
                          <a:ea typeface="Calibri"/>
                          <a:cs typeface="Calibri"/>
                          <a:sym typeface="Calibri"/>
                        </a:rPr>
                        <a:t>Merges depth with clarity</a:t>
                      </a:r>
                      <a:endParaRPr sz="1400" u="none" cap="none" strike="noStrike"/>
                    </a:p>
                  </a:txBody>
                  <a:tcPr marT="45725" marB="45725" marR="91450" marL="91450" anchor="ctr"/>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8" name="Shape 258"/>
        <p:cNvGrpSpPr/>
        <p:nvPr/>
      </p:nvGrpSpPr>
      <p:grpSpPr>
        <a:xfrm>
          <a:off x="0" y="0"/>
          <a:ext cx="0" cy="0"/>
          <a:chOff x="0" y="0"/>
          <a:chExt cx="0" cy="0"/>
        </a:xfrm>
      </p:grpSpPr>
      <p:sp>
        <p:nvSpPr>
          <p:cNvPr id="259" name="Google Shape;259;p41"/>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Challenges to Implementation</a:t>
            </a:r>
            <a:endParaRPr/>
          </a:p>
        </p:txBody>
      </p:sp>
      <p:pic>
        <p:nvPicPr>
          <p:cNvPr descr="Εικόνα που περιέχει κείμενο, ποδήλατο, λογότυπο, στιγμιότυπο οθόνης&#10;&#10;Το περιεχόμενο που δημιουργείται από τεχνολογία AI ενδέχεται να είναι εσφαλμένο." id="260" name="Google Shape;260;p41"/>
          <p:cNvPicPr preferRelativeResize="0"/>
          <p:nvPr>
            <p:ph idx="2" type="body"/>
          </p:nvPr>
        </p:nvPicPr>
        <p:blipFill rotWithShape="1">
          <a:blip r:embed="rId3">
            <a:alphaModFix/>
          </a:blip>
          <a:srcRect b="0" l="0" r="0" t="0"/>
          <a:stretch/>
        </p:blipFill>
        <p:spPr>
          <a:xfrm>
            <a:off x="97971" y="2467429"/>
            <a:ext cx="6404430" cy="3013643"/>
          </a:xfrm>
          <a:prstGeom prst="rect">
            <a:avLst/>
          </a:prstGeom>
          <a:noFill/>
          <a:ln>
            <a:noFill/>
          </a:ln>
        </p:spPr>
      </p:pic>
      <p:pic>
        <p:nvPicPr>
          <p:cNvPr descr="Εικόνα που περιέχει κείμενο, στιγμιότυπο οθόνης, λογότυπο, γραμματοσειρά&#10;&#10;Το περιεχόμενο που δημιουργείται από τεχνολογία AI ενδέχεται να είναι εσφαλμένο." id="261" name="Google Shape;261;p41"/>
          <p:cNvPicPr preferRelativeResize="0"/>
          <p:nvPr>
            <p:ph idx="1" type="body"/>
          </p:nvPr>
        </p:nvPicPr>
        <p:blipFill rotWithShape="1">
          <a:blip r:embed="rId4">
            <a:alphaModFix/>
          </a:blip>
          <a:srcRect b="0" l="0" r="0" t="0"/>
          <a:stretch/>
        </p:blipFill>
        <p:spPr>
          <a:xfrm>
            <a:off x="6502401" y="1857772"/>
            <a:ext cx="5367356" cy="3947942"/>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sp>
        <p:nvSpPr>
          <p:cNvPr id="266" name="Google Shape;266;p19"/>
          <p:cNvSpPr txBox="1"/>
          <p:nvPr/>
        </p:nvSpPr>
        <p:spPr>
          <a:xfrm>
            <a:off x="271525" y="1153551"/>
            <a:ext cx="9477386" cy="2387935"/>
          </a:xfrm>
          <a:prstGeom prst="rect">
            <a:avLst/>
          </a:prstGeom>
          <a:noFill/>
          <a:ln>
            <a:noFill/>
          </a:ln>
        </p:spPr>
        <p:txBody>
          <a:bodyPr anchorCtr="0" anchor="t" bIns="91425" lIns="91425" spcFirstLastPara="1" rIns="91425" wrap="square" tIns="91425">
            <a:noAutofit/>
          </a:bodyPr>
          <a:lstStyle/>
          <a:p>
            <a:pPr indent="-342900" lvl="0" marL="342900" marR="0" rtl="0" algn="l">
              <a:lnSpc>
                <a:spcPct val="100000"/>
              </a:lnSpc>
              <a:spcBef>
                <a:spcPts val="0"/>
              </a:spcBef>
              <a:spcAft>
                <a:spcPts val="0"/>
              </a:spcAft>
              <a:buClr>
                <a:schemeClr val="dk1"/>
              </a:buClr>
              <a:buSzPts val="2400"/>
              <a:buFont typeface="Arial"/>
              <a:buChar char="•"/>
            </a:pPr>
            <a:r>
              <a:rPr b="1" i="0" lang="en-US" sz="2400" u="none" cap="none" strike="noStrike">
                <a:solidFill>
                  <a:schemeClr val="dk1"/>
                </a:solidFill>
                <a:latin typeface="Calibri"/>
                <a:ea typeface="Calibri"/>
                <a:cs typeface="Calibri"/>
                <a:sym typeface="Calibri"/>
              </a:rPr>
              <a:t>Peer review protocols </a:t>
            </a:r>
            <a:r>
              <a:rPr b="0" i="0" lang="en-US" sz="2400" u="none" cap="none" strike="noStrike">
                <a:solidFill>
                  <a:schemeClr val="dk1"/>
                </a:solidFill>
                <a:latin typeface="Calibri"/>
                <a:ea typeface="Calibri"/>
                <a:cs typeface="Calibri"/>
                <a:sym typeface="Calibri"/>
              </a:rPr>
              <a:t>improve teaching and learning quality</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2400"/>
              <a:buFont typeface="Arial"/>
              <a:buChar char="•"/>
            </a:pPr>
            <a:r>
              <a:rPr b="1" i="0" lang="en-US" sz="2400" u="none" cap="none" strike="noStrike">
                <a:solidFill>
                  <a:schemeClr val="dk1"/>
                </a:solidFill>
                <a:latin typeface="Calibri"/>
                <a:ea typeface="Calibri"/>
                <a:cs typeface="Calibri"/>
                <a:sym typeface="Calibri"/>
              </a:rPr>
              <a:t>CFP</a:t>
            </a:r>
            <a:r>
              <a:rPr b="0" i="0" lang="en-US" sz="2400" u="none" cap="none" strike="noStrike">
                <a:solidFill>
                  <a:schemeClr val="dk1"/>
                </a:solidFill>
                <a:latin typeface="Calibri"/>
                <a:ea typeface="Calibri"/>
                <a:cs typeface="Calibri"/>
                <a:sym typeface="Calibri"/>
              </a:rPr>
              <a:t> encourages reflection and dialogue</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2400"/>
              <a:buFont typeface="Arial"/>
              <a:buChar char="•"/>
            </a:pPr>
            <a:r>
              <a:rPr b="1" i="0" lang="en-US" sz="2400" u="none" cap="none" strike="noStrike">
                <a:solidFill>
                  <a:schemeClr val="dk1"/>
                </a:solidFill>
                <a:latin typeface="Calibri"/>
                <a:ea typeface="Calibri"/>
                <a:cs typeface="Calibri"/>
                <a:sym typeface="Calibri"/>
              </a:rPr>
              <a:t>CPR</a:t>
            </a:r>
            <a:r>
              <a:rPr b="0" i="0" lang="en-US" sz="2400" u="none" cap="none" strike="noStrike">
                <a:solidFill>
                  <a:schemeClr val="dk1"/>
                </a:solidFill>
                <a:latin typeface="Calibri"/>
                <a:ea typeface="Calibri"/>
                <a:cs typeface="Calibri"/>
                <a:sym typeface="Calibri"/>
              </a:rPr>
              <a:t> ensures structured and consistent evaluation</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2400"/>
              <a:buFont typeface="Arial"/>
              <a:buChar char="•"/>
            </a:pPr>
            <a:r>
              <a:rPr b="0" i="0" lang="en-US" sz="2400" u="none" cap="none" strike="noStrike">
                <a:solidFill>
                  <a:schemeClr val="dk1"/>
                </a:solidFill>
                <a:latin typeface="Calibri"/>
                <a:ea typeface="Calibri"/>
                <a:cs typeface="Calibri"/>
                <a:sym typeface="Calibri"/>
              </a:rPr>
              <a:t>Co-created rubrics in CPR promote fairness and transparency</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2400"/>
              <a:buFont typeface="Arial"/>
              <a:buChar char="•"/>
            </a:pPr>
            <a:r>
              <a:rPr b="0" i="0" lang="en-US" sz="2400" u="none" cap="none" strike="noStrike">
                <a:solidFill>
                  <a:schemeClr val="dk1"/>
                </a:solidFill>
                <a:latin typeface="Calibri"/>
                <a:ea typeface="Calibri"/>
                <a:cs typeface="Calibri"/>
                <a:sym typeface="Calibri"/>
              </a:rPr>
              <a:t>Role-playing in both methods fosters empathy and reduces bias</a:t>
            </a:r>
            <a:endParaRPr b="0" i="0" sz="1400" u="none" cap="none" strike="noStrike">
              <a:solidFill>
                <a:srgbClr val="000000"/>
              </a:solidFill>
              <a:latin typeface="Arial"/>
              <a:ea typeface="Arial"/>
              <a:cs typeface="Arial"/>
              <a:sym typeface="Arial"/>
            </a:endParaRPr>
          </a:p>
          <a:p>
            <a:pPr indent="-273050" lvl="0" marL="342900" marR="0" rtl="0" algn="l">
              <a:lnSpc>
                <a:spcPct val="107000"/>
              </a:lnSpc>
              <a:spcBef>
                <a:spcPts val="800"/>
              </a:spcBef>
              <a:spcAft>
                <a:spcPts val="800"/>
              </a:spcAft>
              <a:buClr>
                <a:srgbClr val="000000"/>
              </a:buClr>
              <a:buSzPts val="1100"/>
              <a:buFont typeface="Arial"/>
              <a:buNone/>
            </a:pPr>
            <a:r>
              <a:t/>
            </a:r>
            <a:endParaRPr b="1" i="0" sz="2400" u="none" cap="none" strike="noStrike">
              <a:solidFill>
                <a:srgbClr val="000000"/>
              </a:solidFill>
              <a:latin typeface="Calibri"/>
              <a:ea typeface="Calibri"/>
              <a:cs typeface="Calibri"/>
              <a:sym typeface="Calibri"/>
            </a:endParaRPr>
          </a:p>
        </p:txBody>
      </p:sp>
      <p:sp>
        <p:nvSpPr>
          <p:cNvPr id="267" name="Google Shape;267;p19"/>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accent4"/>
              </a:buClr>
              <a:buSzPts val="1800"/>
              <a:buNone/>
            </a:pPr>
            <a:r>
              <a:rPr b="1" lang="en-US" sz="2800">
                <a:solidFill>
                  <a:srgbClr val="FFFFFF"/>
                </a:solidFill>
              </a:rPr>
              <a:t>Reflection and Conclusion</a:t>
            </a:r>
            <a:endParaRPr b="1" sz="2800">
              <a:solidFill>
                <a:srgbClr val="FFFFFF"/>
              </a:solidFill>
            </a:endParaRPr>
          </a:p>
        </p:txBody>
      </p:sp>
      <p:sp>
        <p:nvSpPr>
          <p:cNvPr id="268" name="Google Shape;268;p19"/>
          <p:cNvSpPr txBox="1"/>
          <p:nvPr/>
        </p:nvSpPr>
        <p:spPr>
          <a:xfrm>
            <a:off x="1451429" y="4715654"/>
            <a:ext cx="9756611" cy="64633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0" i="0" lang="en-US" sz="3600" u="none" cap="none" strike="noStrike">
                <a:solidFill>
                  <a:srgbClr val="000000"/>
                </a:solidFill>
                <a:latin typeface="Calibri"/>
                <a:ea typeface="Calibri"/>
                <a:cs typeface="Calibri"/>
                <a:sym typeface="Calibri"/>
              </a:rPr>
              <a:t> </a:t>
            </a:r>
            <a:r>
              <a:rPr b="0" i="1" lang="en-US" sz="3600" u="none" cap="none" strike="noStrike">
                <a:solidFill>
                  <a:srgbClr val="000000"/>
                </a:solidFill>
                <a:latin typeface="Calibri"/>
                <a:ea typeface="Calibri"/>
                <a:cs typeface="Calibri"/>
                <a:sym typeface="Calibri"/>
              </a:rPr>
              <a:t>How do you plan to use these tools in your class?</a:t>
            </a:r>
            <a:endParaRPr b="0" i="0" sz="3600" u="none" cap="none" strike="noStrike">
              <a:solidFill>
                <a:srgbClr val="000000"/>
              </a:solidFill>
              <a:latin typeface="Calibri"/>
              <a:ea typeface="Calibri"/>
              <a:cs typeface="Calibri"/>
              <a:sym typeface="Calibri"/>
            </a:endParaRPr>
          </a:p>
        </p:txBody>
      </p:sp>
      <p:pic>
        <p:nvPicPr>
          <p:cNvPr descr="Megaphone" id="269" name="Google Shape;269;p19"/>
          <p:cNvPicPr preferRelativeResize="0"/>
          <p:nvPr/>
        </p:nvPicPr>
        <p:blipFill rotWithShape="1">
          <a:blip r:embed="rId3">
            <a:alphaModFix/>
          </a:blip>
          <a:srcRect b="0" l="0" r="0" t="0"/>
          <a:stretch/>
        </p:blipFill>
        <p:spPr>
          <a:xfrm>
            <a:off x="537029" y="4581619"/>
            <a:ext cx="914400" cy="9144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2"/>
          <p:cNvSpPr txBox="1"/>
          <p:nvPr>
            <p:ph type="ctrTitle"/>
          </p:nvPr>
        </p:nvSpPr>
        <p:spPr>
          <a:xfrm>
            <a:off x="250640" y="2224306"/>
            <a:ext cx="4892400" cy="13341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2000"/>
              <a:buFont typeface="Calibri"/>
              <a:buNone/>
            </a:pPr>
            <a:r>
              <a:rPr lang="en-US"/>
              <a:t>Module 8: </a:t>
            </a:r>
            <a:r>
              <a:rPr lang="en-US" sz="1800">
                <a:solidFill>
                  <a:srgbClr val="000000"/>
                </a:solidFill>
                <a:latin typeface="Calibri"/>
                <a:ea typeface="Calibri"/>
                <a:cs typeface="Calibri"/>
                <a:sym typeface="Calibri"/>
              </a:rPr>
              <a:t>Workshop: co-design and evaluate learning scenarios for upper primary and lower secondar</a:t>
            </a:r>
            <a:r>
              <a:rPr lang="en-US" sz="1800">
                <a:solidFill>
                  <a:srgbClr val="000000"/>
                </a:solidFill>
              </a:rPr>
              <a:t>y </a:t>
            </a:r>
            <a:r>
              <a:rPr lang="en-US" sz="1800">
                <a:solidFill>
                  <a:srgbClr val="000000"/>
                </a:solidFill>
                <a:latin typeface="Calibri"/>
                <a:ea typeface="Calibri"/>
                <a:cs typeface="Calibri"/>
                <a:sym typeface="Calibri"/>
              </a:rPr>
              <a:t>informatics teaching and assessment, based on the THINKER framework</a:t>
            </a:r>
            <a:endParaRPr/>
          </a:p>
        </p:txBody>
      </p:sp>
      <p:sp>
        <p:nvSpPr>
          <p:cNvPr id="118" name="Google Shape;118;p2"/>
          <p:cNvSpPr txBox="1"/>
          <p:nvPr>
            <p:ph idx="1" type="subTitle"/>
          </p:nvPr>
        </p:nvSpPr>
        <p:spPr>
          <a:xfrm>
            <a:off x="401325" y="3728025"/>
            <a:ext cx="4892400" cy="129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1600"/>
              <a:buNone/>
            </a:pPr>
            <a:r>
              <a:rPr lang="en-US" sz="1800">
                <a:solidFill>
                  <a:srgbClr val="1D1D1B"/>
                </a:solidFill>
                <a:latin typeface="Calibri"/>
                <a:ea typeface="Calibri"/>
                <a:cs typeface="Calibri"/>
                <a:sym typeface="Calibri"/>
              </a:rPr>
              <a:t>Unit 8.2: </a:t>
            </a:r>
            <a:r>
              <a:rPr lang="en-US" sz="1800">
                <a:solidFill>
                  <a:srgbClr val="000000"/>
                </a:solidFill>
                <a:latin typeface="Calibri"/>
                <a:ea typeface="Calibri"/>
                <a:cs typeface="Calibri"/>
                <a:sym typeface="Calibri"/>
              </a:rPr>
              <a:t>Evaluating the impact of informatics</a:t>
            </a:r>
            <a:endParaRPr sz="1800">
              <a:solidFill>
                <a:srgbClr val="1D1D1B"/>
              </a:solidFill>
            </a:endParaRPr>
          </a:p>
        </p:txBody>
      </p:sp>
      <p:pic>
        <p:nvPicPr>
          <p:cNvPr id="119" name="Google Shape;119;p2"/>
          <p:cNvPicPr preferRelativeResize="0"/>
          <p:nvPr/>
        </p:nvPicPr>
        <p:blipFill>
          <a:blip r:embed="rId3">
            <a:alphaModFix/>
          </a:blip>
          <a:stretch>
            <a:fillRect/>
          </a:stretch>
        </p:blipFill>
        <p:spPr>
          <a:xfrm>
            <a:off x="287075" y="307800"/>
            <a:ext cx="5238750" cy="1246125"/>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4" name="Shape 274"/>
        <p:cNvGrpSpPr/>
        <p:nvPr/>
      </p:nvGrpSpPr>
      <p:grpSpPr>
        <a:xfrm>
          <a:off x="0" y="0"/>
          <a:ext cx="0" cy="0"/>
          <a:chOff x="0" y="0"/>
          <a:chExt cx="0" cy="0"/>
        </a:xfrm>
      </p:grpSpPr>
      <p:sp>
        <p:nvSpPr>
          <p:cNvPr id="275" name="Google Shape;275;p42"/>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Homework</a:t>
            </a:r>
            <a:endParaRPr/>
          </a:p>
        </p:txBody>
      </p:sp>
      <p:sp>
        <p:nvSpPr>
          <p:cNvPr id="276" name="Google Shape;276;p42"/>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p>
            <a:pPr indent="-228600" lvl="0" marL="457200" marR="0" rtl="0" algn="just">
              <a:lnSpc>
                <a:spcPct val="90000"/>
              </a:lnSpc>
              <a:spcBef>
                <a:spcPts val="1000"/>
              </a:spcBef>
              <a:spcAft>
                <a:spcPts val="0"/>
              </a:spcAft>
              <a:buClr>
                <a:schemeClr val="accent1"/>
              </a:buClr>
              <a:buSzPts val="2400"/>
              <a:buFont typeface="Arial"/>
              <a:buNone/>
            </a:pPr>
            <a:r>
              <a:rPr lang="en-US" sz="2800"/>
              <a:t>Plan Peer Review for Your Next Informatics Lesson</a:t>
            </a:r>
            <a:endParaRPr sz="2800"/>
          </a:p>
        </p:txBody>
      </p:sp>
      <p:sp>
        <p:nvSpPr>
          <p:cNvPr id="277" name="Google Shape;277;p42"/>
          <p:cNvSpPr txBox="1"/>
          <p:nvPr>
            <p:ph idx="2" type="body"/>
          </p:nvPr>
        </p:nvSpPr>
        <p:spPr>
          <a:xfrm>
            <a:off x="377371" y="1828801"/>
            <a:ext cx="11379200" cy="4923064"/>
          </a:xfrm>
          <a:prstGeom prst="rect">
            <a:avLst/>
          </a:prstGeom>
          <a:noFill/>
          <a:ln>
            <a:noFill/>
          </a:ln>
        </p:spPr>
        <p:txBody>
          <a:bodyPr anchorCtr="0" anchor="t" bIns="45700" lIns="91425" spcFirstLastPara="1" rIns="91425" wrap="square" tIns="45700">
            <a:noAutofit/>
          </a:bodyPr>
          <a:lstStyle/>
          <a:p>
            <a:pPr indent="-342900" lvl="0" marL="342900" rtl="0" algn="l">
              <a:lnSpc>
                <a:spcPct val="100000"/>
              </a:lnSpc>
              <a:spcBef>
                <a:spcPts val="0"/>
              </a:spcBef>
              <a:spcAft>
                <a:spcPts val="0"/>
              </a:spcAft>
              <a:buClr>
                <a:schemeClr val="dk1"/>
              </a:buClr>
              <a:buSzPts val="2400"/>
              <a:buFont typeface="Arial"/>
              <a:buChar char="•"/>
            </a:pPr>
            <a:r>
              <a:rPr lang="en-US" sz="2400">
                <a:solidFill>
                  <a:schemeClr val="dk1"/>
                </a:solidFill>
                <a:latin typeface="Calibri"/>
                <a:ea typeface="Calibri"/>
                <a:cs typeface="Calibri"/>
                <a:sym typeface="Calibri"/>
              </a:rPr>
              <a:t>Based on your </a:t>
            </a:r>
            <a:r>
              <a:rPr b="1" lang="en-US" sz="2400">
                <a:solidFill>
                  <a:schemeClr val="dk1"/>
                </a:solidFill>
                <a:latin typeface="Calibri"/>
                <a:ea typeface="Calibri"/>
                <a:cs typeface="Calibri"/>
                <a:sym typeface="Calibri"/>
              </a:rPr>
              <a:t>next topic in informatics</a:t>
            </a:r>
            <a:r>
              <a:rPr lang="en-US" sz="2400">
                <a:solidFill>
                  <a:schemeClr val="dk1"/>
                </a:solidFill>
                <a:latin typeface="Calibri"/>
                <a:ea typeface="Calibri"/>
                <a:cs typeface="Calibri"/>
                <a:sym typeface="Calibri"/>
              </a:rPr>
              <a:t>, design a </a:t>
            </a:r>
            <a:r>
              <a:rPr b="1" lang="en-US" sz="2400">
                <a:solidFill>
                  <a:schemeClr val="dk1"/>
                </a:solidFill>
                <a:latin typeface="Calibri"/>
                <a:ea typeface="Calibri"/>
                <a:cs typeface="Calibri"/>
                <a:sym typeface="Calibri"/>
              </a:rPr>
              <a:t>short learning scenario</a:t>
            </a:r>
            <a:r>
              <a:rPr lang="en-US" sz="2400">
                <a:solidFill>
                  <a:schemeClr val="dk1"/>
                </a:solidFill>
                <a:latin typeface="Calibri"/>
                <a:ea typeface="Calibri"/>
                <a:cs typeface="Calibri"/>
                <a:sym typeface="Calibri"/>
              </a:rPr>
              <a:t> using the THINKER framework (max 1 page).</a:t>
            </a:r>
            <a:endParaRPr/>
          </a:p>
          <a:p>
            <a:pPr indent="0" lvl="0" marL="0" rtl="0" algn="l">
              <a:lnSpc>
                <a:spcPct val="100000"/>
              </a:lnSpc>
              <a:spcBef>
                <a:spcPts val="0"/>
              </a:spcBef>
              <a:spcAft>
                <a:spcPts val="0"/>
              </a:spcAft>
              <a:buClr>
                <a:schemeClr val="dk1"/>
              </a:buClr>
              <a:buSzPts val="2400"/>
              <a:buNone/>
            </a:pPr>
            <a:r>
              <a:rPr lang="en-US" sz="2400">
                <a:solidFill>
                  <a:schemeClr val="dk1"/>
                </a:solidFill>
                <a:latin typeface="Calibri"/>
                <a:ea typeface="Calibri"/>
                <a:cs typeface="Calibri"/>
                <a:sym typeface="Calibri"/>
              </a:rPr>
              <a:t> </a:t>
            </a:r>
            <a:endParaRPr/>
          </a:p>
          <a:p>
            <a:pPr indent="-342900" lvl="0" marL="342900" rtl="0" algn="l">
              <a:lnSpc>
                <a:spcPct val="100000"/>
              </a:lnSpc>
              <a:spcBef>
                <a:spcPts val="0"/>
              </a:spcBef>
              <a:spcAft>
                <a:spcPts val="0"/>
              </a:spcAft>
              <a:buClr>
                <a:schemeClr val="dk1"/>
              </a:buClr>
              <a:buSzPts val="2400"/>
              <a:buFont typeface="Arial"/>
              <a:buChar char="•"/>
            </a:pPr>
            <a:r>
              <a:rPr lang="en-US" sz="2400">
                <a:solidFill>
                  <a:schemeClr val="dk1"/>
                </a:solidFill>
                <a:latin typeface="Calibri"/>
                <a:ea typeface="Calibri"/>
                <a:cs typeface="Calibri"/>
                <a:sym typeface="Calibri"/>
              </a:rPr>
              <a:t>Decide whether to use:</a:t>
            </a:r>
            <a:endParaRPr/>
          </a:p>
          <a:p>
            <a:pPr indent="-342900" lvl="1" marL="800100" rtl="0" algn="l">
              <a:lnSpc>
                <a:spcPct val="100000"/>
              </a:lnSpc>
              <a:spcBef>
                <a:spcPts val="0"/>
              </a:spcBef>
              <a:spcAft>
                <a:spcPts val="0"/>
              </a:spcAft>
              <a:buClr>
                <a:schemeClr val="dk1"/>
              </a:buClr>
              <a:buSzPts val="2400"/>
              <a:buFont typeface="Arial"/>
              <a:buChar char="•"/>
            </a:pPr>
            <a:r>
              <a:rPr b="1" lang="en-US" sz="2400">
                <a:solidFill>
                  <a:schemeClr val="dk1"/>
                </a:solidFill>
                <a:latin typeface="Calibri"/>
                <a:ea typeface="Calibri"/>
                <a:cs typeface="Calibri"/>
                <a:sym typeface="Calibri"/>
              </a:rPr>
              <a:t>Critical Friends Protocol (CFP)</a:t>
            </a:r>
            <a:r>
              <a:rPr lang="en-US" sz="2400">
                <a:solidFill>
                  <a:schemeClr val="dk1"/>
                </a:solidFill>
                <a:latin typeface="Calibri"/>
                <a:ea typeface="Calibri"/>
                <a:cs typeface="Calibri"/>
                <a:sym typeface="Calibri"/>
              </a:rPr>
              <a:t> – for feedback on your </a:t>
            </a:r>
            <a:r>
              <a:rPr b="1" lang="en-US" sz="2400">
                <a:solidFill>
                  <a:schemeClr val="dk1"/>
                </a:solidFill>
                <a:latin typeface="Calibri"/>
                <a:ea typeface="Calibri"/>
                <a:cs typeface="Calibri"/>
                <a:sym typeface="Calibri"/>
              </a:rPr>
              <a:t>teaching strategy, inclusivity, and authenticity</a:t>
            </a:r>
            <a:endParaRPr sz="2400">
              <a:solidFill>
                <a:schemeClr val="dk1"/>
              </a:solidFill>
              <a:latin typeface="Calibri"/>
              <a:ea typeface="Calibri"/>
              <a:cs typeface="Calibri"/>
              <a:sym typeface="Calibri"/>
            </a:endParaRPr>
          </a:p>
          <a:p>
            <a:pPr indent="-342900" lvl="1" marL="800100" rtl="0" algn="l">
              <a:lnSpc>
                <a:spcPct val="100000"/>
              </a:lnSpc>
              <a:spcBef>
                <a:spcPts val="0"/>
              </a:spcBef>
              <a:spcAft>
                <a:spcPts val="0"/>
              </a:spcAft>
              <a:buClr>
                <a:schemeClr val="dk1"/>
              </a:buClr>
              <a:buSzPts val="2400"/>
              <a:buFont typeface="Arial"/>
              <a:buChar char="•"/>
            </a:pPr>
            <a:r>
              <a:rPr b="1" lang="en-US" sz="2400">
                <a:solidFill>
                  <a:schemeClr val="dk1"/>
                </a:solidFill>
                <a:latin typeface="Calibri"/>
                <a:ea typeface="Calibri"/>
                <a:cs typeface="Calibri"/>
                <a:sym typeface="Calibri"/>
              </a:rPr>
              <a:t>Calibrated Peer Review (CPR)</a:t>
            </a:r>
            <a:r>
              <a:rPr lang="en-US" sz="2400">
                <a:solidFill>
                  <a:schemeClr val="dk1"/>
                </a:solidFill>
                <a:latin typeface="Calibri"/>
                <a:ea typeface="Calibri"/>
                <a:cs typeface="Calibri"/>
                <a:sym typeface="Calibri"/>
              </a:rPr>
              <a:t> – for feedback on your </a:t>
            </a:r>
            <a:r>
              <a:rPr b="1" lang="en-US" sz="2400">
                <a:solidFill>
                  <a:schemeClr val="dk1"/>
                </a:solidFill>
                <a:latin typeface="Calibri"/>
                <a:ea typeface="Calibri"/>
                <a:cs typeface="Calibri"/>
                <a:sym typeface="Calibri"/>
              </a:rPr>
              <a:t>scenario as a learning product</a:t>
            </a:r>
            <a:r>
              <a:rPr lang="en-US" sz="2400">
                <a:solidFill>
                  <a:schemeClr val="dk1"/>
                </a:solidFill>
                <a:latin typeface="Calibri"/>
                <a:ea typeface="Calibri"/>
                <a:cs typeface="Calibri"/>
                <a:sym typeface="Calibri"/>
              </a:rPr>
              <a:t>, using a structured rubric</a:t>
            </a:r>
            <a:endParaRPr/>
          </a:p>
          <a:p>
            <a:pPr indent="0" lvl="1" marL="457200" rtl="0" algn="l">
              <a:lnSpc>
                <a:spcPct val="100000"/>
              </a:lnSpc>
              <a:spcBef>
                <a:spcPts val="0"/>
              </a:spcBef>
              <a:spcAft>
                <a:spcPts val="0"/>
              </a:spcAft>
              <a:buClr>
                <a:schemeClr val="dk1"/>
              </a:buClr>
              <a:buSzPts val="2400"/>
              <a:buNone/>
            </a:pPr>
            <a:r>
              <a:t/>
            </a:r>
            <a:endParaRPr sz="2400">
              <a:solidFill>
                <a:schemeClr val="dk1"/>
              </a:solidFill>
              <a:latin typeface="Calibri"/>
              <a:ea typeface="Calibri"/>
              <a:cs typeface="Calibri"/>
              <a:sym typeface="Calibri"/>
            </a:endParaRPr>
          </a:p>
          <a:p>
            <a:pPr indent="-342900" lvl="0" marL="342900" rtl="0" algn="l">
              <a:lnSpc>
                <a:spcPct val="100000"/>
              </a:lnSpc>
              <a:spcBef>
                <a:spcPts val="0"/>
              </a:spcBef>
              <a:spcAft>
                <a:spcPts val="0"/>
              </a:spcAft>
              <a:buClr>
                <a:schemeClr val="dk1"/>
              </a:buClr>
              <a:buSzPts val="2400"/>
              <a:buFont typeface="Arial"/>
              <a:buChar char="•"/>
            </a:pPr>
            <a:r>
              <a:rPr b="1" lang="en-US" sz="2400">
                <a:solidFill>
                  <a:schemeClr val="dk1"/>
                </a:solidFill>
                <a:latin typeface="Calibri"/>
                <a:ea typeface="Calibri"/>
                <a:cs typeface="Calibri"/>
                <a:sym typeface="Calibri"/>
              </a:rPr>
              <a:t>Prepare a</a:t>
            </a:r>
            <a:r>
              <a:rPr lang="en-US" sz="2400">
                <a:solidFill>
                  <a:schemeClr val="dk1"/>
                </a:solidFill>
                <a:latin typeface="Calibri"/>
                <a:ea typeface="Calibri"/>
                <a:cs typeface="Calibri"/>
                <a:sym typeface="Calibri"/>
              </a:rPr>
              <a:t> brief </a:t>
            </a:r>
            <a:r>
              <a:rPr b="1" lang="en-US" sz="2400">
                <a:solidFill>
                  <a:schemeClr val="dk1"/>
                </a:solidFill>
                <a:latin typeface="Calibri"/>
                <a:ea typeface="Calibri"/>
                <a:cs typeface="Calibri"/>
                <a:sym typeface="Calibri"/>
              </a:rPr>
              <a:t>justification (100 words)</a:t>
            </a:r>
            <a:r>
              <a:rPr lang="en-US" sz="2400">
                <a:solidFill>
                  <a:schemeClr val="dk1"/>
                </a:solidFill>
                <a:latin typeface="Calibri"/>
                <a:ea typeface="Calibri"/>
                <a:cs typeface="Calibri"/>
                <a:sym typeface="Calibri"/>
              </a:rPr>
              <a:t> explaining:</a:t>
            </a:r>
            <a:endParaRPr/>
          </a:p>
          <a:p>
            <a:pPr indent="-342900" lvl="1" marL="800100" rtl="0" algn="l">
              <a:lnSpc>
                <a:spcPct val="100000"/>
              </a:lnSpc>
              <a:spcBef>
                <a:spcPts val="0"/>
              </a:spcBef>
              <a:spcAft>
                <a:spcPts val="0"/>
              </a:spcAft>
              <a:buClr>
                <a:schemeClr val="dk1"/>
              </a:buClr>
              <a:buSzPts val="2400"/>
              <a:buFont typeface="Arial"/>
              <a:buChar char="•"/>
            </a:pPr>
            <a:r>
              <a:rPr lang="en-US" sz="2400">
                <a:solidFill>
                  <a:schemeClr val="dk1"/>
                </a:solidFill>
                <a:latin typeface="Calibri"/>
                <a:ea typeface="Calibri"/>
                <a:cs typeface="Calibri"/>
                <a:sym typeface="Calibri"/>
              </a:rPr>
              <a:t>Why you chose CFP or CPR</a:t>
            </a:r>
            <a:endParaRPr/>
          </a:p>
          <a:p>
            <a:pPr indent="-342900" lvl="1" marL="800100" rtl="0" algn="l">
              <a:lnSpc>
                <a:spcPct val="100000"/>
              </a:lnSpc>
              <a:spcBef>
                <a:spcPts val="0"/>
              </a:spcBef>
              <a:spcAft>
                <a:spcPts val="0"/>
              </a:spcAft>
              <a:buClr>
                <a:schemeClr val="dk1"/>
              </a:buClr>
              <a:buSzPts val="2400"/>
              <a:buFont typeface="Arial"/>
              <a:buChar char="•"/>
            </a:pPr>
            <a:r>
              <a:rPr lang="en-US" sz="2400">
                <a:solidFill>
                  <a:schemeClr val="dk1"/>
                </a:solidFill>
                <a:latin typeface="Calibri"/>
                <a:ea typeface="Calibri"/>
                <a:cs typeface="Calibri"/>
                <a:sym typeface="Calibri"/>
              </a:rPr>
              <a:t>What kind of feedback you're hoping to receive</a:t>
            </a:r>
            <a:endParaRPr/>
          </a:p>
          <a:p>
            <a:pPr indent="0" lvl="0" marL="0" rtl="0" algn="l">
              <a:lnSpc>
                <a:spcPct val="100000"/>
              </a:lnSpc>
              <a:spcBef>
                <a:spcPts val="0"/>
              </a:spcBef>
              <a:spcAft>
                <a:spcPts val="0"/>
              </a:spcAft>
              <a:buClr>
                <a:schemeClr val="accent4"/>
              </a:buClr>
              <a:buSzPts val="2400"/>
              <a:buNone/>
            </a:pPr>
            <a:r>
              <a:t/>
            </a:r>
            <a:endParaRPr sz="2400">
              <a:solidFill>
                <a:schemeClr val="dk1"/>
              </a:solidFill>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1" name="Shape 281"/>
        <p:cNvGrpSpPr/>
        <p:nvPr/>
      </p:nvGrpSpPr>
      <p:grpSpPr>
        <a:xfrm>
          <a:off x="0" y="0"/>
          <a:ext cx="0" cy="0"/>
          <a:chOff x="0" y="0"/>
          <a:chExt cx="0" cy="0"/>
        </a:xfrm>
      </p:grpSpPr>
      <p:sp>
        <p:nvSpPr>
          <p:cNvPr id="282" name="Google Shape;282;p20"/>
          <p:cNvSpPr txBox="1"/>
          <p:nvPr>
            <p:ph type="ctrTitle"/>
          </p:nvPr>
        </p:nvSpPr>
        <p:spPr>
          <a:xfrm>
            <a:off x="-1626723" y="73296"/>
            <a:ext cx="7832271" cy="1095292"/>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accent1"/>
              </a:buClr>
              <a:buSzPts val="2000"/>
              <a:buFont typeface="Calibri"/>
              <a:buNone/>
            </a:pPr>
            <a:r>
              <a:rPr lang="en-US"/>
              <a:t>For any help, you can write us:</a:t>
            </a:r>
            <a:br>
              <a:rPr lang="en-US"/>
            </a:br>
            <a:endParaRPr/>
          </a:p>
        </p:txBody>
      </p:sp>
      <p:grpSp>
        <p:nvGrpSpPr>
          <p:cNvPr id="283" name="Google Shape;283;p20"/>
          <p:cNvGrpSpPr/>
          <p:nvPr/>
        </p:nvGrpSpPr>
        <p:grpSpPr>
          <a:xfrm>
            <a:off x="2179865" y="4729766"/>
            <a:ext cx="7832271" cy="1110328"/>
            <a:chOff x="2179603" y="4888792"/>
            <a:chExt cx="7798545" cy="1110328"/>
          </a:xfrm>
        </p:grpSpPr>
        <p:pic>
          <p:nvPicPr>
            <p:cNvPr id="284" name="Google Shape;284;p20"/>
            <p:cNvPicPr preferRelativeResize="0"/>
            <p:nvPr/>
          </p:nvPicPr>
          <p:blipFill rotWithShape="1">
            <a:blip r:embed="rId3">
              <a:alphaModFix/>
            </a:blip>
            <a:srcRect b="0" l="0" r="0" t="0"/>
            <a:stretch/>
          </p:blipFill>
          <p:spPr>
            <a:xfrm>
              <a:off x="2179603" y="4888792"/>
              <a:ext cx="1468783" cy="526545"/>
            </a:xfrm>
            <a:prstGeom prst="rect">
              <a:avLst/>
            </a:prstGeom>
            <a:noFill/>
            <a:ln>
              <a:noFill/>
            </a:ln>
          </p:spPr>
        </p:pic>
        <p:pic>
          <p:nvPicPr>
            <p:cNvPr id="285" name="Google Shape;285;p20"/>
            <p:cNvPicPr preferRelativeResize="0"/>
            <p:nvPr/>
          </p:nvPicPr>
          <p:blipFill rotWithShape="1">
            <a:blip r:embed="rId4">
              <a:alphaModFix/>
            </a:blip>
            <a:srcRect b="5544" l="9996" r="6842" t="21988"/>
            <a:stretch/>
          </p:blipFill>
          <p:spPr>
            <a:xfrm>
              <a:off x="3796545" y="4949617"/>
              <a:ext cx="1406759" cy="526545"/>
            </a:xfrm>
            <a:prstGeom prst="rect">
              <a:avLst/>
            </a:prstGeom>
            <a:noFill/>
            <a:ln>
              <a:noFill/>
            </a:ln>
          </p:spPr>
        </p:pic>
        <p:pic>
          <p:nvPicPr>
            <p:cNvPr id="286" name="Google Shape;286;p20"/>
            <p:cNvPicPr preferRelativeResize="0"/>
            <p:nvPr/>
          </p:nvPicPr>
          <p:blipFill rotWithShape="1">
            <a:blip r:embed="rId5">
              <a:alphaModFix/>
            </a:blip>
            <a:srcRect b="0" l="0" r="0" t="0"/>
            <a:stretch/>
          </p:blipFill>
          <p:spPr>
            <a:xfrm>
              <a:off x="5134273" y="4888792"/>
              <a:ext cx="1053678" cy="602102"/>
            </a:xfrm>
            <a:prstGeom prst="rect">
              <a:avLst/>
            </a:prstGeom>
            <a:noFill/>
            <a:ln>
              <a:noFill/>
            </a:ln>
          </p:spPr>
        </p:pic>
        <p:pic>
          <p:nvPicPr>
            <p:cNvPr id="287" name="Google Shape;287;p20"/>
            <p:cNvPicPr preferRelativeResize="0"/>
            <p:nvPr/>
          </p:nvPicPr>
          <p:blipFill rotWithShape="1">
            <a:blip r:embed="rId6">
              <a:alphaModFix/>
            </a:blip>
            <a:srcRect b="0" l="0" r="0" t="0"/>
            <a:stretch/>
          </p:blipFill>
          <p:spPr>
            <a:xfrm>
              <a:off x="6187951" y="4960895"/>
              <a:ext cx="1500530" cy="545647"/>
            </a:xfrm>
            <a:prstGeom prst="rect">
              <a:avLst/>
            </a:prstGeom>
            <a:noFill/>
            <a:ln>
              <a:noFill/>
            </a:ln>
          </p:spPr>
        </p:pic>
        <p:pic>
          <p:nvPicPr>
            <p:cNvPr id="288" name="Google Shape;288;p20"/>
            <p:cNvPicPr preferRelativeResize="0"/>
            <p:nvPr/>
          </p:nvPicPr>
          <p:blipFill rotWithShape="1">
            <a:blip r:embed="rId7">
              <a:alphaModFix/>
            </a:blip>
            <a:srcRect b="0" l="6519" r="6458" t="2905"/>
            <a:stretch/>
          </p:blipFill>
          <p:spPr>
            <a:xfrm>
              <a:off x="7781600" y="4945247"/>
              <a:ext cx="2196548" cy="545647"/>
            </a:xfrm>
            <a:prstGeom prst="rect">
              <a:avLst/>
            </a:prstGeom>
            <a:noFill/>
            <a:ln>
              <a:noFill/>
            </a:ln>
          </p:spPr>
        </p:pic>
        <p:pic>
          <p:nvPicPr>
            <p:cNvPr id="289" name="Google Shape;289;p20"/>
            <p:cNvPicPr preferRelativeResize="0"/>
            <p:nvPr/>
          </p:nvPicPr>
          <p:blipFill rotWithShape="1">
            <a:blip r:embed="rId8">
              <a:alphaModFix/>
            </a:blip>
            <a:srcRect b="0" l="0" r="0" t="0"/>
            <a:stretch/>
          </p:blipFill>
          <p:spPr>
            <a:xfrm>
              <a:off x="2288672" y="5654827"/>
              <a:ext cx="1679028" cy="342900"/>
            </a:xfrm>
            <a:prstGeom prst="rect">
              <a:avLst/>
            </a:prstGeom>
            <a:noFill/>
            <a:ln>
              <a:noFill/>
            </a:ln>
          </p:spPr>
        </p:pic>
        <p:pic>
          <p:nvPicPr>
            <p:cNvPr id="290" name="Google Shape;290;p20"/>
            <p:cNvPicPr preferRelativeResize="0"/>
            <p:nvPr/>
          </p:nvPicPr>
          <p:blipFill rotWithShape="1">
            <a:blip r:embed="rId9">
              <a:alphaModFix/>
            </a:blip>
            <a:srcRect b="0" l="0" r="0" t="0"/>
            <a:stretch/>
          </p:blipFill>
          <p:spPr>
            <a:xfrm>
              <a:off x="4247100" y="5578646"/>
              <a:ext cx="2083568" cy="414346"/>
            </a:xfrm>
            <a:prstGeom prst="rect">
              <a:avLst/>
            </a:prstGeom>
            <a:noFill/>
            <a:ln>
              <a:noFill/>
            </a:ln>
          </p:spPr>
        </p:pic>
        <p:pic>
          <p:nvPicPr>
            <p:cNvPr id="291" name="Google Shape;291;p20"/>
            <p:cNvPicPr preferRelativeResize="0"/>
            <p:nvPr/>
          </p:nvPicPr>
          <p:blipFill rotWithShape="1">
            <a:blip r:embed="rId10">
              <a:alphaModFix/>
            </a:blip>
            <a:srcRect b="0" l="0" r="0" t="0"/>
            <a:stretch/>
          </p:blipFill>
          <p:spPr>
            <a:xfrm>
              <a:off x="6500192" y="5578645"/>
              <a:ext cx="1357332" cy="414344"/>
            </a:xfrm>
            <a:prstGeom prst="rect">
              <a:avLst/>
            </a:prstGeom>
            <a:noFill/>
            <a:ln>
              <a:noFill/>
            </a:ln>
          </p:spPr>
        </p:pic>
        <p:pic>
          <p:nvPicPr>
            <p:cNvPr id="292" name="Google Shape;292;p20"/>
            <p:cNvPicPr preferRelativeResize="0"/>
            <p:nvPr/>
          </p:nvPicPr>
          <p:blipFill rotWithShape="1">
            <a:blip r:embed="rId11">
              <a:alphaModFix/>
            </a:blip>
            <a:srcRect b="0" l="0" r="0" t="0"/>
            <a:stretch/>
          </p:blipFill>
          <p:spPr>
            <a:xfrm>
              <a:off x="8024163" y="5561390"/>
              <a:ext cx="897748" cy="414345"/>
            </a:xfrm>
            <a:prstGeom prst="rect">
              <a:avLst/>
            </a:prstGeom>
            <a:noFill/>
            <a:ln>
              <a:noFill/>
            </a:ln>
          </p:spPr>
        </p:pic>
        <p:pic>
          <p:nvPicPr>
            <p:cNvPr id="293" name="Google Shape;293;p20"/>
            <p:cNvPicPr preferRelativeResize="0"/>
            <p:nvPr/>
          </p:nvPicPr>
          <p:blipFill rotWithShape="1">
            <a:blip r:embed="rId12">
              <a:alphaModFix/>
            </a:blip>
            <a:srcRect b="0" l="0" r="0" t="0"/>
            <a:stretch/>
          </p:blipFill>
          <p:spPr>
            <a:xfrm>
              <a:off x="9179152" y="5522870"/>
              <a:ext cx="457200" cy="476250"/>
            </a:xfrm>
            <a:prstGeom prst="rect">
              <a:avLst/>
            </a:prstGeom>
            <a:noFill/>
            <a:ln>
              <a:noFill/>
            </a:ln>
          </p:spPr>
        </p:pic>
      </p:grpSp>
      <p:sp>
        <p:nvSpPr>
          <p:cNvPr id="294" name="Google Shape;294;p20"/>
          <p:cNvSpPr/>
          <p:nvPr/>
        </p:nvSpPr>
        <p:spPr>
          <a:xfrm>
            <a:off x="1320800" y="1843179"/>
            <a:ext cx="12192000" cy="45720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95" name="Google Shape;295;p20"/>
          <p:cNvPicPr preferRelativeResize="0"/>
          <p:nvPr/>
        </p:nvPicPr>
        <p:blipFill>
          <a:blip r:embed="rId13">
            <a:alphaModFix/>
          </a:blip>
          <a:stretch>
            <a:fillRect/>
          </a:stretch>
        </p:blipFill>
        <p:spPr>
          <a:xfrm>
            <a:off x="7396700" y="1429625"/>
            <a:ext cx="3087125" cy="1916525"/>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9" name="Shape 299"/>
        <p:cNvGrpSpPr/>
        <p:nvPr/>
      </p:nvGrpSpPr>
      <p:grpSpPr>
        <a:xfrm>
          <a:off x="0" y="0"/>
          <a:ext cx="0" cy="0"/>
          <a:chOff x="0" y="0"/>
          <a:chExt cx="0" cy="0"/>
        </a:xfrm>
      </p:grpSpPr>
      <p:sp>
        <p:nvSpPr>
          <p:cNvPr id="300" name="Google Shape;300;p21"/>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References</a:t>
            </a:r>
            <a:endParaRPr/>
          </a:p>
        </p:txBody>
      </p:sp>
      <p:sp>
        <p:nvSpPr>
          <p:cNvPr id="301" name="Google Shape;301;p21"/>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p>
            <a:pPr indent="-228600" lvl="0" marL="457200" marR="0" rtl="0" algn="just">
              <a:lnSpc>
                <a:spcPct val="90000"/>
              </a:lnSpc>
              <a:spcBef>
                <a:spcPts val="1000"/>
              </a:spcBef>
              <a:spcAft>
                <a:spcPts val="0"/>
              </a:spcAft>
              <a:buClr>
                <a:schemeClr val="accent1"/>
              </a:buClr>
              <a:buSzPts val="2400"/>
              <a:buFont typeface="Arial"/>
              <a:buNone/>
            </a:pPr>
            <a:r>
              <a:t/>
            </a:r>
            <a:endParaRPr/>
          </a:p>
        </p:txBody>
      </p:sp>
      <p:sp>
        <p:nvSpPr>
          <p:cNvPr id="302" name="Google Shape;302;p21"/>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p>
            <a:pPr indent="-228600" lvl="0" marL="457200" rtl="0" algn="l">
              <a:lnSpc>
                <a:spcPct val="107000"/>
              </a:lnSpc>
              <a:spcBef>
                <a:spcPts val="1000"/>
              </a:spcBef>
              <a:spcAft>
                <a:spcPts val="0"/>
              </a:spcAft>
              <a:buSzPts val="1800"/>
              <a:buNone/>
            </a:pPr>
            <a:r>
              <a:rPr lang="en-US" sz="1800">
                <a:solidFill>
                  <a:srgbClr val="000000"/>
                </a:solidFill>
                <a:latin typeface="Calibri"/>
                <a:ea typeface="Calibri"/>
                <a:cs typeface="Calibri"/>
                <a:sym typeface="Calibri"/>
              </a:rPr>
              <a:t>Aronson, E., &amp; Patnoe, S. (2011). The Jigsaw Classroom. Sage.</a:t>
            </a:r>
            <a:endParaRPr sz="1800">
              <a:solidFill>
                <a:srgbClr val="000000"/>
              </a:solidFill>
              <a:latin typeface="Calibri"/>
              <a:ea typeface="Calibri"/>
              <a:cs typeface="Calibri"/>
              <a:sym typeface="Calibri"/>
            </a:endParaRPr>
          </a:p>
          <a:p>
            <a:pPr indent="-228600" lvl="0" marL="457200" rtl="0" algn="l">
              <a:lnSpc>
                <a:spcPct val="107000"/>
              </a:lnSpc>
              <a:spcBef>
                <a:spcPts val="1800"/>
              </a:spcBef>
              <a:spcAft>
                <a:spcPts val="0"/>
              </a:spcAft>
              <a:buSzPts val="1800"/>
              <a:buNone/>
            </a:pPr>
            <a:r>
              <a:rPr lang="en-US" sz="1800">
                <a:solidFill>
                  <a:srgbClr val="000000"/>
                </a:solidFill>
                <a:latin typeface="Calibri"/>
                <a:ea typeface="Calibri"/>
                <a:cs typeface="Calibri"/>
                <a:sym typeface="Calibri"/>
              </a:rPr>
              <a:t>Bambino, D. (2002). Critical friends. Educational Leadership, 59(6), 25-27.</a:t>
            </a:r>
            <a:endParaRPr sz="1800">
              <a:solidFill>
                <a:srgbClr val="000000"/>
              </a:solidFill>
              <a:latin typeface="Calibri"/>
              <a:ea typeface="Calibri"/>
              <a:cs typeface="Calibri"/>
              <a:sym typeface="Calibri"/>
            </a:endParaRPr>
          </a:p>
          <a:p>
            <a:pPr indent="-228600" lvl="0" marL="457200" rtl="0" algn="l">
              <a:lnSpc>
                <a:spcPct val="107000"/>
              </a:lnSpc>
              <a:spcBef>
                <a:spcPts val="1800"/>
              </a:spcBef>
              <a:spcAft>
                <a:spcPts val="0"/>
              </a:spcAft>
              <a:buSzPts val="1800"/>
              <a:buNone/>
            </a:pPr>
            <a:r>
              <a:rPr lang="en-US" sz="1800">
                <a:solidFill>
                  <a:srgbClr val="000000"/>
                </a:solidFill>
                <a:latin typeface="Calibri"/>
                <a:ea typeface="Calibri"/>
                <a:cs typeface="Calibri"/>
                <a:sym typeface="Calibri"/>
              </a:rPr>
              <a:t>Black, P., &amp; Wiliam, D. (1998). Assessment and classroom learning. Assessment in Education, 5(1), 7-74.</a:t>
            </a:r>
            <a:endParaRPr/>
          </a:p>
          <a:p>
            <a:pPr indent="-228600" lvl="0" marL="457200" rtl="0" algn="l">
              <a:lnSpc>
                <a:spcPct val="107000"/>
              </a:lnSpc>
              <a:spcBef>
                <a:spcPts val="1800"/>
              </a:spcBef>
              <a:spcAft>
                <a:spcPts val="0"/>
              </a:spcAft>
              <a:buSzPts val="1800"/>
              <a:buNone/>
            </a:pPr>
            <a:r>
              <a:rPr lang="en-US" sz="1800">
                <a:solidFill>
                  <a:srgbClr val="000000"/>
                </a:solidFill>
                <a:latin typeface="Calibri"/>
                <a:ea typeface="Calibri"/>
                <a:cs typeface="Calibri"/>
                <a:sym typeface="Calibri"/>
              </a:rPr>
              <a:t>Collins, A. (1989). Cognitive apprenticeship. Cog. Sci.</a:t>
            </a:r>
            <a:endParaRPr sz="1800">
              <a:solidFill>
                <a:srgbClr val="000000"/>
              </a:solidFill>
              <a:latin typeface="Calibri"/>
              <a:ea typeface="Calibri"/>
              <a:cs typeface="Calibri"/>
              <a:sym typeface="Calibri"/>
            </a:endParaRPr>
          </a:p>
          <a:p>
            <a:pPr indent="-228600" lvl="0" marL="457200" rtl="0" algn="l">
              <a:lnSpc>
                <a:spcPct val="107000"/>
              </a:lnSpc>
              <a:spcBef>
                <a:spcPts val="1800"/>
              </a:spcBef>
              <a:spcAft>
                <a:spcPts val="0"/>
              </a:spcAft>
              <a:buSzPts val="1800"/>
              <a:buNone/>
            </a:pPr>
            <a:r>
              <a:rPr lang="en-US" sz="1800">
                <a:solidFill>
                  <a:srgbClr val="000000"/>
                </a:solidFill>
                <a:latin typeface="Calibri"/>
                <a:ea typeface="Calibri"/>
                <a:cs typeface="Calibri"/>
                <a:sym typeface="Calibri"/>
              </a:rPr>
              <a:t>Herrington, J., &amp; Oliver, R. (2000). An instructional design framework for authentic learning environments. ETR&amp;D, 48(3), 23-48.</a:t>
            </a:r>
            <a:endParaRPr sz="1800">
              <a:solidFill>
                <a:srgbClr val="000000"/>
              </a:solidFill>
              <a:latin typeface="Calibri"/>
              <a:ea typeface="Calibri"/>
              <a:cs typeface="Calibri"/>
              <a:sym typeface="Calibri"/>
            </a:endParaRPr>
          </a:p>
          <a:p>
            <a:pPr indent="-228600" lvl="0" marL="457200" rtl="0" algn="l">
              <a:lnSpc>
                <a:spcPct val="107000"/>
              </a:lnSpc>
              <a:spcBef>
                <a:spcPts val="1800"/>
              </a:spcBef>
              <a:spcAft>
                <a:spcPts val="0"/>
              </a:spcAft>
              <a:buSzPts val="1800"/>
              <a:buNone/>
            </a:pPr>
            <a:r>
              <a:rPr lang="en-US" sz="1800">
                <a:solidFill>
                  <a:srgbClr val="000000"/>
                </a:solidFill>
                <a:latin typeface="Calibri"/>
                <a:ea typeface="Calibri"/>
                <a:cs typeface="Calibri"/>
                <a:sym typeface="Calibri"/>
              </a:rPr>
              <a:t>Koch, M., et al. (2020). Gender-inclusive design in CS education. ACM SIGCSE, 51(1), 12-18.</a:t>
            </a:r>
            <a:endParaRPr sz="1800">
              <a:solidFill>
                <a:srgbClr val="000000"/>
              </a:solidFill>
              <a:latin typeface="Calibri"/>
              <a:ea typeface="Calibri"/>
              <a:cs typeface="Calibri"/>
              <a:sym typeface="Calibri"/>
            </a:endParaRPr>
          </a:p>
          <a:p>
            <a:pPr indent="-228600" lvl="0" marL="457200" rtl="0" algn="l">
              <a:lnSpc>
                <a:spcPct val="90000"/>
              </a:lnSpc>
              <a:spcBef>
                <a:spcPts val="1800"/>
              </a:spcBef>
              <a:spcAft>
                <a:spcPts val="0"/>
              </a:spcAft>
              <a:buSzPts val="1800"/>
              <a:buNone/>
            </a:pPr>
            <a:r>
              <a:rPr lang="en-US" sz="1800">
                <a:solidFill>
                  <a:srgbClr val="000000"/>
                </a:solidFill>
                <a:latin typeface="Calibri"/>
                <a:ea typeface="Calibri"/>
                <a:cs typeface="Calibri"/>
                <a:sym typeface="Calibri"/>
              </a:rPr>
              <a:t>Topping, K.J. (2009). Peer assessment. Theory Into Practice, 48(1), 20-27.</a:t>
            </a:r>
            <a:endParaRPr/>
          </a:p>
          <a:p>
            <a:pPr indent="-228600" lvl="0" marL="457200" rtl="0" algn="l">
              <a:lnSpc>
                <a:spcPct val="90000"/>
              </a:lnSpc>
              <a:spcBef>
                <a:spcPts val="1000"/>
              </a:spcBef>
              <a:spcAft>
                <a:spcPts val="0"/>
              </a:spcAft>
              <a:buSzPts val="1800"/>
              <a:buNone/>
            </a:pPr>
            <a:r>
              <a:rPr b="1" lang="en-US">
                <a:solidFill>
                  <a:srgbClr val="000000"/>
                </a:solidFill>
                <a:latin typeface="Calibri"/>
                <a:ea typeface="Calibri"/>
                <a:cs typeface="Calibri"/>
                <a:sym typeface="Calibri"/>
              </a:rPr>
              <a:t>Websites:</a:t>
            </a:r>
            <a:endParaRPr/>
          </a:p>
          <a:p>
            <a:pPr indent="-228600" lvl="0" marL="457200" rtl="0" algn="l">
              <a:lnSpc>
                <a:spcPct val="90000"/>
              </a:lnSpc>
              <a:spcBef>
                <a:spcPts val="1000"/>
              </a:spcBef>
              <a:spcAft>
                <a:spcPts val="0"/>
              </a:spcAft>
              <a:buSzPts val="1800"/>
              <a:buNone/>
            </a:pPr>
            <a:r>
              <a:rPr lang="en-US" u="sng">
                <a:solidFill>
                  <a:schemeClr val="hlink"/>
                </a:solidFill>
                <a:hlinkClick r:id="rId3"/>
              </a:rPr>
              <a:t>https://www.youtube.com/watch?v=S4fUCw-CoO4</a:t>
            </a:r>
            <a:r>
              <a:rPr lang="en-US"/>
              <a:t>, The Critical Friends Protocol, accessed on 16/5/2025.</a:t>
            </a:r>
            <a:endParaRPr/>
          </a:p>
          <a:p>
            <a:pPr indent="-228600" lvl="0" marL="457200" rtl="0" algn="l">
              <a:lnSpc>
                <a:spcPct val="90000"/>
              </a:lnSpc>
              <a:spcBef>
                <a:spcPts val="1000"/>
              </a:spcBef>
              <a:spcAft>
                <a:spcPts val="0"/>
              </a:spcAft>
              <a:buSzPts val="1800"/>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3"/>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2800">
                <a:solidFill>
                  <a:srgbClr val="FFFFFF"/>
                </a:solidFill>
              </a:rPr>
              <a:t>L</a:t>
            </a:r>
            <a:r>
              <a:rPr b="1" i="0" lang="en-US" sz="2800" u="none" strike="noStrike">
                <a:solidFill>
                  <a:srgbClr val="FFFFFF"/>
                </a:solidFill>
                <a:latin typeface="Calibri"/>
                <a:ea typeface="Calibri"/>
                <a:cs typeface="Calibri"/>
                <a:sym typeface="Calibri"/>
              </a:rPr>
              <a:t>earning outcomes</a:t>
            </a:r>
            <a:endParaRPr sz="2800">
              <a:solidFill>
                <a:srgbClr val="FFFFFF"/>
              </a:solidFill>
            </a:endParaRPr>
          </a:p>
        </p:txBody>
      </p:sp>
      <p:sp>
        <p:nvSpPr>
          <p:cNvPr id="125" name="Google Shape;125;p3"/>
          <p:cNvSpPr txBox="1"/>
          <p:nvPr>
            <p:ph idx="2" type="body"/>
          </p:nvPr>
        </p:nvSpPr>
        <p:spPr>
          <a:xfrm>
            <a:off x="355599" y="1462685"/>
            <a:ext cx="11087101" cy="5289179"/>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4"/>
              </a:buClr>
              <a:buSzPts val="1800"/>
              <a:buNone/>
            </a:pPr>
            <a:r>
              <a:rPr b="0" i="0" lang="en-US" sz="2400" u="none" strike="noStrike">
                <a:solidFill>
                  <a:srgbClr val="1D1D1B"/>
                </a:solidFill>
                <a:latin typeface="Calibri"/>
                <a:ea typeface="Calibri"/>
                <a:cs typeface="Calibri"/>
                <a:sym typeface="Calibri"/>
              </a:rPr>
              <a:t>By the end of this module teachers will be able to:</a:t>
            </a:r>
            <a:endParaRPr b="1" i="0" sz="2400" u="none" strike="noStrike">
              <a:solidFill>
                <a:srgbClr val="1D1D1B"/>
              </a:solidFill>
              <a:latin typeface="Calibri"/>
              <a:ea typeface="Calibri"/>
              <a:cs typeface="Calibri"/>
              <a:sym typeface="Calibri"/>
            </a:endParaRPr>
          </a:p>
          <a:p>
            <a:pPr indent="0" lvl="0" marL="0" rtl="0" algn="l">
              <a:lnSpc>
                <a:spcPct val="90000"/>
              </a:lnSpc>
              <a:spcBef>
                <a:spcPts val="0"/>
              </a:spcBef>
              <a:spcAft>
                <a:spcPts val="0"/>
              </a:spcAft>
              <a:buClr>
                <a:schemeClr val="accent4"/>
              </a:buClr>
              <a:buSzPts val="1800"/>
              <a:buNone/>
            </a:pPr>
            <a:r>
              <a:t/>
            </a:r>
            <a:endParaRPr b="1" sz="2400">
              <a:solidFill>
                <a:srgbClr val="1D1D1B"/>
              </a:solidFill>
              <a:latin typeface="Calibri"/>
              <a:ea typeface="Calibri"/>
              <a:cs typeface="Calibri"/>
              <a:sym typeface="Calibri"/>
            </a:endParaRPr>
          </a:p>
          <a:p>
            <a:pPr indent="-342900" lvl="0" marL="342900" rtl="0" algn="l">
              <a:lnSpc>
                <a:spcPct val="90000"/>
              </a:lnSpc>
              <a:spcBef>
                <a:spcPts val="0"/>
              </a:spcBef>
              <a:spcAft>
                <a:spcPts val="0"/>
              </a:spcAft>
              <a:buClr>
                <a:schemeClr val="accent4"/>
              </a:buClr>
              <a:buSzPts val="1800"/>
              <a:buAutoNum type="arabicPeriod"/>
            </a:pPr>
            <a:r>
              <a:rPr lang="en-US" sz="2400">
                <a:solidFill>
                  <a:srgbClr val="1D1D1B"/>
                </a:solidFill>
                <a:latin typeface="Calibri"/>
                <a:ea typeface="Calibri"/>
                <a:cs typeface="Calibri"/>
                <a:sym typeface="Calibri"/>
              </a:rPr>
              <a:t>Employ peer </a:t>
            </a:r>
            <a:r>
              <a:rPr lang="en-US" sz="2400">
                <a:solidFill>
                  <a:srgbClr val="1D1D1B"/>
                </a:solidFill>
              </a:rPr>
              <a:t>review</a:t>
            </a:r>
            <a:r>
              <a:rPr lang="en-US" sz="2400">
                <a:solidFill>
                  <a:srgbClr val="1D1D1B"/>
                </a:solidFill>
                <a:latin typeface="Calibri"/>
                <a:ea typeface="Calibri"/>
                <a:cs typeface="Calibri"/>
                <a:sym typeface="Calibri"/>
              </a:rPr>
              <a:t> protocols to evaluate learning scenarios.</a:t>
            </a:r>
            <a:endParaRPr sz="2400"/>
          </a:p>
          <a:p>
            <a:pPr indent="-342900" lvl="0" marL="342900" rtl="0" algn="l">
              <a:lnSpc>
                <a:spcPct val="90000"/>
              </a:lnSpc>
              <a:spcBef>
                <a:spcPts val="0"/>
              </a:spcBef>
              <a:spcAft>
                <a:spcPts val="0"/>
              </a:spcAft>
              <a:buClr>
                <a:schemeClr val="accent4"/>
              </a:buClr>
              <a:buSzPts val="1800"/>
              <a:buAutoNum type="arabicPeriod"/>
            </a:pPr>
            <a:r>
              <a:rPr lang="en-US" sz="2400">
                <a:solidFill>
                  <a:srgbClr val="1D1D1B"/>
                </a:solidFill>
              </a:rPr>
              <a:t>Exploit calibrated rubrics </a:t>
            </a:r>
            <a:r>
              <a:rPr lang="en-US" sz="2400">
                <a:solidFill>
                  <a:srgbClr val="1D1D1B"/>
                </a:solidFill>
                <a:latin typeface="Calibri"/>
                <a:ea typeface="Calibri"/>
                <a:cs typeface="Calibri"/>
                <a:sym typeface="Calibri"/>
              </a:rPr>
              <a:t>to assess alignment with Authentic Learning and inclusivity.</a:t>
            </a:r>
            <a:endParaRPr sz="2400"/>
          </a:p>
          <a:p>
            <a:pPr indent="-342900" lvl="0" marL="342900" rtl="0" algn="l">
              <a:lnSpc>
                <a:spcPct val="90000"/>
              </a:lnSpc>
              <a:spcBef>
                <a:spcPts val="0"/>
              </a:spcBef>
              <a:spcAft>
                <a:spcPts val="0"/>
              </a:spcAft>
              <a:buClr>
                <a:schemeClr val="accent4"/>
              </a:buClr>
              <a:buSzPts val="1800"/>
              <a:buAutoNum type="arabicPeriod"/>
            </a:pPr>
            <a:r>
              <a:rPr lang="en-US" sz="2400">
                <a:solidFill>
                  <a:srgbClr val="1D1D1B"/>
                </a:solidFill>
                <a:latin typeface="Calibri"/>
                <a:ea typeface="Calibri"/>
                <a:cs typeface="Calibri"/>
                <a:sym typeface="Calibri"/>
              </a:rPr>
              <a:t>Facilitate reflective discussions to improve team-based evaluations.</a:t>
            </a:r>
            <a:endParaRPr sz="2400">
              <a:solidFill>
                <a:srgbClr val="1D1D1B"/>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Contents</a:t>
            </a:r>
            <a:endParaRPr/>
          </a:p>
        </p:txBody>
      </p:sp>
      <p:sp>
        <p:nvSpPr>
          <p:cNvPr id="131" name="Google Shape;131;p4"/>
          <p:cNvSpPr txBox="1"/>
          <p:nvPr>
            <p:ph idx="2" type="body"/>
          </p:nvPr>
        </p:nvSpPr>
        <p:spPr>
          <a:xfrm>
            <a:off x="97970" y="1306287"/>
            <a:ext cx="11944350" cy="5551714"/>
          </a:xfrm>
          <a:prstGeom prst="rect">
            <a:avLst/>
          </a:prstGeom>
          <a:noFill/>
          <a:ln>
            <a:noFill/>
          </a:ln>
        </p:spPr>
        <p:txBody>
          <a:bodyPr anchorCtr="0" anchor="t" bIns="45700" lIns="91425" spcFirstLastPara="1" rIns="91425" wrap="square" tIns="45700">
            <a:noAutofit/>
          </a:bodyPr>
          <a:lstStyle/>
          <a:p>
            <a:pPr indent="-228600" lvl="0" marL="457200" marR="0" rtl="0" algn="l">
              <a:lnSpc>
                <a:spcPct val="90000"/>
              </a:lnSpc>
              <a:spcBef>
                <a:spcPts val="1000"/>
              </a:spcBef>
              <a:spcAft>
                <a:spcPts val="0"/>
              </a:spcAft>
              <a:buClr>
                <a:schemeClr val="accent4"/>
              </a:buClr>
              <a:buSzPts val="1800"/>
              <a:buFont typeface="Arial"/>
              <a:buNone/>
            </a:pPr>
            <a:r>
              <a:rPr lang="en-US" sz="2400"/>
              <a:t>. Introduction</a:t>
            </a:r>
            <a:endParaRPr sz="2400"/>
          </a:p>
          <a:p>
            <a:pPr indent="-228600" lvl="0" marL="457200" marR="0" rtl="0" algn="l">
              <a:lnSpc>
                <a:spcPct val="90000"/>
              </a:lnSpc>
              <a:spcBef>
                <a:spcPts val="1000"/>
              </a:spcBef>
              <a:spcAft>
                <a:spcPts val="0"/>
              </a:spcAft>
              <a:buClr>
                <a:schemeClr val="accent4"/>
              </a:buClr>
              <a:buSzPts val="1800"/>
              <a:buFont typeface="Arial"/>
              <a:buNone/>
            </a:pPr>
            <a:r>
              <a:rPr lang="en-US" sz="2400"/>
              <a:t>. Peer Review Protocols</a:t>
            </a:r>
            <a:endParaRPr sz="2400"/>
          </a:p>
          <a:p>
            <a:pPr indent="-228600" lvl="0" marL="457200" marR="0" rtl="0" algn="l">
              <a:lnSpc>
                <a:spcPct val="90000"/>
              </a:lnSpc>
              <a:spcBef>
                <a:spcPts val="1000"/>
              </a:spcBef>
              <a:spcAft>
                <a:spcPts val="0"/>
              </a:spcAft>
              <a:buClr>
                <a:schemeClr val="accent4"/>
              </a:buClr>
              <a:buSzPts val="1800"/>
              <a:buFont typeface="Arial"/>
              <a:buNone/>
            </a:pPr>
            <a:r>
              <a:rPr lang="en-US" sz="2400"/>
              <a:t>. Rotating Feedback</a:t>
            </a:r>
            <a:endParaRPr sz="2400"/>
          </a:p>
          <a:p>
            <a:pPr indent="-228600" lvl="0" marL="457200" marR="0" rtl="0" algn="l">
              <a:lnSpc>
                <a:spcPct val="90000"/>
              </a:lnSpc>
              <a:spcBef>
                <a:spcPts val="1000"/>
              </a:spcBef>
              <a:spcAft>
                <a:spcPts val="0"/>
              </a:spcAft>
              <a:buClr>
                <a:schemeClr val="accent4"/>
              </a:buClr>
              <a:buSzPts val="1800"/>
              <a:buFont typeface="Arial"/>
              <a:buNone/>
            </a:pPr>
            <a:r>
              <a:rPr lang="en-US" sz="2400"/>
              <a:t>. Critical Friends Protocol (CFP)</a:t>
            </a:r>
            <a:endParaRPr sz="2400"/>
          </a:p>
          <a:p>
            <a:pPr indent="-228600" lvl="0" marL="457200" marR="0" rtl="0" algn="l">
              <a:lnSpc>
                <a:spcPct val="90000"/>
              </a:lnSpc>
              <a:spcBef>
                <a:spcPts val="1000"/>
              </a:spcBef>
              <a:spcAft>
                <a:spcPts val="0"/>
              </a:spcAft>
              <a:buClr>
                <a:schemeClr val="accent4"/>
              </a:buClr>
              <a:buSzPts val="1800"/>
              <a:buFont typeface="Arial"/>
              <a:buNone/>
            </a:pPr>
            <a:r>
              <a:rPr lang="en-US" sz="2400"/>
              <a:t>. Calibrated Peer Review (CPR)</a:t>
            </a:r>
            <a:endParaRPr sz="2400"/>
          </a:p>
          <a:p>
            <a:pPr indent="-228600" lvl="0" marL="457200" marR="0" rtl="0" algn="l">
              <a:lnSpc>
                <a:spcPct val="90000"/>
              </a:lnSpc>
              <a:spcBef>
                <a:spcPts val="1000"/>
              </a:spcBef>
              <a:spcAft>
                <a:spcPts val="0"/>
              </a:spcAft>
              <a:buClr>
                <a:schemeClr val="accent4"/>
              </a:buClr>
              <a:buSzPts val="1800"/>
              <a:buFont typeface="Arial"/>
              <a:buNone/>
            </a:pPr>
            <a:r>
              <a:rPr lang="en-US" sz="2400"/>
              <a:t>. Comparing CFP to CPR</a:t>
            </a:r>
            <a:endParaRPr sz="2400"/>
          </a:p>
          <a:p>
            <a:pPr indent="-228600" lvl="0" marL="457200" marR="0" rtl="0" algn="l">
              <a:lnSpc>
                <a:spcPct val="90000"/>
              </a:lnSpc>
              <a:spcBef>
                <a:spcPts val="1000"/>
              </a:spcBef>
              <a:spcAft>
                <a:spcPts val="0"/>
              </a:spcAft>
              <a:buClr>
                <a:schemeClr val="accent4"/>
              </a:buClr>
              <a:buSzPts val="1800"/>
              <a:buFont typeface="Arial"/>
              <a:buNone/>
            </a:pPr>
            <a:r>
              <a:rPr lang="en-US" sz="2400"/>
              <a:t>. Challenges to Implementation</a:t>
            </a:r>
            <a:endParaRPr sz="2400"/>
          </a:p>
          <a:p>
            <a:pPr indent="-228600" lvl="0" marL="457200" marR="0" rtl="0" algn="l">
              <a:lnSpc>
                <a:spcPct val="90000"/>
              </a:lnSpc>
              <a:spcBef>
                <a:spcPts val="1000"/>
              </a:spcBef>
              <a:spcAft>
                <a:spcPts val="0"/>
              </a:spcAft>
              <a:buClr>
                <a:schemeClr val="accent4"/>
              </a:buClr>
              <a:buSzPts val="1800"/>
              <a:buFont typeface="Arial"/>
              <a:buNone/>
            </a:pPr>
            <a:r>
              <a:rPr lang="en-US" sz="2400"/>
              <a:t>. Reflection and Conclusion</a:t>
            </a:r>
            <a:endParaRPr sz="2400"/>
          </a:p>
          <a:p>
            <a:pPr indent="-228600" lvl="0" marL="457200" marR="0" rtl="0" algn="l">
              <a:lnSpc>
                <a:spcPct val="90000"/>
              </a:lnSpc>
              <a:spcBef>
                <a:spcPts val="1000"/>
              </a:spcBef>
              <a:spcAft>
                <a:spcPts val="0"/>
              </a:spcAft>
              <a:buClr>
                <a:schemeClr val="accent4"/>
              </a:buClr>
              <a:buSzPts val="1800"/>
              <a:buFont typeface="Arial"/>
              <a:buNone/>
            </a:pPr>
            <a:r>
              <a:rPr lang="en-US" sz="2400"/>
              <a:t>. References</a:t>
            </a:r>
            <a:endParaRPr sz="24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p5"/>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marR="0" rtl="0" algn="l">
              <a:lnSpc>
                <a:spcPct val="90000"/>
              </a:lnSpc>
              <a:spcBef>
                <a:spcPts val="0"/>
              </a:spcBef>
              <a:spcAft>
                <a:spcPts val="0"/>
              </a:spcAft>
              <a:buClr>
                <a:schemeClr val="lt2"/>
              </a:buClr>
              <a:buSzPts val="3800"/>
              <a:buFont typeface="Calibri"/>
              <a:buNone/>
            </a:pPr>
            <a:r>
              <a:rPr b="1" lang="en-US" sz="2800">
                <a:solidFill>
                  <a:srgbClr val="FFFFFF"/>
                </a:solidFill>
              </a:rPr>
              <a:t>Introduction</a:t>
            </a:r>
            <a:endParaRPr sz="2800">
              <a:solidFill>
                <a:srgbClr val="FFFFFF"/>
              </a:solidFill>
            </a:endParaRPr>
          </a:p>
        </p:txBody>
      </p:sp>
      <p:sp>
        <p:nvSpPr>
          <p:cNvPr id="137" name="Google Shape;137;p5"/>
          <p:cNvSpPr txBox="1"/>
          <p:nvPr>
            <p:ph idx="2" type="body"/>
          </p:nvPr>
        </p:nvSpPr>
        <p:spPr>
          <a:xfrm>
            <a:off x="97971" y="1462685"/>
            <a:ext cx="11789100" cy="5289300"/>
          </a:xfrm>
          <a:prstGeom prst="rect">
            <a:avLst/>
          </a:prstGeom>
          <a:noFill/>
          <a:ln>
            <a:noFill/>
          </a:ln>
        </p:spPr>
        <p:txBody>
          <a:bodyPr anchorCtr="0" anchor="t" bIns="45700" lIns="91425" spcFirstLastPara="1" rIns="91425" wrap="square" tIns="45700">
            <a:noAutofit/>
          </a:bodyPr>
          <a:lstStyle/>
          <a:p>
            <a:pPr indent="-228600" lvl="0" marL="457200" marR="0" rtl="0" algn="l">
              <a:lnSpc>
                <a:spcPct val="90000"/>
              </a:lnSpc>
              <a:spcBef>
                <a:spcPts val="1000"/>
              </a:spcBef>
              <a:spcAft>
                <a:spcPts val="0"/>
              </a:spcAft>
              <a:buClr>
                <a:schemeClr val="accent4"/>
              </a:buClr>
              <a:buSzPts val="1800"/>
              <a:buFont typeface="Arial"/>
              <a:buNone/>
            </a:pPr>
            <a:r>
              <a:rPr lang="en-US" sz="2400">
                <a:solidFill>
                  <a:srgbClr val="000000"/>
                </a:solidFill>
                <a:latin typeface="Calibri"/>
                <a:ea typeface="Calibri"/>
                <a:cs typeface="Calibri"/>
                <a:sym typeface="Calibri"/>
              </a:rPr>
              <a:t>This unit trains helps teachers gain knowledge about the Critical Friends Protocol (CFP) and the Calibrated Peer Review (CPR). The unit deepens into these methods, unveiling their mechanisms and their applications. This knowledge enables teachers to discern between the respective protocols, understanding their similarities and differences. In parallel, teachers will be aware of the challenges that might pop up when implementing these methods. Moreover, teachers will be able to apply these methods to evaluate their own learning scenarios, separately or combined. </a:t>
            </a:r>
            <a:br>
              <a:rPr lang="en-US" sz="2400"/>
            </a:br>
            <a:endParaRPr sz="24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6"/>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Peer Review Protocols</a:t>
            </a:r>
            <a:endParaRPr/>
          </a:p>
        </p:txBody>
      </p:sp>
      <p:pic>
        <p:nvPicPr>
          <p:cNvPr descr="Εικόνα που περιέχει κείμενο, διάγραμμα, γραμματοσειρά, στιγμιότυπο οθόνης&#10;&#10;Το περιεχόμενο που δημιουργείται από τεχνολογία AI ενδέχεται να είναι εσφαλμένο." id="144" name="Google Shape;144;p6"/>
          <p:cNvPicPr preferRelativeResize="0"/>
          <p:nvPr/>
        </p:nvPicPr>
        <p:blipFill rotWithShape="1">
          <a:blip r:embed="rId3">
            <a:alphaModFix/>
          </a:blip>
          <a:srcRect b="0" l="0" r="0" t="0"/>
          <a:stretch/>
        </p:blipFill>
        <p:spPr>
          <a:xfrm>
            <a:off x="2698295" y="1053548"/>
            <a:ext cx="6743700" cy="540316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39"/>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The need for Rotating Feedback </a:t>
            </a:r>
            <a:endParaRPr/>
          </a:p>
        </p:txBody>
      </p:sp>
      <p:sp>
        <p:nvSpPr>
          <p:cNvPr id="151" name="Google Shape;151;p39"/>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p>
            <a:pPr indent="-228600" lvl="0" marL="457200" marR="0" rtl="0" algn="just">
              <a:lnSpc>
                <a:spcPct val="90000"/>
              </a:lnSpc>
              <a:spcBef>
                <a:spcPts val="1000"/>
              </a:spcBef>
              <a:spcAft>
                <a:spcPts val="0"/>
              </a:spcAft>
              <a:buClr>
                <a:schemeClr val="accent1"/>
              </a:buClr>
              <a:buSzPts val="2400"/>
              <a:buFont typeface="Arial"/>
              <a:buNone/>
            </a:pPr>
            <a:r>
              <a:t/>
            </a:r>
            <a:endParaRPr/>
          </a:p>
        </p:txBody>
      </p:sp>
      <p:sp>
        <p:nvSpPr>
          <p:cNvPr id="152" name="Google Shape;152;p39"/>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SzPts val="1800"/>
              <a:buFont typeface="Arial"/>
              <a:buChar char="•"/>
            </a:pPr>
            <a:r>
              <a:rPr lang="en-US" sz="2000"/>
              <a:t>Stressing the rotating feedback, it is essential to underline that it ensures multiple lenses (authenticity, inclusion, curriculum), and increases idea diversity by 62% (Topping, 2009). Therefore, Rotating Feedback protocols provide a solution to the problem of typical review protocols, which lack diversity of perspectives. In a 2022 study, rotating feedback surfaced 3x more inclusion fixes than single-reviewer critiques (Koch et al. 2020).</a:t>
            </a:r>
            <a:endParaRPr/>
          </a:p>
          <a:p>
            <a:pPr indent="-342900" lvl="0" marL="571500" rtl="0" algn="l">
              <a:lnSpc>
                <a:spcPct val="90000"/>
              </a:lnSpc>
              <a:spcBef>
                <a:spcPts val="1000"/>
              </a:spcBef>
              <a:spcAft>
                <a:spcPts val="0"/>
              </a:spcAft>
              <a:buSzPts val="1800"/>
              <a:buFont typeface="Arial"/>
              <a:buChar char="•"/>
            </a:pPr>
            <a:r>
              <a:rPr lang="en-US" sz="2000"/>
              <a:t>Hence, Rotating Feedback and thereby the respective Rotating Feedback protocols were introduced to cover the need for diversity of perspectives and inclusion in the evaluation process,</a:t>
            </a:r>
            <a:endParaRPr sz="20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7"/>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The benefits of Peer Review Protocols</a:t>
            </a:r>
            <a:endParaRPr/>
          </a:p>
        </p:txBody>
      </p:sp>
      <p:sp>
        <p:nvSpPr>
          <p:cNvPr id="159" name="Google Shape;159;p7"/>
          <p:cNvSpPr txBox="1"/>
          <p:nvPr>
            <p:ph idx="2" type="body"/>
          </p:nvPr>
        </p:nvSpPr>
        <p:spPr>
          <a:xfrm>
            <a:off x="97971" y="924561"/>
            <a:ext cx="11944350" cy="5827304"/>
          </a:xfrm>
          <a:prstGeom prst="rect">
            <a:avLst/>
          </a:prstGeom>
          <a:noFill/>
          <a:ln>
            <a:noFill/>
          </a:ln>
        </p:spPr>
        <p:txBody>
          <a:bodyPr anchorCtr="0" anchor="t" bIns="45700" lIns="91425" spcFirstLastPara="1" rIns="91425" wrap="square" tIns="45700">
            <a:noAutofit/>
          </a:bodyPr>
          <a:lstStyle/>
          <a:p>
            <a:pPr indent="-285750" lvl="0" marL="285750" rtl="0" algn="l">
              <a:lnSpc>
                <a:spcPct val="200000"/>
              </a:lnSpc>
              <a:spcBef>
                <a:spcPts val="0"/>
              </a:spcBef>
              <a:spcAft>
                <a:spcPts val="0"/>
              </a:spcAft>
              <a:buClr>
                <a:schemeClr val="dk1"/>
              </a:buClr>
              <a:buSzPts val="2000"/>
              <a:buFont typeface="Arial"/>
              <a:buChar char="•"/>
            </a:pPr>
            <a:r>
              <a:rPr lang="en-US" sz="2000">
                <a:solidFill>
                  <a:schemeClr val="dk1"/>
                </a:solidFill>
                <a:latin typeface="Calibri"/>
                <a:ea typeface="Calibri"/>
                <a:cs typeface="Calibri"/>
                <a:sym typeface="Calibri"/>
              </a:rPr>
              <a:t>72% improvement in lesson quality vs. solo design (Koch et al., 2020).</a:t>
            </a:r>
            <a:endParaRPr/>
          </a:p>
          <a:p>
            <a:pPr indent="-285750" lvl="0" marL="285750" rtl="0" algn="l">
              <a:lnSpc>
                <a:spcPct val="200000"/>
              </a:lnSpc>
              <a:spcBef>
                <a:spcPts val="0"/>
              </a:spcBef>
              <a:spcAft>
                <a:spcPts val="0"/>
              </a:spcAft>
              <a:buClr>
                <a:schemeClr val="dk1"/>
              </a:buClr>
              <a:buSzPts val="2000"/>
              <a:buFont typeface="Arial"/>
              <a:buChar char="•"/>
            </a:pPr>
            <a:r>
              <a:rPr lang="en-US" sz="2000">
                <a:solidFill>
                  <a:schemeClr val="dk1"/>
                </a:solidFill>
                <a:latin typeface="Calibri"/>
                <a:ea typeface="Calibri"/>
                <a:cs typeface="Calibri"/>
                <a:sym typeface="Calibri"/>
              </a:rPr>
              <a:t>Reduces implicit bias in materials (Margolis &amp; Fisher, 2002).</a:t>
            </a:r>
            <a:endParaRPr/>
          </a:p>
          <a:p>
            <a:pPr indent="-285750" lvl="0" marL="285750" rtl="0" algn="l">
              <a:lnSpc>
                <a:spcPct val="200000"/>
              </a:lnSpc>
              <a:spcBef>
                <a:spcPts val="0"/>
              </a:spcBef>
              <a:spcAft>
                <a:spcPts val="0"/>
              </a:spcAft>
              <a:buClr>
                <a:schemeClr val="dk1"/>
              </a:buClr>
              <a:buSzPts val="2000"/>
              <a:buFont typeface="Arial"/>
              <a:buChar char="•"/>
            </a:pPr>
            <a:r>
              <a:rPr lang="en-US" sz="2000">
                <a:solidFill>
                  <a:schemeClr val="dk1"/>
                </a:solidFill>
                <a:latin typeface="Calibri"/>
                <a:ea typeface="Calibri"/>
                <a:cs typeface="Calibri"/>
                <a:sym typeface="Calibri"/>
              </a:rPr>
              <a:t>Peer review isn’t just ‘giving feedback’—it’s a structured knowledge-transfer system with rotating feedback.</a:t>
            </a:r>
            <a:endParaRPr/>
          </a:p>
          <a:p>
            <a:pPr indent="-285750" lvl="0" marL="285750" rtl="0" algn="l">
              <a:lnSpc>
                <a:spcPct val="200000"/>
              </a:lnSpc>
              <a:spcBef>
                <a:spcPts val="0"/>
              </a:spcBef>
              <a:spcAft>
                <a:spcPts val="0"/>
              </a:spcAft>
              <a:buClr>
                <a:schemeClr val="dk1"/>
              </a:buClr>
              <a:buSzPts val="2000"/>
              <a:buFont typeface="Arial"/>
              <a:buChar char="•"/>
            </a:pPr>
            <a:r>
              <a:rPr lang="en-US" sz="2000">
                <a:solidFill>
                  <a:schemeClr val="dk1"/>
                </a:solidFill>
                <a:latin typeface="Calibri"/>
                <a:ea typeface="Calibri"/>
                <a:cs typeface="Calibri"/>
                <a:sym typeface="Calibri"/>
              </a:rPr>
              <a:t>Counters the ‘expert blind spot’—teachers may overlook student barriers.</a:t>
            </a:r>
            <a:endParaRPr/>
          </a:p>
          <a:p>
            <a:pPr indent="-285750" lvl="0" marL="285750" rtl="0" algn="l">
              <a:lnSpc>
                <a:spcPct val="200000"/>
              </a:lnSpc>
              <a:spcBef>
                <a:spcPts val="0"/>
              </a:spcBef>
              <a:spcAft>
                <a:spcPts val="0"/>
              </a:spcAft>
              <a:buClr>
                <a:schemeClr val="dk1"/>
              </a:buClr>
              <a:buSzPts val="2000"/>
              <a:buFont typeface="Arial"/>
              <a:buChar char="•"/>
            </a:pPr>
            <a:r>
              <a:rPr lang="en-US" sz="2000">
                <a:solidFill>
                  <a:schemeClr val="dk1"/>
                </a:solidFill>
                <a:latin typeface="Calibri"/>
                <a:ea typeface="Calibri"/>
                <a:cs typeface="Calibri"/>
                <a:sym typeface="Calibri"/>
              </a:rPr>
              <a:t>Rubric-guided evaluations prevent bias and enhance lesson quality.</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sp>
        <p:nvSpPr>
          <p:cNvPr id="165" name="Google Shape;165;p9"/>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Critical Friends Protocol (CFP) </a:t>
            </a:r>
            <a:endParaRPr/>
          </a:p>
        </p:txBody>
      </p:sp>
      <p:sp>
        <p:nvSpPr>
          <p:cNvPr id="166" name="Google Shape;166;p9"/>
          <p:cNvSpPr txBox="1"/>
          <p:nvPr>
            <p:ph idx="2" type="body"/>
          </p:nvPr>
        </p:nvSpPr>
        <p:spPr>
          <a:xfrm>
            <a:off x="97971" y="2270541"/>
            <a:ext cx="11944350" cy="4481323"/>
          </a:xfrm>
          <a:prstGeom prst="rect">
            <a:avLst/>
          </a:prstGeom>
          <a:noFill/>
          <a:ln>
            <a:noFill/>
          </a:ln>
        </p:spPr>
        <p:txBody>
          <a:bodyPr anchorCtr="0" anchor="t" bIns="45700" lIns="91425" spcFirstLastPara="1" rIns="91425" wrap="square" tIns="45700">
            <a:noAutofit/>
          </a:bodyPr>
          <a:lstStyle/>
          <a:p>
            <a:pPr indent="-228600" lvl="0" marL="457200" rtl="0" algn="l">
              <a:lnSpc>
                <a:spcPct val="90000"/>
              </a:lnSpc>
              <a:spcBef>
                <a:spcPts val="1000"/>
              </a:spcBef>
              <a:spcAft>
                <a:spcPts val="0"/>
              </a:spcAft>
              <a:buSzPts val="1800"/>
              <a:buNone/>
            </a:pPr>
            <a:r>
              <a:rPr b="1" lang="en-US" sz="2400"/>
              <a:t>Group Member Roles</a:t>
            </a:r>
            <a:endParaRPr/>
          </a:p>
          <a:p>
            <a:pPr indent="-228600" lvl="0" marL="457200" rtl="0" algn="l">
              <a:lnSpc>
                <a:spcPct val="90000"/>
              </a:lnSpc>
              <a:spcBef>
                <a:spcPts val="1000"/>
              </a:spcBef>
              <a:spcAft>
                <a:spcPts val="0"/>
              </a:spcAft>
              <a:buSzPts val="1800"/>
              <a:buNone/>
            </a:pPr>
            <a:r>
              <a:t/>
            </a:r>
            <a:endParaRPr sz="2400"/>
          </a:p>
          <a:p>
            <a:pPr indent="-342900" lvl="0" marL="571500" rtl="0" algn="l">
              <a:lnSpc>
                <a:spcPct val="90000"/>
              </a:lnSpc>
              <a:spcBef>
                <a:spcPts val="1000"/>
              </a:spcBef>
              <a:spcAft>
                <a:spcPts val="0"/>
              </a:spcAft>
              <a:buSzPts val="1800"/>
              <a:buFont typeface="Arial"/>
              <a:buAutoNum type="arabicPeriod"/>
            </a:pPr>
            <a:r>
              <a:rPr lang="en-US" sz="2400"/>
              <a:t>Presenter</a:t>
            </a:r>
            <a:endParaRPr/>
          </a:p>
          <a:p>
            <a:pPr indent="-342900" lvl="0" marL="571500" rtl="0" algn="l">
              <a:lnSpc>
                <a:spcPct val="90000"/>
              </a:lnSpc>
              <a:spcBef>
                <a:spcPts val="1000"/>
              </a:spcBef>
              <a:spcAft>
                <a:spcPts val="0"/>
              </a:spcAft>
              <a:buSzPts val="1800"/>
              <a:buFont typeface="Arial"/>
              <a:buAutoNum type="arabicPeriod"/>
            </a:pPr>
            <a:r>
              <a:rPr lang="en-US" sz="2400"/>
              <a:t>Discussants/ Critical Friends</a:t>
            </a:r>
            <a:endParaRPr/>
          </a:p>
          <a:p>
            <a:pPr indent="-342900" lvl="0" marL="571500" rtl="0" algn="l">
              <a:lnSpc>
                <a:spcPct val="90000"/>
              </a:lnSpc>
              <a:spcBef>
                <a:spcPts val="1000"/>
              </a:spcBef>
              <a:spcAft>
                <a:spcPts val="0"/>
              </a:spcAft>
              <a:buSzPts val="1800"/>
              <a:buFont typeface="Arial"/>
              <a:buAutoNum type="arabicPeriod"/>
            </a:pPr>
            <a:r>
              <a:rPr lang="en-US" sz="2400"/>
              <a:t>Facilitator</a:t>
            </a:r>
            <a:endParaRPr/>
          </a:p>
          <a:p>
            <a:pPr indent="0" lvl="0" marL="228600" rtl="0" algn="l">
              <a:lnSpc>
                <a:spcPct val="90000"/>
              </a:lnSpc>
              <a:spcBef>
                <a:spcPts val="1000"/>
              </a:spcBef>
              <a:spcAft>
                <a:spcPts val="0"/>
              </a:spcAft>
              <a:buSzPts val="1800"/>
              <a:buNone/>
            </a:pPr>
            <a:r>
              <a:t/>
            </a:r>
            <a:endParaRPr/>
          </a:p>
          <a:p>
            <a:pPr indent="-228600" lvl="0" marL="457200" marR="0" rtl="0" algn="l">
              <a:lnSpc>
                <a:spcPct val="90000"/>
              </a:lnSpc>
              <a:spcBef>
                <a:spcPts val="1000"/>
              </a:spcBef>
              <a:spcAft>
                <a:spcPts val="0"/>
              </a:spcAft>
              <a:buClr>
                <a:schemeClr val="accent4"/>
              </a:buClr>
              <a:buSzPts val="1800"/>
              <a:buFont typeface="Arial"/>
              <a:buNone/>
            </a:pPr>
            <a:r>
              <a:t/>
            </a:r>
            <a:endParaRPr/>
          </a:p>
        </p:txBody>
      </p:sp>
      <p:pic>
        <p:nvPicPr>
          <p:cNvPr id="167" name="Google Shape;167;p9">
            <a:hlinkClick r:id="rId3"/>
          </p:cNvPr>
          <p:cNvPicPr preferRelativeResize="0"/>
          <p:nvPr/>
        </p:nvPicPr>
        <p:blipFill rotWithShape="1">
          <a:blip r:embed="rId4">
            <a:alphaModFix/>
          </a:blip>
          <a:srcRect b="0" l="0" r="0" t="0"/>
          <a:stretch/>
        </p:blipFill>
        <p:spPr>
          <a:xfrm>
            <a:off x="5251730" y="1462685"/>
            <a:ext cx="5875529" cy="4320914"/>
          </a:xfrm>
          <a:prstGeom prst="rect">
            <a:avLst/>
          </a:prstGeom>
          <a:noFill/>
          <a:ln>
            <a:noFill/>
          </a:ln>
        </p:spPr>
      </p:pic>
      <p:sp>
        <p:nvSpPr>
          <p:cNvPr id="168" name="Google Shape;168;p9"/>
          <p:cNvSpPr txBox="1"/>
          <p:nvPr/>
        </p:nvSpPr>
        <p:spPr>
          <a:xfrm>
            <a:off x="5113313" y="1723497"/>
            <a:ext cx="6172200" cy="286232"/>
          </a:xfrm>
          <a:prstGeom prst="rect">
            <a:avLst/>
          </a:prstGeom>
          <a:noFill/>
          <a:ln>
            <a:noFill/>
          </a:ln>
        </p:spPr>
        <p:txBody>
          <a:bodyPr anchorCtr="0" anchor="t" bIns="45700" lIns="91425" spcFirstLastPara="1" rIns="91425" wrap="square" tIns="45700">
            <a:spAutoFit/>
          </a:bodyPr>
          <a:lstStyle/>
          <a:p>
            <a:pPr indent="-228600" lvl="0" marL="457200" marR="0" rtl="0" algn="l">
              <a:lnSpc>
                <a:spcPct val="90000"/>
              </a:lnSpc>
              <a:spcBef>
                <a:spcPts val="0"/>
              </a:spcBef>
              <a:spcAft>
                <a:spcPts val="0"/>
              </a:spcAft>
              <a:buClr>
                <a:schemeClr val="accent4"/>
              </a:buClr>
              <a:buSzPts val="1800"/>
              <a:buFont typeface="Arial"/>
              <a:buNone/>
            </a:pPr>
            <a:r>
              <a:rPr b="0" i="0" lang="en-US" sz="1400" u="sng" cap="none" strike="noStrike">
                <a:solidFill>
                  <a:schemeClr val="hlink"/>
                </a:solidFill>
                <a:latin typeface="Arial"/>
                <a:ea typeface="Arial"/>
                <a:cs typeface="Arial"/>
                <a:sym typeface="Arial"/>
                <a:hlinkClick r:id="rId5"/>
              </a:rPr>
              <a:t>https://www.youtube.com/watch?v=ufKpR4ZCohw</a:t>
            </a:r>
            <a:endParaRPr b="0" i="0" sz="1400" u="sng" cap="none" strike="noStrike">
              <a:solidFill>
                <a:schemeClr val="hlink"/>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Θέμα του Offic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Θέμα του Offic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2025-05-12T07:48:03Z</dcterms:created>
  <dc:creator>Georgakopoylos Ioannis</dc:creator>
</cp:coreProperties>
</file>