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6.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3"/>
    <p:sldMasterId id="2147483651" r:id="rId4"/>
    <p:sldMasterId id="2147483654"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Lst>
  <p:sldSz cy="6858000" cx="12192000"/>
  <p:notesSz cx="6858000" cy="9144000"/>
  <p:embeddedFontLst>
    <p:embeddedFont>
      <p:font typeface="Open Sans"/>
      <p:regular r:id="rId19"/>
      <p:bold r:id="rId20"/>
      <p:italic r:id="rId21"/>
      <p:boldItalic r:id="rId2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GoogleSlidesCustomDataVersion2">
      <go:slidesCustomData xmlns:go="http://customooxmlschemas.google.com/" r:id="rId23" roundtripDataSignature="AMtx7miXlqxByG2LhV8tnQGXV1lb3y/wA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_rels/presentation.xml.rels><?xml version="1.0" encoding="UTF-8" standalone="yes"?><Relationships xmlns="http://schemas.openxmlformats.org/package/2006/relationships"><Relationship Id="rId20" Type="http://schemas.openxmlformats.org/officeDocument/2006/relationships/font" Target="fonts/OpenSans-bold.fntdata"/><Relationship Id="rId11" Type="http://schemas.openxmlformats.org/officeDocument/2006/relationships/slide" Target="slides/slide5.xml"/><Relationship Id="rId22" Type="http://schemas.openxmlformats.org/officeDocument/2006/relationships/font" Target="fonts/OpenSans-boldItalic.fntdata"/><Relationship Id="rId10" Type="http://schemas.openxmlformats.org/officeDocument/2006/relationships/slide" Target="slides/slide4.xml"/><Relationship Id="rId21" Type="http://schemas.openxmlformats.org/officeDocument/2006/relationships/font" Target="fonts/OpenSans-italic.fntdata"/><Relationship Id="rId13" Type="http://schemas.openxmlformats.org/officeDocument/2006/relationships/slide" Target="slides/slide7.xml"/><Relationship Id="rId12" Type="http://schemas.openxmlformats.org/officeDocument/2006/relationships/slide" Target="slides/slide6.xml"/><Relationship Id="rId23" Type="http://customschemas.google.com/relationships/presentationmetadata" Target="meta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3.xml"/><Relationship Id="rId19" Type="http://schemas.openxmlformats.org/officeDocument/2006/relationships/font" Target="fonts/OpenSans-regular.fntdata"/><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citt.ufl.edu/resources/the-learning-process/designing-the-learning-experience/blooms-taxonomy/" TargetMode="Externa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2" name="Google Shape;82;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g3466942d174_0_4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How to enhance students active participation and engagement in learning, through your learning scenarios: </a:t>
            </a:r>
            <a:endParaRPr/>
          </a:p>
          <a:p>
            <a:pPr indent="-298450" lvl="0" marL="457200" rtl="0" algn="l">
              <a:lnSpc>
                <a:spcPct val="100000"/>
              </a:lnSpc>
              <a:spcBef>
                <a:spcPts val="0"/>
              </a:spcBef>
              <a:spcAft>
                <a:spcPts val="0"/>
              </a:spcAft>
              <a:buClr>
                <a:schemeClr val="dk1"/>
              </a:buClr>
              <a:buSzPts val="1100"/>
              <a:buChar char="●"/>
            </a:pPr>
            <a:r>
              <a:rPr b="1" lang="en-US" sz="1100">
                <a:latin typeface="Arial"/>
                <a:ea typeface="Arial"/>
                <a:cs typeface="Arial"/>
                <a:sym typeface="Arial"/>
              </a:rPr>
              <a:t>Interactive activities</a:t>
            </a:r>
            <a:r>
              <a:rPr lang="en-US" sz="1100">
                <a:latin typeface="Arial"/>
                <a:ea typeface="Arial"/>
                <a:cs typeface="Arial"/>
                <a:sym typeface="Arial"/>
              </a:rPr>
              <a:t>: Include group work, discussions, role-play, or hands-on experiments that actively involve students.</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Technology integration</a:t>
            </a:r>
            <a:r>
              <a:rPr lang="en-US" sz="1100">
                <a:latin typeface="Arial"/>
                <a:ea typeface="Arial"/>
                <a:cs typeface="Arial"/>
                <a:sym typeface="Arial"/>
              </a:rPr>
              <a:t>: Use digital tools, apps, or multimedia to make the lesson more dynamic and cater to different learning styles.</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Student choice</a:t>
            </a:r>
            <a:r>
              <a:rPr lang="en-US" sz="1100">
                <a:latin typeface="Arial"/>
                <a:ea typeface="Arial"/>
                <a:cs typeface="Arial"/>
                <a:sym typeface="Arial"/>
              </a:rPr>
              <a:t>: Where possible, give students options in how they approach or complete tasks, allowing for personalized learning.</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Gamification</a:t>
            </a:r>
            <a:r>
              <a:rPr lang="en-US" sz="1100">
                <a:latin typeface="Arial"/>
                <a:ea typeface="Arial"/>
                <a:cs typeface="Arial"/>
                <a:sym typeface="Arial"/>
              </a:rPr>
              <a:t>: Incorporate elements of games (e.g., points, badges, or challenges) to make the learning process more fun and motivating.</a:t>
            </a:r>
            <a:endParaRPr sz="1100">
              <a:latin typeface="Arial"/>
              <a:ea typeface="Arial"/>
              <a:cs typeface="Arial"/>
              <a:sym typeface="Arial"/>
            </a:endParaRPr>
          </a:p>
          <a:p>
            <a:pPr indent="0" lvl="0" marL="0" rtl="0" algn="l">
              <a:lnSpc>
                <a:spcPct val="100000"/>
              </a:lnSpc>
              <a:spcBef>
                <a:spcPts val="1200"/>
              </a:spcBef>
              <a:spcAft>
                <a:spcPts val="0"/>
              </a:spcAft>
              <a:buSzPts val="1400"/>
              <a:buNone/>
            </a:pPr>
            <a:r>
              <a:t/>
            </a:r>
            <a:endParaRPr/>
          </a:p>
        </p:txBody>
      </p:sp>
      <p:sp>
        <p:nvSpPr>
          <p:cNvPr id="172" name="Google Shape;172;g3466942d174_0_4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g3466942d174_0_5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298450" lvl="0" marL="457200" rtl="0" algn="l">
              <a:lnSpc>
                <a:spcPct val="115000"/>
              </a:lnSpc>
              <a:spcBef>
                <a:spcPts val="1200"/>
              </a:spcBef>
              <a:spcAft>
                <a:spcPts val="0"/>
              </a:spcAft>
              <a:buClr>
                <a:schemeClr val="dk1"/>
              </a:buClr>
              <a:buSzPts val="1100"/>
              <a:buChar char="●"/>
            </a:pPr>
            <a:r>
              <a:rPr b="1" lang="en-US" sz="1100">
                <a:latin typeface="Arial"/>
                <a:ea typeface="Arial"/>
                <a:cs typeface="Arial"/>
                <a:sym typeface="Arial"/>
              </a:rPr>
              <a:t>Differentiated instruction</a:t>
            </a:r>
            <a:r>
              <a:rPr lang="en-US" sz="1100">
                <a:latin typeface="Arial"/>
                <a:ea typeface="Arial"/>
                <a:cs typeface="Arial"/>
                <a:sym typeface="Arial"/>
              </a:rPr>
              <a:t>: Provide different pathways for students to achieve the objectives. For example, offer reading materials at varying difficulty levels, or give students the option to demonstrate their understanding through writing, drawing, or presentations.</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Flexible grouping</a:t>
            </a:r>
            <a:r>
              <a:rPr lang="en-US" sz="1100">
                <a:latin typeface="Arial"/>
                <a:ea typeface="Arial"/>
                <a:cs typeface="Arial"/>
                <a:sym typeface="Arial"/>
              </a:rPr>
              <a:t>: Allow students to work individually, in pairs, or in groups based on the task and their learning needs.</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Scaffolded learning</a:t>
            </a:r>
            <a:r>
              <a:rPr lang="en-US" sz="1100">
                <a:latin typeface="Arial"/>
                <a:ea typeface="Arial"/>
                <a:cs typeface="Arial"/>
                <a:sym typeface="Arial"/>
              </a:rPr>
              <a:t>: Break down the learning process into smaller steps to support students who may need extra help.</a:t>
            </a:r>
            <a:endParaRPr sz="1100">
              <a:latin typeface="Arial"/>
              <a:ea typeface="Arial"/>
              <a:cs typeface="Arial"/>
              <a:sym typeface="Arial"/>
            </a:endParaRPr>
          </a:p>
          <a:p>
            <a:pPr indent="-298450" lvl="0" marL="457200" rtl="0" algn="l">
              <a:lnSpc>
                <a:spcPct val="115000"/>
              </a:lnSpc>
              <a:spcBef>
                <a:spcPts val="0"/>
              </a:spcBef>
              <a:spcAft>
                <a:spcPts val="0"/>
              </a:spcAft>
              <a:buClr>
                <a:schemeClr val="dk1"/>
              </a:buClr>
              <a:buSzPts val="1100"/>
              <a:buChar char="●"/>
            </a:pPr>
            <a:r>
              <a:rPr b="1" lang="en-US" sz="1100">
                <a:latin typeface="Arial"/>
                <a:ea typeface="Arial"/>
                <a:cs typeface="Arial"/>
                <a:sym typeface="Arial"/>
              </a:rPr>
              <a:t>Accommodations for diverse learners</a:t>
            </a:r>
            <a:r>
              <a:rPr lang="en-US" sz="1100">
                <a:latin typeface="Arial"/>
                <a:ea typeface="Arial"/>
                <a:cs typeface="Arial"/>
                <a:sym typeface="Arial"/>
              </a:rPr>
              <a:t>: Modify the materials or instruction for students with specific needs (e.g., using visual aids, providing extended time).</a:t>
            </a:r>
            <a:endParaRPr sz="1100">
              <a:latin typeface="Arial"/>
              <a:ea typeface="Arial"/>
              <a:cs typeface="Arial"/>
              <a:sym typeface="Arial"/>
            </a:endParaRPr>
          </a:p>
          <a:p>
            <a:pPr indent="0" lvl="0" marL="457200" rtl="0" algn="l">
              <a:lnSpc>
                <a:spcPct val="115000"/>
              </a:lnSpc>
              <a:spcBef>
                <a:spcPts val="1200"/>
              </a:spcBef>
              <a:spcAft>
                <a:spcPts val="0"/>
              </a:spcAft>
              <a:buSzPts val="1400"/>
              <a:buNone/>
            </a:pPr>
            <a:r>
              <a:t/>
            </a:r>
            <a:endParaRPr/>
          </a:p>
          <a:p>
            <a:pPr indent="0" lvl="0" marL="0" rtl="0" algn="l">
              <a:lnSpc>
                <a:spcPct val="100000"/>
              </a:lnSpc>
              <a:spcBef>
                <a:spcPts val="1200"/>
              </a:spcBef>
              <a:spcAft>
                <a:spcPts val="0"/>
              </a:spcAft>
              <a:buSzPts val="1400"/>
              <a:buNone/>
            </a:pPr>
            <a:r>
              <a:t/>
            </a:r>
            <a:endParaRPr/>
          </a:p>
        </p:txBody>
      </p:sp>
      <p:sp>
        <p:nvSpPr>
          <p:cNvPr id="188" name="Google Shape;188;g3466942d174_0_5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2" name="Shape 192"/>
        <p:cNvGrpSpPr/>
        <p:nvPr/>
      </p:nvGrpSpPr>
      <p:grpSpPr>
        <a:xfrm>
          <a:off x="0" y="0"/>
          <a:ext cx="0" cy="0"/>
          <a:chOff x="0" y="0"/>
          <a:chExt cx="0" cy="0"/>
        </a:xfrm>
      </p:grpSpPr>
      <p:sp>
        <p:nvSpPr>
          <p:cNvPr id="193" name="Google Shape;193;g35661765773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4" name="Google Shape;194;g35661765773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7" name="Shape 87"/>
        <p:cNvGrpSpPr/>
        <p:nvPr/>
      </p:nvGrpSpPr>
      <p:grpSpPr>
        <a:xfrm>
          <a:off x="0" y="0"/>
          <a:ext cx="0" cy="0"/>
          <a:chOff x="0" y="0"/>
          <a:chExt cx="0" cy="0"/>
        </a:xfrm>
      </p:grpSpPr>
      <p:sp>
        <p:nvSpPr>
          <p:cNvPr id="88" name="Google Shape;88;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89" name="Google Shape;89;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4" name="Shape 94"/>
        <p:cNvGrpSpPr/>
        <p:nvPr/>
      </p:nvGrpSpPr>
      <p:grpSpPr>
        <a:xfrm>
          <a:off x="0" y="0"/>
          <a:ext cx="0" cy="0"/>
          <a:chOff x="0" y="0"/>
          <a:chExt cx="0" cy="0"/>
        </a:xfrm>
      </p:grpSpPr>
      <p:sp>
        <p:nvSpPr>
          <p:cNvPr id="95" name="Google Shape;95;g357dbd50df4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96" name="Google Shape;96;g357dbd50df4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357dbd50df4_0_33: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02" name="Google Shape;102;g357dbd50df4_0_3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8" name="Google Shape;108;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marR="0" rtl="0" algn="l">
              <a:lnSpc>
                <a:spcPct val="90000"/>
              </a:lnSpc>
              <a:spcBef>
                <a:spcPts val="1000"/>
              </a:spcBef>
              <a:spcAft>
                <a:spcPts val="0"/>
              </a:spcAft>
              <a:buClr>
                <a:srgbClr val="000000"/>
              </a:buClr>
              <a:buSzPts val="1400"/>
              <a:buFont typeface="Arial"/>
              <a:buNone/>
            </a:pPr>
            <a:r>
              <a:rPr lang="en-US"/>
              <a:t>Dr. Bruce Tuckman introduced a model in 1965 that describes the distinct phases groups typically go through as they form and develop. These stages are: </a:t>
            </a:r>
            <a:r>
              <a:rPr b="1" lang="en-US"/>
              <a:t>Forming</a:t>
            </a:r>
            <a:r>
              <a:rPr lang="en-US"/>
              <a:t>, </a:t>
            </a:r>
            <a:r>
              <a:rPr b="1" lang="en-US"/>
              <a:t>Storming</a:t>
            </a:r>
            <a:r>
              <a:rPr lang="en-US"/>
              <a:t>, </a:t>
            </a:r>
            <a:r>
              <a:rPr b="1" lang="en-US"/>
              <a:t>Norming</a:t>
            </a:r>
            <a:r>
              <a:rPr lang="en-US"/>
              <a:t>, </a:t>
            </a:r>
            <a:r>
              <a:rPr b="1" lang="en-US"/>
              <a:t>Performing</a:t>
            </a:r>
            <a:r>
              <a:rPr lang="en-US"/>
              <a:t>, and </a:t>
            </a:r>
            <a:r>
              <a:rPr b="1" lang="en-US"/>
              <a:t>Adjourning</a:t>
            </a:r>
            <a:r>
              <a:rPr lang="en-US"/>
              <a:t>. Understanding these stages helps facilitators, guide groups toward effective collaboration and productivity.</a:t>
            </a:r>
            <a:endParaRPr/>
          </a:p>
          <a:p>
            <a:pPr indent="0" lvl="0" marL="0" marR="0" rtl="0" algn="l">
              <a:lnSpc>
                <a:spcPct val="90000"/>
              </a:lnSpc>
              <a:spcBef>
                <a:spcPts val="1000"/>
              </a:spcBef>
              <a:spcAft>
                <a:spcPts val="0"/>
              </a:spcAft>
              <a:buClr>
                <a:srgbClr val="000000"/>
              </a:buClr>
              <a:buSzPts val="1400"/>
              <a:buFont typeface="Arial"/>
              <a:buNone/>
            </a:pPr>
            <a:r>
              <a:rPr lang="en-US"/>
              <a:t>1. FORMING: High dependence on the leader for guidance and direction. Little agreement on team goals outside of the general project overview. Individual roles and responsibilities are unclear.</a:t>
            </a:r>
            <a:endParaRPr/>
          </a:p>
          <a:p>
            <a:pPr indent="0" lvl="0" marL="0" marR="0" rtl="0" algn="l">
              <a:lnSpc>
                <a:spcPct val="90000"/>
              </a:lnSpc>
              <a:spcBef>
                <a:spcPts val="1000"/>
              </a:spcBef>
              <a:spcAft>
                <a:spcPts val="0"/>
              </a:spcAft>
              <a:buClr>
                <a:srgbClr val="000000"/>
              </a:buClr>
              <a:buSzPts val="1400"/>
              <a:buFont typeface="Arial"/>
              <a:buNone/>
            </a:pPr>
            <a:r>
              <a:rPr lang="en-US"/>
              <a:t>2. STORMING: Frustrations about roles, direction or progress can cause conflict. Some members may feel overwhelmed from the group dynamics. </a:t>
            </a:r>
            <a:endParaRPr/>
          </a:p>
          <a:p>
            <a:pPr indent="0" lvl="0" marL="0" marR="0" rtl="0" algn="l">
              <a:lnSpc>
                <a:spcPct val="90000"/>
              </a:lnSpc>
              <a:spcBef>
                <a:spcPts val="1000"/>
              </a:spcBef>
              <a:spcAft>
                <a:spcPts val="0"/>
              </a:spcAft>
              <a:buClr>
                <a:srgbClr val="000000"/>
              </a:buClr>
              <a:buSzPts val="1400"/>
              <a:buFont typeface="Arial"/>
              <a:buNone/>
            </a:pPr>
            <a:r>
              <a:rPr lang="en-US"/>
              <a:t>3. NORMING: Group members establish norms and ground rules for how they will work together. Increased cooperation and group cohesion. The team begins to feel more united and focused on the overall objectives.</a:t>
            </a:r>
            <a:endParaRPr/>
          </a:p>
          <a:p>
            <a:pPr indent="0" lvl="0" marL="0" marR="0" rtl="0" algn="l">
              <a:lnSpc>
                <a:spcPct val="90000"/>
              </a:lnSpc>
              <a:spcBef>
                <a:spcPts val="1000"/>
              </a:spcBef>
              <a:spcAft>
                <a:spcPts val="0"/>
              </a:spcAft>
              <a:buClr>
                <a:srgbClr val="000000"/>
              </a:buClr>
              <a:buSzPts val="1400"/>
              <a:buFont typeface="Arial"/>
              <a:buNone/>
            </a:pPr>
            <a:r>
              <a:rPr lang="en-US"/>
              <a:t>4. PERFORMING: The team is able to make decisions and solve problems efficiently. Productivity is at its highest and the group achieves its goals. </a:t>
            </a:r>
            <a:endParaRPr/>
          </a:p>
          <a:p>
            <a:pPr indent="0" lvl="0" marL="0" marR="0" rtl="0" algn="l">
              <a:lnSpc>
                <a:spcPct val="90000"/>
              </a:lnSpc>
              <a:spcBef>
                <a:spcPts val="1000"/>
              </a:spcBef>
              <a:spcAft>
                <a:spcPts val="0"/>
              </a:spcAft>
              <a:buClr>
                <a:srgbClr val="000000"/>
              </a:buClr>
              <a:buSzPts val="1400"/>
              <a:buFont typeface="Arial"/>
              <a:buNone/>
            </a:pPr>
            <a:r>
              <a:rPr lang="en-US"/>
              <a:t>5. ADJURING: Wrapping up tasks, celebrating achievements &amp; evaluating group performance. </a:t>
            </a:r>
            <a:endParaRPr/>
          </a:p>
          <a:p>
            <a:pPr indent="0" lvl="0" marL="0" rtl="0" algn="l">
              <a:lnSpc>
                <a:spcPct val="90000"/>
              </a:lnSpc>
              <a:spcBef>
                <a:spcPts val="1000"/>
              </a:spcBef>
              <a:spcAft>
                <a:spcPts val="0"/>
              </a:spcAft>
              <a:buSzPts val="1400"/>
              <a:buNone/>
            </a:pPr>
            <a:br>
              <a:rPr lang="en-US"/>
            </a:br>
            <a:r>
              <a:rPr lang="en-US"/>
              <a:t>By understanding Tuckman’s model, teachers and facilitators can better support group dynamics and help students navigate the phases of group development, ensuring that they reach the Performing stage more effectively.</a:t>
            </a:r>
            <a:endParaRPr/>
          </a:p>
        </p:txBody>
      </p:sp>
      <p:sp>
        <p:nvSpPr>
          <p:cNvPr id="109" name="Google Shape;109;p9: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The trainer should distribute the cards with the roles to all participants of each group. The cards will have the role and its description, by distributing the cards each member of the group take over a specific role.</a:t>
            </a:r>
            <a:endParaRPr/>
          </a:p>
          <a:p>
            <a:pPr indent="0" lvl="0" marL="0" rtl="0" algn="l">
              <a:lnSpc>
                <a:spcPct val="100000"/>
              </a:lnSpc>
              <a:spcBef>
                <a:spcPts val="0"/>
              </a:spcBef>
              <a:spcAft>
                <a:spcPts val="0"/>
              </a:spcAft>
              <a:buSzPts val="1400"/>
              <a:buNone/>
            </a:pPr>
            <a:r>
              <a:rPr lang="en-US"/>
              <a:t>The members can chose or can take random cad for their roles, it is up to the facilitator. </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The purpose of this activity is each group to develop an action plan, including all actions that they will do in order to develop the learning scenario at the end of the module. </a:t>
            </a:r>
            <a:endParaRPr/>
          </a:p>
          <a:p>
            <a:pPr indent="0" lvl="0" marL="0" rtl="0" algn="l">
              <a:lnSpc>
                <a:spcPct val="100000"/>
              </a:lnSpc>
              <a:spcBef>
                <a:spcPts val="0"/>
              </a:spcBef>
              <a:spcAft>
                <a:spcPts val="0"/>
              </a:spcAft>
              <a:buSzPts val="1400"/>
              <a:buNone/>
            </a:pPr>
            <a:r>
              <a:rPr lang="en-US"/>
              <a:t>This Action Plan should include: </a:t>
            </a:r>
            <a:endParaRPr/>
          </a:p>
          <a:p>
            <a:pPr indent="0" lvl="0" marL="0" rtl="0" algn="l">
              <a:lnSpc>
                <a:spcPct val="100000"/>
              </a:lnSpc>
              <a:spcBef>
                <a:spcPts val="0"/>
              </a:spcBef>
              <a:spcAft>
                <a:spcPts val="0"/>
              </a:spcAft>
              <a:buSzPts val="1400"/>
              <a:buNone/>
            </a:pPr>
            <a:r>
              <a:rPr lang="en-US"/>
              <a:t>-actions/ steps to develop the learning scenario</a:t>
            </a:r>
            <a:endParaRPr/>
          </a:p>
          <a:p>
            <a:pPr indent="0" lvl="0" marL="0" rtl="0" algn="l">
              <a:lnSpc>
                <a:spcPct val="100000"/>
              </a:lnSpc>
              <a:spcBef>
                <a:spcPts val="0"/>
              </a:spcBef>
              <a:spcAft>
                <a:spcPts val="0"/>
              </a:spcAft>
              <a:buSzPts val="1400"/>
              <a:buNone/>
            </a:pPr>
            <a:r>
              <a:rPr lang="en-US"/>
              <a:t>-responsibilities of each member</a:t>
            </a:r>
            <a:endParaRPr/>
          </a:p>
          <a:p>
            <a:pPr indent="0" lvl="0" marL="0" rtl="0" algn="l">
              <a:lnSpc>
                <a:spcPct val="100000"/>
              </a:lnSpc>
              <a:spcBef>
                <a:spcPts val="0"/>
              </a:spcBef>
              <a:spcAft>
                <a:spcPts val="0"/>
              </a:spcAft>
              <a:buSzPts val="1400"/>
              <a:buNone/>
            </a:pPr>
            <a:r>
              <a:rPr lang="en-US"/>
              <a:t>-topics/ideas for learning scenarios</a:t>
            </a:r>
            <a:endParaRPr/>
          </a:p>
        </p:txBody>
      </p:sp>
      <p:sp>
        <p:nvSpPr>
          <p:cNvPr id="127" name="Google Shape;127;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3" name="Shape 133"/>
        <p:cNvGrpSpPr/>
        <p:nvPr/>
      </p:nvGrpSpPr>
      <p:grpSpPr>
        <a:xfrm>
          <a:off x="0" y="0"/>
          <a:ext cx="0" cy="0"/>
          <a:chOff x="0" y="0"/>
          <a:chExt cx="0" cy="0"/>
        </a:xfrm>
      </p:grpSpPr>
      <p:sp>
        <p:nvSpPr>
          <p:cNvPr id="134" name="Google Shape;134;g35f1a797ee3_0_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ROLES:</a:t>
            </a:r>
            <a:endParaRPr/>
          </a:p>
          <a:p>
            <a:pPr indent="-228600" lvl="0" marL="228600" rtl="0" algn="l">
              <a:lnSpc>
                <a:spcPct val="100000"/>
              </a:lnSpc>
              <a:spcBef>
                <a:spcPts val="0"/>
              </a:spcBef>
              <a:spcAft>
                <a:spcPts val="0"/>
              </a:spcAft>
              <a:buSzPts val="1400"/>
              <a:buAutoNum type="arabicPeriod"/>
            </a:pPr>
            <a:r>
              <a:rPr lang="en-US"/>
              <a:t>Facilitator and assessment coordinator: guides the group and develop the materials for assessment and evaluation. </a:t>
            </a:r>
            <a:endParaRPr/>
          </a:p>
          <a:p>
            <a:pPr indent="-228600" lvl="0" marL="228600" rtl="0" algn="l">
              <a:lnSpc>
                <a:spcPct val="100000"/>
              </a:lnSpc>
              <a:spcBef>
                <a:spcPts val="0"/>
              </a:spcBef>
              <a:spcAft>
                <a:spcPts val="0"/>
              </a:spcAft>
              <a:buSzPts val="1400"/>
              <a:buAutoNum type="arabicPeriod"/>
            </a:pPr>
            <a:r>
              <a:rPr lang="en-US"/>
              <a:t>Curriculum specialist: check that the scenario aligns with the informatics curriculum</a:t>
            </a:r>
            <a:endParaRPr/>
          </a:p>
          <a:p>
            <a:pPr indent="-228600" lvl="0" marL="228600" rtl="0" algn="l">
              <a:lnSpc>
                <a:spcPct val="100000"/>
              </a:lnSpc>
              <a:spcBef>
                <a:spcPts val="0"/>
              </a:spcBef>
              <a:spcAft>
                <a:spcPts val="0"/>
              </a:spcAft>
              <a:buSzPts val="1400"/>
              <a:buAutoNum type="arabicPeriod"/>
            </a:pPr>
            <a:r>
              <a:rPr lang="en-US"/>
              <a:t>Authentic learning designer: responsible to create activities based on the authentic learning methodology</a:t>
            </a:r>
            <a:endParaRPr/>
          </a:p>
          <a:p>
            <a:pPr indent="-228600" lvl="0" marL="228600" rtl="0" algn="l">
              <a:lnSpc>
                <a:spcPct val="100000"/>
              </a:lnSpc>
              <a:spcBef>
                <a:spcPts val="0"/>
              </a:spcBef>
              <a:spcAft>
                <a:spcPts val="0"/>
              </a:spcAft>
              <a:buSzPts val="1400"/>
              <a:buAutoNum type="arabicPeriod"/>
            </a:pPr>
            <a:r>
              <a:rPr lang="en-US"/>
              <a:t>Inclusion specialist: responsible to make sure that the scenario is gender inclusive &amp; propose ways to become more inclusive.</a:t>
            </a:r>
            <a:endParaRPr/>
          </a:p>
          <a:p>
            <a:pPr indent="-228600" lvl="0" marL="228600" rtl="0" algn="l">
              <a:lnSpc>
                <a:spcPct val="100000"/>
              </a:lnSpc>
              <a:spcBef>
                <a:spcPts val="0"/>
              </a:spcBef>
              <a:spcAft>
                <a:spcPts val="0"/>
              </a:spcAft>
              <a:buSzPts val="1400"/>
              <a:buAutoNum type="arabicPeriod"/>
            </a:pPr>
            <a:r>
              <a:rPr lang="en-US"/>
              <a:t>Resource manager: identifies articles, videos, resources and materials for the development of content and activities.</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Therefore, all members should help in  the development process of the learning scenario. </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lang="en-US"/>
              <a:t>They need to discuss and distribute the roles based on their strengths and interests. </a:t>
            </a:r>
            <a:endParaRPr/>
          </a:p>
        </p:txBody>
      </p:sp>
      <p:sp>
        <p:nvSpPr>
          <p:cNvPr id="135" name="Google Shape;135;g35f1a797ee3_0_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9" name="Shape 139"/>
        <p:cNvGrpSpPr/>
        <p:nvPr/>
      </p:nvGrpSpPr>
      <p:grpSpPr>
        <a:xfrm>
          <a:off x="0" y="0"/>
          <a:ext cx="0" cy="0"/>
          <a:chOff x="0" y="0"/>
          <a:chExt cx="0" cy="0"/>
        </a:xfrm>
      </p:grpSpPr>
      <p:sp>
        <p:nvSpPr>
          <p:cNvPr id="140" name="Google Shape;140;g34e74b83e71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In order to create clear learning objectives, we can use the Bloom’s taxonomy Framework: </a:t>
            </a:r>
            <a:br>
              <a:rPr lang="en-US"/>
            </a:br>
            <a:r>
              <a:rPr lang="en-US"/>
              <a:t>- Remembering: e.g.</a:t>
            </a:r>
            <a:r>
              <a:rPr i="1" lang="en-US"/>
              <a:t> Students will be able to list the stages of the water cycle</a:t>
            </a:r>
            <a:r>
              <a:rPr lang="en-US"/>
              <a:t>.</a:t>
            </a:r>
            <a:endParaRPr/>
          </a:p>
          <a:p>
            <a:pPr indent="0" lvl="0" marL="0" rtl="0" algn="l">
              <a:lnSpc>
                <a:spcPct val="100000"/>
              </a:lnSpc>
              <a:spcBef>
                <a:spcPts val="0"/>
              </a:spcBef>
              <a:spcAft>
                <a:spcPts val="0"/>
              </a:spcAft>
              <a:buSzPts val="1400"/>
              <a:buNone/>
            </a:pPr>
            <a:r>
              <a:rPr lang="en-US"/>
              <a:t>-Understanding: e.g. </a:t>
            </a:r>
            <a:r>
              <a:rPr i="1" lang="en-US"/>
              <a:t>Students will be able to explain how evaporation leads to cloud formation</a:t>
            </a:r>
            <a:r>
              <a:rPr lang="en-US"/>
              <a:t>.</a:t>
            </a:r>
            <a:endParaRPr/>
          </a:p>
          <a:p>
            <a:pPr indent="0" lvl="0" marL="0" rtl="0" algn="l">
              <a:lnSpc>
                <a:spcPct val="100000"/>
              </a:lnSpc>
              <a:spcBef>
                <a:spcPts val="0"/>
              </a:spcBef>
              <a:spcAft>
                <a:spcPts val="0"/>
              </a:spcAft>
              <a:buSzPts val="1400"/>
              <a:buNone/>
            </a:pPr>
            <a:r>
              <a:rPr lang="en-US"/>
              <a:t>- Applying: e.g. </a:t>
            </a:r>
            <a:r>
              <a:rPr i="1" lang="en-US"/>
              <a:t>Students will be able to demonstrate the water cycle using a simple experiment</a:t>
            </a:r>
            <a:endParaRPr i="1"/>
          </a:p>
          <a:p>
            <a:pPr indent="0" lvl="0" marL="0" rtl="0" algn="l">
              <a:lnSpc>
                <a:spcPct val="100000"/>
              </a:lnSpc>
              <a:spcBef>
                <a:spcPts val="0"/>
              </a:spcBef>
              <a:spcAft>
                <a:spcPts val="0"/>
              </a:spcAft>
              <a:buSzPts val="1400"/>
              <a:buNone/>
            </a:pPr>
            <a:r>
              <a:rPr lang="en-US"/>
              <a:t>- Analyzing: e.g. </a:t>
            </a:r>
            <a:r>
              <a:rPr i="1" lang="en-US"/>
              <a:t>Students will compare the water cycle in different climates and analyze variations</a:t>
            </a:r>
            <a:endParaRPr i="1"/>
          </a:p>
          <a:p>
            <a:pPr indent="0" lvl="0" marL="0" rtl="0" algn="l">
              <a:lnSpc>
                <a:spcPct val="100000"/>
              </a:lnSpc>
              <a:spcBef>
                <a:spcPts val="0"/>
              </a:spcBef>
              <a:spcAft>
                <a:spcPts val="0"/>
              </a:spcAft>
              <a:buSzPts val="1400"/>
              <a:buNone/>
            </a:pPr>
            <a:r>
              <a:rPr lang="en-US"/>
              <a:t>- Evaluating: e.g. </a:t>
            </a:r>
            <a:r>
              <a:rPr i="1" lang="en-US"/>
              <a:t>Students will evaluate the impact of deforestation on the water cycle and propose solutions.</a:t>
            </a:r>
            <a:endParaRPr i="1"/>
          </a:p>
          <a:p>
            <a:pPr indent="0" lvl="0" marL="0" rtl="0" algn="l">
              <a:lnSpc>
                <a:spcPct val="100000"/>
              </a:lnSpc>
              <a:spcBef>
                <a:spcPts val="0"/>
              </a:spcBef>
              <a:spcAft>
                <a:spcPts val="0"/>
              </a:spcAft>
              <a:buSzPts val="1400"/>
              <a:buNone/>
            </a:pPr>
            <a:r>
              <a:rPr lang="en-US"/>
              <a:t>- Creating: e.g. </a:t>
            </a:r>
            <a:r>
              <a:rPr i="1" lang="en-US"/>
              <a:t>Students will create a public awareness campaign about water conservation. </a:t>
            </a:r>
            <a:endParaRPr i="1"/>
          </a:p>
          <a:p>
            <a:pPr indent="0" lvl="0" marL="0" rtl="0" algn="l">
              <a:lnSpc>
                <a:spcPct val="100000"/>
              </a:lnSpc>
              <a:spcBef>
                <a:spcPts val="0"/>
              </a:spcBef>
              <a:spcAft>
                <a:spcPts val="0"/>
              </a:spcAft>
              <a:buSzPts val="1400"/>
              <a:buNone/>
            </a:pPr>
            <a:r>
              <a:t/>
            </a:r>
            <a:endParaRPr i="1"/>
          </a:p>
          <a:p>
            <a:pPr indent="0" lvl="0" marL="0" rtl="0" algn="l">
              <a:lnSpc>
                <a:spcPct val="100000"/>
              </a:lnSpc>
              <a:spcBef>
                <a:spcPts val="0"/>
              </a:spcBef>
              <a:spcAft>
                <a:spcPts val="0"/>
              </a:spcAft>
              <a:buSzPts val="1400"/>
              <a:buNone/>
            </a:pPr>
            <a:r>
              <a:rPr lang="en-US"/>
              <a:t>When designing a learning scenario, ensure that objectives cover multiple levels of Bloom’s Taxonomy. </a:t>
            </a:r>
            <a:endParaRPr/>
          </a:p>
          <a:p>
            <a:pPr indent="0" lvl="0" marL="0" rtl="0" algn="l">
              <a:lnSpc>
                <a:spcPct val="100000"/>
              </a:lnSpc>
              <a:spcBef>
                <a:spcPts val="0"/>
              </a:spcBef>
              <a:spcAft>
                <a:spcPts val="0"/>
              </a:spcAft>
              <a:buSzPts val="1400"/>
              <a:buNone/>
            </a:pPr>
            <a:r>
              <a:rPr lang="en-US"/>
              <a:t>A well-balanced lesson should include lower-order thinking skills (LOTS) to build knowledge and higher-order thinking skills (HOTS) to promote creativity and problem-solving.</a:t>
            </a:r>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b="1" lang="en-US"/>
              <a:t>Questions for discussion: </a:t>
            </a:r>
            <a:endParaRPr b="1"/>
          </a:p>
          <a:p>
            <a:pPr indent="0" lvl="0" marL="0" rtl="0" algn="l">
              <a:lnSpc>
                <a:spcPct val="100000"/>
              </a:lnSpc>
              <a:spcBef>
                <a:spcPts val="0"/>
              </a:spcBef>
              <a:spcAft>
                <a:spcPts val="0"/>
              </a:spcAft>
              <a:buSzPts val="1400"/>
              <a:buNone/>
            </a:pPr>
            <a:r>
              <a:rPr lang="en-US" u="sng"/>
              <a:t>Beginning: </a:t>
            </a:r>
            <a:br>
              <a:rPr lang="en-US" u="sng"/>
            </a:br>
            <a:r>
              <a:rPr lang="en-US"/>
              <a:t>-What do you already know about Bloom’s Taxonomy? Have you used it before? </a:t>
            </a:r>
            <a:endParaRPr/>
          </a:p>
          <a:p>
            <a:pPr indent="0" lvl="0" marL="0" rtl="0" algn="l">
              <a:lnSpc>
                <a:spcPct val="100000"/>
              </a:lnSpc>
              <a:spcBef>
                <a:spcPts val="0"/>
              </a:spcBef>
              <a:spcAft>
                <a:spcPts val="0"/>
              </a:spcAft>
              <a:buSzPts val="1400"/>
              <a:buNone/>
            </a:pPr>
            <a:r>
              <a:rPr lang="en-US"/>
              <a:t>-Why do you think learning objectives are important in lesson planning? </a:t>
            </a:r>
            <a:endParaRPr/>
          </a:p>
          <a:p>
            <a:pPr indent="0" lvl="0" marL="0" rtl="0" algn="l">
              <a:lnSpc>
                <a:spcPct val="100000"/>
              </a:lnSpc>
              <a:spcBef>
                <a:spcPts val="0"/>
              </a:spcBef>
              <a:spcAft>
                <a:spcPts val="0"/>
              </a:spcAft>
              <a:buSzPts val="1400"/>
              <a:buNone/>
            </a:pPr>
            <a:r>
              <a:rPr lang="en-US" u="sng"/>
              <a:t>After explaining: </a:t>
            </a:r>
            <a:endParaRPr u="sng"/>
          </a:p>
          <a:p>
            <a:pPr indent="0" lvl="0" marL="0" rtl="0" algn="l">
              <a:lnSpc>
                <a:spcPct val="100000"/>
              </a:lnSpc>
              <a:spcBef>
                <a:spcPts val="0"/>
              </a:spcBef>
              <a:spcAft>
                <a:spcPts val="0"/>
              </a:spcAft>
              <a:buSzPts val="1400"/>
              <a:buNone/>
            </a:pPr>
            <a:r>
              <a:rPr lang="en-US"/>
              <a:t>-Can you give an example of a classroom activity you've used that fits into the “Analyze” or “Evaluate” levels?</a:t>
            </a:r>
            <a:endParaRPr/>
          </a:p>
          <a:p>
            <a:pPr indent="0" lvl="0" marL="0" rtl="0" algn="l">
              <a:lnSpc>
                <a:spcPct val="100000"/>
              </a:lnSpc>
              <a:spcBef>
                <a:spcPts val="0"/>
              </a:spcBef>
              <a:spcAft>
                <a:spcPts val="0"/>
              </a:spcAft>
              <a:buSzPts val="1400"/>
              <a:buNone/>
            </a:pPr>
            <a:r>
              <a:rPr lang="en-US"/>
              <a:t>-</a:t>
            </a:r>
            <a:r>
              <a:rPr lang="en-US" sz="1100">
                <a:latin typeface="Arial"/>
                <a:ea typeface="Arial"/>
                <a:cs typeface="Arial"/>
                <a:sym typeface="Arial"/>
              </a:rPr>
              <a:t>How would a lesson objective look different at the “Remember” level versus the “Create” level?</a:t>
            </a:r>
            <a:endParaRPr sz="1100">
              <a:latin typeface="Arial"/>
              <a:ea typeface="Arial"/>
              <a:cs typeface="Arial"/>
              <a:sym typeface="Arial"/>
            </a:endParaRPr>
          </a:p>
          <a:p>
            <a:pPr indent="0" lvl="0" marL="0" rtl="0" algn="l">
              <a:lnSpc>
                <a:spcPct val="100000"/>
              </a:lnSpc>
              <a:spcBef>
                <a:spcPts val="0"/>
              </a:spcBef>
              <a:spcAft>
                <a:spcPts val="0"/>
              </a:spcAft>
              <a:buSzPts val="1400"/>
              <a:buNone/>
            </a:pPr>
            <a:r>
              <a:rPr lang="en-US" sz="1100">
                <a:latin typeface="Arial"/>
                <a:ea typeface="Arial"/>
                <a:cs typeface="Arial"/>
                <a:sym typeface="Arial"/>
              </a:rPr>
              <a:t>-Take a standard topic you teach (e.g., photosynthesis, fractions, or coding). How could you write one learning objective for each level of Bloom’s Taxonomy for that topic?</a:t>
            </a:r>
            <a:br>
              <a:rPr lang="en-US" sz="1100">
                <a:latin typeface="Arial"/>
                <a:ea typeface="Arial"/>
                <a:cs typeface="Arial"/>
                <a:sym typeface="Arial"/>
              </a:rPr>
            </a:br>
            <a:r>
              <a:rPr lang="en-US" sz="1100" u="sng">
                <a:latin typeface="Arial"/>
                <a:ea typeface="Arial"/>
                <a:cs typeface="Arial"/>
                <a:sym typeface="Arial"/>
              </a:rPr>
              <a:t>Evaluation: </a:t>
            </a:r>
            <a:endParaRPr sz="1100" u="sng">
              <a:latin typeface="Arial"/>
              <a:ea typeface="Arial"/>
              <a:cs typeface="Arial"/>
              <a:sym typeface="Arial"/>
            </a:endParaRPr>
          </a:p>
          <a:p>
            <a:pPr indent="0" lvl="0" marL="0" rtl="0" algn="l">
              <a:lnSpc>
                <a:spcPct val="100000"/>
              </a:lnSpc>
              <a:spcBef>
                <a:spcPts val="0"/>
              </a:spcBef>
              <a:spcAft>
                <a:spcPts val="0"/>
              </a:spcAft>
              <a:buSzPts val="1400"/>
              <a:buNone/>
            </a:pPr>
            <a:r>
              <a:rPr lang="en-US" sz="1100">
                <a:latin typeface="Arial"/>
                <a:ea typeface="Arial"/>
                <a:cs typeface="Arial"/>
                <a:sym typeface="Arial"/>
              </a:rPr>
              <a:t>-What support or resources would help you feel more confident in writing objectives across all levels of Bloom’s?</a:t>
            </a:r>
            <a:endParaRPr sz="1100">
              <a:latin typeface="Arial"/>
              <a:ea typeface="Arial"/>
              <a:cs typeface="Arial"/>
              <a:sym typeface="Arial"/>
            </a:endParaRPr>
          </a:p>
          <a:p>
            <a:pPr indent="0" lvl="0" marL="0" rtl="0" algn="l">
              <a:lnSpc>
                <a:spcPct val="100000"/>
              </a:lnSpc>
              <a:spcBef>
                <a:spcPts val="0"/>
              </a:spcBef>
              <a:spcAft>
                <a:spcPts val="0"/>
              </a:spcAft>
              <a:buSzPts val="1400"/>
              <a:buNone/>
            </a:pPr>
            <a:r>
              <a:t/>
            </a:r>
            <a:endParaRPr/>
          </a:p>
          <a:p>
            <a:pPr indent="0" lvl="0" marL="0" rtl="0" algn="l">
              <a:lnSpc>
                <a:spcPct val="100000"/>
              </a:lnSpc>
              <a:spcBef>
                <a:spcPts val="0"/>
              </a:spcBef>
              <a:spcAft>
                <a:spcPts val="0"/>
              </a:spcAft>
              <a:buSzPts val="1400"/>
              <a:buNone/>
            </a:pPr>
            <a:r>
              <a:rPr i="1" lang="en-US"/>
              <a:t>Resource for the image and further information: </a:t>
            </a:r>
            <a:r>
              <a:rPr i="1" lang="en-US" u="sng">
                <a:solidFill>
                  <a:schemeClr val="hlink"/>
                </a:solidFill>
                <a:hlinkClick r:id="rId2"/>
              </a:rPr>
              <a:t>https://citt.ufl.edu/resources/the-learning-process/designing-the-learning-experience/blooms-taxonomy/</a:t>
            </a:r>
            <a:r>
              <a:rPr i="1" lang="en-US"/>
              <a:t> </a:t>
            </a:r>
            <a:endParaRPr i="1"/>
          </a:p>
        </p:txBody>
      </p:sp>
      <p:sp>
        <p:nvSpPr>
          <p:cNvPr id="141" name="Google Shape;141;g34e74b83e71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9" name="Shape 159"/>
        <p:cNvGrpSpPr/>
        <p:nvPr/>
      </p:nvGrpSpPr>
      <p:grpSpPr>
        <a:xfrm>
          <a:off x="0" y="0"/>
          <a:ext cx="0" cy="0"/>
          <a:chOff x="0" y="0"/>
          <a:chExt cx="0" cy="0"/>
        </a:xfrm>
      </p:grpSpPr>
      <p:sp>
        <p:nvSpPr>
          <p:cNvPr id="160" name="Google Shape;160;g34fc96bd33c_0_1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15000"/>
              </a:lnSpc>
              <a:spcBef>
                <a:spcPts val="1200"/>
              </a:spcBef>
              <a:spcAft>
                <a:spcPts val="0"/>
              </a:spcAft>
              <a:buSzPts val="1100"/>
              <a:buNone/>
            </a:pPr>
            <a:r>
              <a:rPr lang="en-US"/>
              <a:t>A good learning scenario should align with the broader curriculum standards and learning goals set by your school, region, or country. </a:t>
            </a:r>
            <a:br>
              <a:rPr lang="en-US"/>
            </a:br>
            <a:r>
              <a:rPr lang="en-US"/>
              <a:t>This ensures that the activities are not only engaging but also help students develop the necessary knowledge and skills required for their grade level.</a:t>
            </a:r>
            <a:endParaRPr/>
          </a:p>
          <a:p>
            <a:pPr indent="0" lvl="0" marL="0" rtl="0" algn="l">
              <a:lnSpc>
                <a:spcPct val="115000"/>
              </a:lnSpc>
              <a:spcBef>
                <a:spcPts val="1200"/>
              </a:spcBef>
              <a:spcAft>
                <a:spcPts val="0"/>
              </a:spcAft>
              <a:buClr>
                <a:schemeClr val="dk1"/>
              </a:buClr>
              <a:buSzPts val="1100"/>
              <a:buFont typeface="Arial"/>
              <a:buNone/>
            </a:pPr>
            <a:r>
              <a:rPr lang="en-US"/>
              <a:t>Real-world connections aligns with the principles of authentic learning (connection with module 1 &amp; 2).</a:t>
            </a:r>
            <a:endParaRPr/>
          </a:p>
          <a:p>
            <a:pPr indent="0" lvl="0" marL="0" rtl="0" algn="l">
              <a:lnSpc>
                <a:spcPct val="100000"/>
              </a:lnSpc>
              <a:spcBef>
                <a:spcPts val="1200"/>
              </a:spcBef>
              <a:spcAft>
                <a:spcPts val="0"/>
              </a:spcAft>
              <a:buSzPts val="1400"/>
              <a:buNone/>
            </a:pPr>
            <a:r>
              <a:t/>
            </a:r>
            <a:endParaRPr/>
          </a:p>
        </p:txBody>
      </p:sp>
      <p:sp>
        <p:nvSpPr>
          <p:cNvPr id="161" name="Google Shape;161;g34fc96bd33c_0_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jpg"/><Relationship Id="rId3" Type="http://schemas.openxmlformats.org/officeDocument/2006/relationships/image" Target="../media/image3.png"/><Relationship Id="rId4"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g"/><Relationship Id="rId3" Type="http://schemas.openxmlformats.org/officeDocument/2006/relationships/image" Target="../media/image2.jpg"/><Relationship Id="rId4" Type="http://schemas.openxmlformats.org/officeDocument/2006/relationships/image" Target="../media/image1.png"/><Relationship Id="rId5"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1" Type="http://schemas.openxmlformats.org/officeDocument/2006/relationships/image" Target="../media/image11.png"/><Relationship Id="rId10" Type="http://schemas.openxmlformats.org/officeDocument/2006/relationships/image" Target="../media/image18.png"/><Relationship Id="rId13" Type="http://schemas.openxmlformats.org/officeDocument/2006/relationships/image" Target="../media/image5.png"/><Relationship Id="rId12" Type="http://schemas.openxmlformats.org/officeDocument/2006/relationships/image" Target="../media/image10.png"/><Relationship Id="rId1" Type="http://schemas.openxmlformats.org/officeDocument/2006/relationships/slideMaster" Target="../slideMasters/slideMaster2.xml"/><Relationship Id="rId2" Type="http://schemas.openxmlformats.org/officeDocument/2006/relationships/image" Target="../media/image3.png"/><Relationship Id="rId3" Type="http://schemas.openxmlformats.org/officeDocument/2006/relationships/image" Target="../media/image12.png"/><Relationship Id="rId4" Type="http://schemas.openxmlformats.org/officeDocument/2006/relationships/image" Target="../media/image9.png"/><Relationship Id="rId9" Type="http://schemas.openxmlformats.org/officeDocument/2006/relationships/image" Target="../media/image13.png"/><Relationship Id="rId5" Type="http://schemas.openxmlformats.org/officeDocument/2006/relationships/image" Target="../media/image15.png"/><Relationship Id="rId6" Type="http://schemas.openxmlformats.org/officeDocument/2006/relationships/image" Target="../media/image16.jpg"/><Relationship Id="rId7" Type="http://schemas.openxmlformats.org/officeDocument/2006/relationships/image" Target="../media/image4.png"/><Relationship Id="rId8" Type="http://schemas.openxmlformats.org/officeDocument/2006/relationships/image" Target="../media/image1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1" Type="http://schemas.openxmlformats.org/officeDocument/2006/relationships/image" Target="../media/image11.png"/><Relationship Id="rId10" Type="http://schemas.openxmlformats.org/officeDocument/2006/relationships/image" Target="../media/image18.png"/><Relationship Id="rId13" Type="http://schemas.openxmlformats.org/officeDocument/2006/relationships/image" Target="../media/image5.png"/><Relationship Id="rId12" Type="http://schemas.openxmlformats.org/officeDocument/2006/relationships/image" Target="../media/image10.png"/><Relationship Id="rId1" Type="http://schemas.openxmlformats.org/officeDocument/2006/relationships/slideMaster" Target="../slideMasters/slideMaster3.xml"/><Relationship Id="rId2" Type="http://schemas.openxmlformats.org/officeDocument/2006/relationships/image" Target="../media/image3.png"/><Relationship Id="rId3" Type="http://schemas.openxmlformats.org/officeDocument/2006/relationships/image" Target="../media/image12.png"/><Relationship Id="rId4" Type="http://schemas.openxmlformats.org/officeDocument/2006/relationships/image" Target="../media/image9.png"/><Relationship Id="rId9" Type="http://schemas.openxmlformats.org/officeDocument/2006/relationships/image" Target="../media/image13.png"/><Relationship Id="rId5" Type="http://schemas.openxmlformats.org/officeDocument/2006/relationships/image" Target="../media/image15.png"/><Relationship Id="rId6" Type="http://schemas.openxmlformats.org/officeDocument/2006/relationships/image" Target="../media/image16.jpg"/><Relationship Id="rId7" Type="http://schemas.openxmlformats.org/officeDocument/2006/relationships/image" Target="../media/image4.png"/><Relationship Id="rId8" Type="http://schemas.openxmlformats.org/officeDocument/2006/relationships/image" Target="../media/image14.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Slide">
  <p:cSld name="1_Title Slide">
    <p:bg>
      <p:bgPr>
        <a:solidFill>
          <a:srgbClr val="FFFFFF"/>
        </a:solidFill>
      </p:bgPr>
    </p:bg>
    <p:spTree>
      <p:nvGrpSpPr>
        <p:cNvPr id="15"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b="0" l="0" r="0" t="0"/>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b="0" l="0" r="0" t="0"/>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50"/>
              <a:buFont typeface="Arial"/>
              <a:buNone/>
            </a:pPr>
            <a:r>
              <a:rPr b="0" i="0" lang="en-US" sz="105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20" name="Google Shape;20;p11"/>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11"/>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22" name="Google Shape;22;p11"/>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3" name="Google Shape;23;p11"/>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Slide">
  <p:cSld name="4_Title Slide">
    <p:spTree>
      <p:nvGrpSpPr>
        <p:cNvPr id="24"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b="0" l="0" r="0" t="0"/>
          <a:stretch/>
        </p:blipFill>
        <p:spPr>
          <a:xfrm>
            <a:off x="6384471" y="2628899"/>
            <a:ext cx="5807528" cy="2855769"/>
          </a:xfrm>
          <a:prstGeom prst="rect">
            <a:avLst/>
          </a:prstGeom>
          <a:noFill/>
          <a:ln>
            <a:noFill/>
          </a:ln>
        </p:spPr>
      </p:pic>
      <p:pic>
        <p:nvPicPr>
          <p:cNvPr id="26" name="Google Shape;26;p12"/>
          <p:cNvPicPr preferRelativeResize="0"/>
          <p:nvPr/>
        </p:nvPicPr>
        <p:blipFill rotWithShape="1">
          <a:blip r:embed="rId3">
            <a:alphaModFix/>
          </a:blip>
          <a:srcRect b="0" l="0" r="0" t="0"/>
          <a:stretch/>
        </p:blipFill>
        <p:spPr>
          <a:xfrm>
            <a:off x="0" y="0"/>
            <a:ext cx="5135947" cy="6858000"/>
          </a:xfrm>
          <a:prstGeom prst="rect">
            <a:avLst/>
          </a:prstGeom>
          <a:noFill/>
          <a:ln>
            <a:noFill/>
          </a:ln>
        </p:spPr>
      </p:pic>
      <p:pic>
        <p:nvPicPr>
          <p:cNvPr id="27" name="Google Shape;27;p12"/>
          <p:cNvPicPr preferRelativeResize="0"/>
          <p:nvPr/>
        </p:nvPicPr>
        <p:blipFill rotWithShape="1">
          <a:blip r:embed="rId4">
            <a:alphaModFix/>
          </a:blip>
          <a:srcRect b="0" l="0" r="0" t="0"/>
          <a:stretch/>
        </p:blipFill>
        <p:spPr>
          <a:xfrm>
            <a:off x="310896" y="331763"/>
            <a:ext cx="4020874" cy="1101324"/>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5">
            <a:alphaModFix/>
          </a:blip>
          <a:srcRect b="0" l="0" r="0" t="0"/>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31" name="Google Shape;31;p12"/>
          <p:cNvSpPr txBox="1"/>
          <p:nvPr>
            <p:ph type="ctrTitle"/>
          </p:nvPr>
        </p:nvSpPr>
        <p:spPr>
          <a:xfrm>
            <a:off x="374726" y="2184268"/>
            <a:ext cx="4899403" cy="133406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2000"/>
              <a:buFont typeface="Calibri"/>
              <a:buNone/>
              <a:defRPr b="1"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2" name="Google Shape;32;p12"/>
          <p:cNvSpPr txBox="1"/>
          <p:nvPr>
            <p:ph idx="1" type="subTitle"/>
          </p:nvPr>
        </p:nvSpPr>
        <p:spPr>
          <a:xfrm>
            <a:off x="401324" y="3651830"/>
            <a:ext cx="4899403" cy="129283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1000"/>
              </a:spcBef>
              <a:spcAft>
                <a:spcPts val="0"/>
              </a:spcAft>
              <a:buClr>
                <a:schemeClr val="dk1"/>
              </a:buClr>
              <a:buSzPts val="1600"/>
              <a:buNone/>
              <a:defRPr b="0" i="1" sz="2800">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3" name="Google Shape;33;p12"/>
          <p:cNvSpPr/>
          <p:nvPr/>
        </p:nvSpPr>
        <p:spPr>
          <a:xfrm flipH="1" rot="-5400000">
            <a:off x="-507419" y="4140073"/>
            <a:ext cx="1331189" cy="316348"/>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extLst>
    <p:ext uri="{DCECCB84-F9BA-43D5-87BE-67443E8EF086}">
      <p15:sldGuideLst>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37" name="Shape 37"/>
        <p:cNvGrpSpPr/>
        <p:nvPr/>
      </p:nvGrpSpPr>
      <p:grpSpPr>
        <a:xfrm>
          <a:off x="0" y="0"/>
          <a:ext cx="0" cy="0"/>
          <a:chOff x="0" y="0"/>
          <a:chExt cx="0" cy="0"/>
        </a:xfrm>
      </p:grpSpPr>
      <p:sp>
        <p:nvSpPr>
          <p:cNvPr id="38" name="Google Shape;38;p14"/>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14"/>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40" name="Shape 40"/>
        <p:cNvGrpSpPr/>
        <p:nvPr/>
      </p:nvGrpSpPr>
      <p:grpSpPr>
        <a:xfrm>
          <a:off x="0" y="0"/>
          <a:ext cx="0" cy="0"/>
          <a:chOff x="0" y="0"/>
          <a:chExt cx="0" cy="0"/>
        </a:xfrm>
      </p:grpSpPr>
      <p:sp>
        <p:nvSpPr>
          <p:cNvPr id="41" name="Google Shape;41;g35661765773_0_60"/>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42" name="Google Shape;42;g35661765773_0_60"/>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43" name="Google Shape;43;g35661765773_0_60"/>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44" name="Google Shape;44;g35661765773_0_60"/>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5" name="Google Shape;45;g35661765773_0_60"/>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46" name="Google Shape;46;g35661765773_0_60"/>
          <p:cNvGrpSpPr/>
          <p:nvPr/>
        </p:nvGrpSpPr>
        <p:grpSpPr>
          <a:xfrm>
            <a:off x="2179811" y="4729766"/>
            <a:ext cx="7832078" cy="1110328"/>
            <a:chOff x="2179603" y="4888792"/>
            <a:chExt cx="7798544" cy="1110328"/>
          </a:xfrm>
        </p:grpSpPr>
        <p:pic>
          <p:nvPicPr>
            <p:cNvPr id="47" name="Google Shape;47;g35661765773_0_60"/>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48" name="Google Shape;48;g35661765773_0_60"/>
            <p:cNvPicPr preferRelativeResize="0"/>
            <p:nvPr/>
          </p:nvPicPr>
          <p:blipFill rotWithShape="1">
            <a:blip r:embed="rId5">
              <a:alphaModFix/>
            </a:blip>
            <a:srcRect b="5543" l="9995" r="6842" t="21987"/>
            <a:stretch/>
          </p:blipFill>
          <p:spPr>
            <a:xfrm>
              <a:off x="3796545" y="4949617"/>
              <a:ext cx="1406759" cy="526545"/>
            </a:xfrm>
            <a:prstGeom prst="rect">
              <a:avLst/>
            </a:prstGeom>
            <a:noFill/>
            <a:ln>
              <a:noFill/>
            </a:ln>
          </p:spPr>
        </p:pic>
        <p:pic>
          <p:nvPicPr>
            <p:cNvPr id="49" name="Google Shape;49;g35661765773_0_60"/>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50" name="Google Shape;50;g35661765773_0_60"/>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51" name="Google Shape;51;g35661765773_0_60"/>
            <p:cNvPicPr preferRelativeResize="0"/>
            <p:nvPr/>
          </p:nvPicPr>
          <p:blipFill rotWithShape="1">
            <a:blip r:embed="rId8">
              <a:alphaModFix/>
            </a:blip>
            <a:srcRect b="0" l="6518" r="6455" t="2903"/>
            <a:stretch/>
          </p:blipFill>
          <p:spPr>
            <a:xfrm>
              <a:off x="7781600" y="4945247"/>
              <a:ext cx="2196547" cy="545647"/>
            </a:xfrm>
            <a:prstGeom prst="rect">
              <a:avLst/>
            </a:prstGeom>
            <a:noFill/>
            <a:ln>
              <a:noFill/>
            </a:ln>
          </p:spPr>
        </p:pic>
        <p:pic>
          <p:nvPicPr>
            <p:cNvPr id="52" name="Google Shape;52;g35661765773_0_60"/>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53" name="Google Shape;53;g35661765773_0_60"/>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54" name="Google Shape;54;g35661765773_0_60"/>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55" name="Google Shape;55;g35661765773_0_60"/>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56" name="Google Shape;56;g35661765773_0_60"/>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Text - 1col">
  <p:cSld name="Title Text - 1col">
    <p:spTree>
      <p:nvGrpSpPr>
        <p:cNvPr id="60" name="Shape 60"/>
        <p:cNvGrpSpPr/>
        <p:nvPr/>
      </p:nvGrpSpPr>
      <p:grpSpPr>
        <a:xfrm>
          <a:off x="0" y="0"/>
          <a:ext cx="0" cy="0"/>
          <a:chOff x="0" y="0"/>
          <a:chExt cx="0" cy="0"/>
        </a:xfrm>
      </p:grpSpPr>
      <p:sp>
        <p:nvSpPr>
          <p:cNvPr id="61" name="Google Shape;61;g357dbd50df4_0_41"/>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2" name="Google Shape;62;g357dbd50df4_0_41"/>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lvl1pPr indent="-368300" lvl="0" marL="457200" marR="0" rtl="0" algn="l">
              <a:lnSpc>
                <a:spcPct val="90000"/>
              </a:lnSpc>
              <a:spcBef>
                <a:spcPts val="1000"/>
              </a:spcBef>
              <a:spcAft>
                <a:spcPts val="0"/>
              </a:spcAft>
              <a:buClr>
                <a:schemeClr val="accent4"/>
              </a:buClr>
              <a:buSzPts val="2200"/>
              <a:buFont typeface="Arial"/>
              <a:buChar char="•"/>
              <a:defRPr b="0" i="0" sz="2200" u="none" cap="none" strike="noStrike">
                <a:solidFill>
                  <a:schemeClr val="accent4"/>
                </a:solidFill>
                <a:latin typeface="Calibri"/>
                <a:ea typeface="Calibri"/>
                <a:cs typeface="Calibri"/>
                <a:sym typeface="Calibri"/>
              </a:defRPr>
            </a:lvl1pPr>
            <a:lvl2pPr indent="-342900" lvl="1" marL="914400" marR="0" rtl="0" algn="l">
              <a:lnSpc>
                <a:spcPct val="90000"/>
              </a:lnSpc>
              <a:spcBef>
                <a:spcPts val="500"/>
              </a:spcBef>
              <a:spcAft>
                <a:spcPts val="0"/>
              </a:spcAft>
              <a:buClr>
                <a:schemeClr val="dk1"/>
              </a:buClr>
              <a:buSzPts val="1800"/>
              <a:buFont typeface="Arial"/>
              <a:buChar char="•"/>
              <a:defRPr b="0" i="0" sz="2000" u="none" cap="none" strike="noStrike">
                <a:solidFill>
                  <a:schemeClr val="dk1"/>
                </a:solidFill>
                <a:latin typeface="Calibri"/>
                <a:ea typeface="Calibri"/>
                <a:cs typeface="Calibri"/>
                <a:sym typeface="Calibri"/>
              </a:defRPr>
            </a:lvl2pPr>
            <a:lvl3pPr indent="-320039" lvl="2" marL="1371600" marR="0" rtl="0" algn="l">
              <a:lnSpc>
                <a:spcPct val="90000"/>
              </a:lnSpc>
              <a:spcBef>
                <a:spcPts val="500"/>
              </a:spcBef>
              <a:spcAft>
                <a:spcPts val="0"/>
              </a:spcAft>
              <a:buClr>
                <a:schemeClr val="dk1"/>
              </a:buClr>
              <a:buSzPts val="1440"/>
              <a:buFont typeface="Arial"/>
              <a:buChar char="•"/>
              <a:defRPr b="0" i="0" sz="1800" u="none" cap="none" strike="noStrike">
                <a:solidFill>
                  <a:schemeClr val="dk1"/>
                </a:solidFill>
                <a:latin typeface="Calibri"/>
                <a:ea typeface="Calibri"/>
                <a:cs typeface="Calibri"/>
                <a:sym typeface="Calibri"/>
              </a:defRPr>
            </a:lvl3pPr>
            <a:lvl4pPr indent="-368300" lvl="3" marL="18288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4pPr>
            <a:lvl5pPr indent="-368300" lvl="4" marL="22860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Slide">
  <p:cSld name="2_Title Slide">
    <p:spTree>
      <p:nvGrpSpPr>
        <p:cNvPr id="63" name="Shape 63"/>
        <p:cNvGrpSpPr/>
        <p:nvPr/>
      </p:nvGrpSpPr>
      <p:grpSpPr>
        <a:xfrm>
          <a:off x="0" y="0"/>
          <a:ext cx="0" cy="0"/>
          <a:chOff x="0" y="0"/>
          <a:chExt cx="0" cy="0"/>
        </a:xfrm>
      </p:grpSpPr>
      <p:sp>
        <p:nvSpPr>
          <p:cNvPr id="64" name="Google Shape;64;g357dbd50df4_0_44"/>
          <p:cNvSpPr txBox="1"/>
          <p:nvPr>
            <p:ph type="ctrTitle"/>
          </p:nvPr>
        </p:nvSpPr>
        <p:spPr>
          <a:xfrm>
            <a:off x="2179865" y="2937536"/>
            <a:ext cx="7832400" cy="1600200"/>
          </a:xfrm>
          <a:prstGeom prst="rect">
            <a:avLst/>
          </a:prstGeom>
          <a:noFill/>
          <a:ln>
            <a:noFill/>
          </a:ln>
        </p:spPr>
        <p:txBody>
          <a:bodyPr anchorCtr="0" anchor="ctr" bIns="45700" lIns="91425" spcFirstLastPara="1" rIns="91425" wrap="square" tIns="45700">
            <a:normAutofit/>
          </a:bodyPr>
          <a:lstStyle>
            <a:lvl1pPr lvl="0" algn="ctr">
              <a:lnSpc>
                <a:spcPct val="90000"/>
              </a:lnSpc>
              <a:spcBef>
                <a:spcPts val="0"/>
              </a:spcBef>
              <a:spcAft>
                <a:spcPts val="0"/>
              </a:spcAft>
              <a:buClr>
                <a:schemeClr val="accent1"/>
              </a:buClr>
              <a:buSzPts val="2000"/>
              <a:buFont typeface="Calibri"/>
              <a:buNone/>
              <a:defRPr b="1" sz="2000">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pic>
        <p:nvPicPr>
          <p:cNvPr id="65" name="Google Shape;65;g357dbd50df4_0_44"/>
          <p:cNvPicPr preferRelativeResize="0"/>
          <p:nvPr/>
        </p:nvPicPr>
        <p:blipFill rotWithShape="1">
          <a:blip r:embed="rId2">
            <a:alphaModFix/>
          </a:blip>
          <a:srcRect b="0" l="0" r="0" t="0"/>
          <a:stretch/>
        </p:blipFill>
        <p:spPr>
          <a:xfrm>
            <a:off x="1025498" y="6033407"/>
            <a:ext cx="1830180" cy="706211"/>
          </a:xfrm>
          <a:prstGeom prst="rect">
            <a:avLst/>
          </a:prstGeom>
          <a:noFill/>
          <a:ln>
            <a:noFill/>
          </a:ln>
        </p:spPr>
      </p:pic>
      <p:sp>
        <p:nvSpPr>
          <p:cNvPr id="66" name="Google Shape;66;g357dbd50df4_0_44"/>
          <p:cNvSpPr txBox="1"/>
          <p:nvPr/>
        </p:nvSpPr>
        <p:spPr>
          <a:xfrm>
            <a:off x="2972524" y="6109513"/>
            <a:ext cx="8062200" cy="554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b="0" i="0" sz="1400" u="none" cap="none" strike="noStrike">
              <a:solidFill>
                <a:srgbClr val="000000"/>
              </a:solidFill>
              <a:latin typeface="Arial"/>
              <a:ea typeface="Arial"/>
              <a:cs typeface="Arial"/>
              <a:sym typeface="Arial"/>
            </a:endParaRPr>
          </a:p>
        </p:txBody>
      </p:sp>
      <p:sp>
        <p:nvSpPr>
          <p:cNvPr id="67" name="Google Shape;67;g357dbd50df4_0_44"/>
          <p:cNvSpPr/>
          <p:nvPr/>
        </p:nvSpPr>
        <p:spPr>
          <a:xfrm flipH="1">
            <a:off x="2172835" y="2913643"/>
            <a:ext cx="7839300" cy="45600"/>
          </a:xfrm>
          <a:prstGeom prst="rect">
            <a:avLst/>
          </a:prstGeom>
          <a:solidFill>
            <a:schemeClr val="accen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68" name="Google Shape;68;g357dbd50df4_0_44"/>
          <p:cNvPicPr preferRelativeResize="0"/>
          <p:nvPr/>
        </p:nvPicPr>
        <p:blipFill rotWithShape="1">
          <a:blip r:embed="rId3">
            <a:alphaModFix/>
          </a:blip>
          <a:srcRect b="0" l="0" r="0" t="0"/>
          <a:stretch/>
        </p:blipFill>
        <p:spPr>
          <a:xfrm>
            <a:off x="7421273" y="1441862"/>
            <a:ext cx="2208335" cy="1898073"/>
          </a:xfrm>
          <a:prstGeom prst="rect">
            <a:avLst/>
          </a:prstGeom>
          <a:noFill/>
          <a:ln>
            <a:noFill/>
          </a:ln>
        </p:spPr>
      </p:pic>
      <p:grpSp>
        <p:nvGrpSpPr>
          <p:cNvPr id="69" name="Google Shape;69;g357dbd50df4_0_44"/>
          <p:cNvGrpSpPr/>
          <p:nvPr/>
        </p:nvGrpSpPr>
        <p:grpSpPr>
          <a:xfrm>
            <a:off x="2179811" y="4729766"/>
            <a:ext cx="7832078" cy="1110328"/>
            <a:chOff x="2179603" y="4888792"/>
            <a:chExt cx="7798544" cy="1110328"/>
          </a:xfrm>
        </p:grpSpPr>
        <p:pic>
          <p:nvPicPr>
            <p:cNvPr id="70" name="Google Shape;70;g357dbd50df4_0_44"/>
            <p:cNvPicPr preferRelativeResize="0"/>
            <p:nvPr/>
          </p:nvPicPr>
          <p:blipFill rotWithShape="1">
            <a:blip r:embed="rId4">
              <a:alphaModFix/>
            </a:blip>
            <a:srcRect b="0" l="0" r="0" t="0"/>
            <a:stretch/>
          </p:blipFill>
          <p:spPr>
            <a:xfrm>
              <a:off x="2179603" y="4888792"/>
              <a:ext cx="1468783" cy="526545"/>
            </a:xfrm>
            <a:prstGeom prst="rect">
              <a:avLst/>
            </a:prstGeom>
            <a:noFill/>
            <a:ln>
              <a:noFill/>
            </a:ln>
          </p:spPr>
        </p:pic>
        <p:pic>
          <p:nvPicPr>
            <p:cNvPr id="71" name="Google Shape;71;g357dbd50df4_0_44"/>
            <p:cNvPicPr preferRelativeResize="0"/>
            <p:nvPr/>
          </p:nvPicPr>
          <p:blipFill rotWithShape="1">
            <a:blip r:embed="rId5">
              <a:alphaModFix/>
            </a:blip>
            <a:srcRect b="5543" l="9995" r="6843" t="21987"/>
            <a:stretch/>
          </p:blipFill>
          <p:spPr>
            <a:xfrm>
              <a:off x="3796545" y="4949617"/>
              <a:ext cx="1406759" cy="526545"/>
            </a:xfrm>
            <a:prstGeom prst="rect">
              <a:avLst/>
            </a:prstGeom>
            <a:noFill/>
            <a:ln>
              <a:noFill/>
            </a:ln>
          </p:spPr>
        </p:pic>
        <p:pic>
          <p:nvPicPr>
            <p:cNvPr id="72" name="Google Shape;72;g357dbd50df4_0_44"/>
            <p:cNvPicPr preferRelativeResize="0"/>
            <p:nvPr/>
          </p:nvPicPr>
          <p:blipFill rotWithShape="1">
            <a:blip r:embed="rId6">
              <a:alphaModFix/>
            </a:blip>
            <a:srcRect b="0" l="0" r="0" t="0"/>
            <a:stretch/>
          </p:blipFill>
          <p:spPr>
            <a:xfrm>
              <a:off x="5134273" y="4888792"/>
              <a:ext cx="1053679" cy="602102"/>
            </a:xfrm>
            <a:prstGeom prst="rect">
              <a:avLst/>
            </a:prstGeom>
            <a:noFill/>
            <a:ln>
              <a:noFill/>
            </a:ln>
          </p:spPr>
        </p:pic>
        <p:pic>
          <p:nvPicPr>
            <p:cNvPr id="73" name="Google Shape;73;g357dbd50df4_0_44"/>
            <p:cNvPicPr preferRelativeResize="0"/>
            <p:nvPr/>
          </p:nvPicPr>
          <p:blipFill rotWithShape="1">
            <a:blip r:embed="rId7">
              <a:alphaModFix/>
            </a:blip>
            <a:srcRect b="0" l="0" r="0" t="0"/>
            <a:stretch/>
          </p:blipFill>
          <p:spPr>
            <a:xfrm>
              <a:off x="6187951" y="4960895"/>
              <a:ext cx="1500530" cy="545647"/>
            </a:xfrm>
            <a:prstGeom prst="rect">
              <a:avLst/>
            </a:prstGeom>
            <a:noFill/>
            <a:ln>
              <a:noFill/>
            </a:ln>
          </p:spPr>
        </p:pic>
        <p:pic>
          <p:nvPicPr>
            <p:cNvPr id="74" name="Google Shape;74;g357dbd50df4_0_44"/>
            <p:cNvPicPr preferRelativeResize="0"/>
            <p:nvPr/>
          </p:nvPicPr>
          <p:blipFill rotWithShape="1">
            <a:blip r:embed="rId8">
              <a:alphaModFix/>
            </a:blip>
            <a:srcRect b="0" l="6518" r="6456" t="2903"/>
            <a:stretch/>
          </p:blipFill>
          <p:spPr>
            <a:xfrm>
              <a:off x="7781600" y="4945247"/>
              <a:ext cx="2196547" cy="545647"/>
            </a:xfrm>
            <a:prstGeom prst="rect">
              <a:avLst/>
            </a:prstGeom>
            <a:noFill/>
            <a:ln>
              <a:noFill/>
            </a:ln>
          </p:spPr>
        </p:pic>
        <p:pic>
          <p:nvPicPr>
            <p:cNvPr id="75" name="Google Shape;75;g357dbd50df4_0_44"/>
            <p:cNvPicPr preferRelativeResize="0"/>
            <p:nvPr/>
          </p:nvPicPr>
          <p:blipFill rotWithShape="1">
            <a:blip r:embed="rId9">
              <a:alphaModFix/>
            </a:blip>
            <a:srcRect b="0" l="0" r="0" t="0"/>
            <a:stretch/>
          </p:blipFill>
          <p:spPr>
            <a:xfrm>
              <a:off x="2288672" y="5654827"/>
              <a:ext cx="1679028" cy="342900"/>
            </a:xfrm>
            <a:prstGeom prst="rect">
              <a:avLst/>
            </a:prstGeom>
            <a:noFill/>
            <a:ln>
              <a:noFill/>
            </a:ln>
          </p:spPr>
        </p:pic>
        <p:pic>
          <p:nvPicPr>
            <p:cNvPr id="76" name="Google Shape;76;g357dbd50df4_0_44"/>
            <p:cNvPicPr preferRelativeResize="0"/>
            <p:nvPr/>
          </p:nvPicPr>
          <p:blipFill rotWithShape="1">
            <a:blip r:embed="rId10">
              <a:alphaModFix/>
            </a:blip>
            <a:srcRect b="0" l="0" r="0" t="0"/>
            <a:stretch/>
          </p:blipFill>
          <p:spPr>
            <a:xfrm>
              <a:off x="4247100" y="5578646"/>
              <a:ext cx="2083568" cy="414346"/>
            </a:xfrm>
            <a:prstGeom prst="rect">
              <a:avLst/>
            </a:prstGeom>
            <a:noFill/>
            <a:ln>
              <a:noFill/>
            </a:ln>
          </p:spPr>
        </p:pic>
        <p:pic>
          <p:nvPicPr>
            <p:cNvPr id="77" name="Google Shape;77;g357dbd50df4_0_44"/>
            <p:cNvPicPr preferRelativeResize="0"/>
            <p:nvPr/>
          </p:nvPicPr>
          <p:blipFill rotWithShape="1">
            <a:blip r:embed="rId11">
              <a:alphaModFix/>
            </a:blip>
            <a:srcRect b="0" l="0" r="0" t="0"/>
            <a:stretch/>
          </p:blipFill>
          <p:spPr>
            <a:xfrm>
              <a:off x="6500192" y="5578645"/>
              <a:ext cx="1357332" cy="414344"/>
            </a:xfrm>
            <a:prstGeom prst="rect">
              <a:avLst/>
            </a:prstGeom>
            <a:noFill/>
            <a:ln>
              <a:noFill/>
            </a:ln>
          </p:spPr>
        </p:pic>
        <p:pic>
          <p:nvPicPr>
            <p:cNvPr id="78" name="Google Shape;78;g357dbd50df4_0_44"/>
            <p:cNvPicPr preferRelativeResize="0"/>
            <p:nvPr/>
          </p:nvPicPr>
          <p:blipFill rotWithShape="1">
            <a:blip r:embed="rId12">
              <a:alphaModFix/>
            </a:blip>
            <a:srcRect b="0" l="0" r="0" t="0"/>
            <a:stretch/>
          </p:blipFill>
          <p:spPr>
            <a:xfrm>
              <a:off x="8024163" y="5561390"/>
              <a:ext cx="897748" cy="414345"/>
            </a:xfrm>
            <a:prstGeom prst="rect">
              <a:avLst/>
            </a:prstGeom>
            <a:noFill/>
            <a:ln>
              <a:noFill/>
            </a:ln>
          </p:spPr>
        </p:pic>
        <p:pic>
          <p:nvPicPr>
            <p:cNvPr id="79" name="Google Shape;79;g357dbd50df4_0_44"/>
            <p:cNvPicPr preferRelativeResize="0"/>
            <p:nvPr/>
          </p:nvPicPr>
          <p:blipFill rotWithShape="1">
            <a:blip r:embed="rId13">
              <a:alphaModFix/>
            </a:blip>
            <a:srcRect b="0" l="0" r="0" t="0"/>
            <a:stretch/>
          </p:blipFill>
          <p:spPr>
            <a:xfrm>
              <a:off x="9179152" y="5522870"/>
              <a:ext cx="457200" cy="476250"/>
            </a:xfrm>
            <a:prstGeom prst="rect">
              <a:avLst/>
            </a:prstGeom>
            <a:noFill/>
            <a:ln>
              <a:noFill/>
            </a:ln>
          </p:spPr>
        </p:pic>
      </p:gr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slideLayout" Target="../slideLayouts/slideLayout4.xml"/><Relationship Id="rId3" Type="http://schemas.openxmlformats.org/officeDocument/2006/relationships/theme" Target="../theme/theme4.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slideLayout" Target="../slideLayouts/slideLayout6.xml"/><Relationship Id="rId3"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FFFF">
            <a:alpha val="46274"/>
          </a:srgbClr>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365129"/>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4400"/>
              <a:buFont typeface="Calibri"/>
              <a:buNone/>
              <a:defRPr b="0" i="0" sz="44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1" name="Google Shape;11;p10"/>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Calibri"/>
                <a:ea typeface="Calibri"/>
                <a:cs typeface="Calibri"/>
                <a:sym typeface="Calibri"/>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Calibri"/>
                <a:ea typeface="Calibri"/>
                <a:cs typeface="Calibri"/>
                <a:sym typeface="Calibri"/>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Calibri"/>
                <a:ea typeface="Calibri"/>
                <a:cs typeface="Calibri"/>
                <a:sym typeface="Calibri"/>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4"/>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4"/>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98989"/>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4"/>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98989"/>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34"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36" name="Google Shape;36;p13"/>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2" r:id="rId1"/>
    <p:sldLayoutId id="2147483653"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2">
            <a:alpha val="0"/>
          </a:schemeClr>
        </a:solidFill>
      </p:bgPr>
    </p:bg>
    <p:spTree>
      <p:nvGrpSpPr>
        <p:cNvPr id="57" name="Shape 57"/>
        <p:cNvGrpSpPr/>
        <p:nvPr/>
      </p:nvGrpSpPr>
      <p:grpSpPr>
        <a:xfrm>
          <a:off x="0" y="0"/>
          <a:ext cx="0" cy="0"/>
          <a:chOff x="0" y="0"/>
          <a:chExt cx="0" cy="0"/>
        </a:xfrm>
      </p:grpSpPr>
      <p:sp>
        <p:nvSpPr>
          <p:cNvPr id="58" name="Google Shape;58;g357dbd50df4_0_38"/>
          <p:cNvSpPr/>
          <p:nvPr/>
        </p:nvSpPr>
        <p:spPr>
          <a:xfrm>
            <a:off x="0" y="0"/>
            <a:ext cx="12192000" cy="797400"/>
          </a:xfrm>
          <a:prstGeom prst="rect">
            <a:avLst/>
          </a:prstGeom>
          <a:solidFill>
            <a:schemeClr val="accent3"/>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Open Sans"/>
              <a:ea typeface="Open Sans"/>
              <a:cs typeface="Open Sans"/>
              <a:sym typeface="Open Sans"/>
            </a:endParaRPr>
          </a:p>
        </p:txBody>
      </p:sp>
      <p:sp>
        <p:nvSpPr>
          <p:cNvPr id="59" name="Google Shape;59;g357dbd50df4_0_38"/>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lvl1pPr lvl="0" marR="0" rtl="0" algn="l">
              <a:lnSpc>
                <a:spcPct val="90000"/>
              </a:lnSpc>
              <a:spcBef>
                <a:spcPts val="0"/>
              </a:spcBef>
              <a:spcAft>
                <a:spcPts val="0"/>
              </a:spcAft>
              <a:buClr>
                <a:schemeClr val="lt2"/>
              </a:buClr>
              <a:buSzPts val="3800"/>
              <a:buFont typeface="Calibri"/>
              <a:buNone/>
              <a:defRPr b="0" i="0" sz="3800" u="none" cap="none" strike="noStrike">
                <a:solidFill>
                  <a:schemeClr val="lt2"/>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55" r:id="rId1"/>
    <p:sldLayoutId id="2147483656" r:id="rId2"/>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extLst>
    <p:ext uri="{27BBF7A9-308A-43DC-89C8-2F10F3537804}">
      <p15:sldGuideLst>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30.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35.png"/></Relationships>
</file>

<file path=ppt/slides/_rels/slide12.xml.rels><?xml version="1.0" encoding="UTF-8" standalone="yes"?><Relationships xmlns="http://schemas.openxmlformats.org/package/2006/relationships"><Relationship Id="rId11" Type="http://schemas.openxmlformats.org/officeDocument/2006/relationships/image" Target="../media/image10.png"/><Relationship Id="rId10" Type="http://schemas.openxmlformats.org/officeDocument/2006/relationships/image" Target="../media/image11.png"/><Relationship Id="rId13" Type="http://schemas.openxmlformats.org/officeDocument/2006/relationships/hyperlink" Target="https://thinker.ucd.ie/elearning/" TargetMode="External"/><Relationship Id="rId12" Type="http://schemas.openxmlformats.org/officeDocument/2006/relationships/image" Target="../media/image5.png"/><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9.png"/><Relationship Id="rId4" Type="http://schemas.openxmlformats.org/officeDocument/2006/relationships/image" Target="../media/image15.png"/><Relationship Id="rId9" Type="http://schemas.openxmlformats.org/officeDocument/2006/relationships/image" Target="../media/image18.png"/><Relationship Id="rId15" Type="http://schemas.openxmlformats.org/officeDocument/2006/relationships/hyperlink" Target="https://creativecommons.org/licenses/by-nc-nd/4.0/" TargetMode="External"/><Relationship Id="rId14" Type="http://schemas.openxmlformats.org/officeDocument/2006/relationships/image" Target="../media/image29.png"/><Relationship Id="rId16" Type="http://schemas.openxmlformats.org/officeDocument/2006/relationships/image" Target="../media/image28.png"/><Relationship Id="rId5" Type="http://schemas.openxmlformats.org/officeDocument/2006/relationships/image" Target="../media/image16.jpg"/><Relationship Id="rId6" Type="http://schemas.openxmlformats.org/officeDocument/2006/relationships/image" Target="../media/image4.png"/><Relationship Id="rId7" Type="http://schemas.openxmlformats.org/officeDocument/2006/relationships/image" Target="../media/image14.png"/><Relationship Id="rId8"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3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37.jpg"/><Relationship Id="rId4" Type="http://schemas.openxmlformats.org/officeDocument/2006/relationships/hyperlink" Target="https://www.pexels.com/photo/top-view-photo-of-group-of-people-using-macbook-while-discussing-3182773/"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3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3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3"/>
          <p:cNvSpPr txBox="1"/>
          <p:nvPr>
            <p:ph type="ctrTitle"/>
          </p:nvPr>
        </p:nvSpPr>
        <p:spPr>
          <a:xfrm>
            <a:off x="374726" y="2184268"/>
            <a:ext cx="6914821" cy="1334065"/>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69444"/>
              <a:buFont typeface="Calibri"/>
              <a:buNone/>
            </a:pPr>
            <a:r>
              <a:rPr lang="en-US"/>
              <a:t>WP3: Teacher training for authentic and gender inclusive informatics education</a:t>
            </a:r>
            <a:endParaRPr/>
          </a:p>
        </p:txBody>
      </p:sp>
      <p:sp>
        <p:nvSpPr>
          <p:cNvPr id="85" name="Google Shape;85;p3"/>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lnSpcReduction="10000"/>
          </a:bodyPr>
          <a:lstStyle/>
          <a:p>
            <a:pPr indent="-406400" lvl="0" marL="457200" rtl="0" algn="l">
              <a:lnSpc>
                <a:spcPct val="90000"/>
              </a:lnSpc>
              <a:spcBef>
                <a:spcPts val="1000"/>
              </a:spcBef>
              <a:spcAft>
                <a:spcPts val="0"/>
              </a:spcAft>
              <a:buClr>
                <a:schemeClr val="dk1"/>
              </a:buClr>
              <a:buSzPts val="1600"/>
              <a:buNone/>
            </a:pPr>
            <a:r>
              <a:rPr lang="en-US"/>
              <a:t>THINKER</a:t>
            </a:r>
            <a:r>
              <a:rPr lang="en-US"/>
              <a:t> training course for primary and secondary education</a:t>
            </a:r>
            <a:endParaRPr/>
          </a:p>
          <a:p>
            <a:pPr indent="-406400" lvl="0" marL="457200" rtl="0" algn="l">
              <a:lnSpc>
                <a:spcPct val="90000"/>
              </a:lnSpc>
              <a:spcBef>
                <a:spcPts val="1000"/>
              </a:spcBef>
              <a:spcAft>
                <a:spcPts val="0"/>
              </a:spcAft>
              <a:buClr>
                <a:schemeClr val="dk1"/>
              </a:buClr>
              <a:buSzPts val="1600"/>
              <a:buNone/>
            </a:pPr>
            <a:r>
              <a:t/>
            </a:r>
            <a:endParaRPr/>
          </a:p>
        </p:txBody>
      </p:sp>
      <p:pic>
        <p:nvPicPr>
          <p:cNvPr id="86" name="Google Shape;86;p3"/>
          <p:cNvPicPr preferRelativeResize="0"/>
          <p:nvPr/>
        </p:nvPicPr>
        <p:blipFill>
          <a:blip r:embed="rId3">
            <a:alphaModFix/>
          </a:blip>
          <a:stretch>
            <a:fillRect/>
          </a:stretch>
        </p:blipFill>
        <p:spPr>
          <a:xfrm>
            <a:off x="287075" y="307800"/>
            <a:ext cx="5238750" cy="124612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g3466942d174_0_4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b="1" lang="en-US"/>
              <a:t>Activity 3 - Key Components of Effective Learning Scenarios</a:t>
            </a:r>
            <a:endParaRPr b="1"/>
          </a:p>
        </p:txBody>
      </p:sp>
      <p:pic>
        <p:nvPicPr>
          <p:cNvPr id="175" name="Google Shape;175;g3466942d174_0_46" title="1. Clear Objectives - visual selection (6).png"/>
          <p:cNvPicPr preferRelativeResize="0"/>
          <p:nvPr/>
        </p:nvPicPr>
        <p:blipFill rotWithShape="1">
          <a:blip r:embed="rId3">
            <a:alphaModFix/>
          </a:blip>
          <a:srcRect b="0" l="0" r="0" t="10538"/>
          <a:stretch/>
        </p:blipFill>
        <p:spPr>
          <a:xfrm>
            <a:off x="2610375" y="925100"/>
            <a:ext cx="6302300" cy="5932900"/>
          </a:xfrm>
          <a:prstGeom prst="rect">
            <a:avLst/>
          </a:prstGeom>
          <a:noFill/>
          <a:ln>
            <a:noFill/>
          </a:ln>
        </p:spPr>
      </p:pic>
      <p:sp>
        <p:nvSpPr>
          <p:cNvPr id="176" name="Google Shape;176;g3466942d174_0_46"/>
          <p:cNvSpPr txBox="1"/>
          <p:nvPr/>
        </p:nvSpPr>
        <p:spPr>
          <a:xfrm>
            <a:off x="3543675" y="2460925"/>
            <a:ext cx="1386600" cy="529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Active participation</a:t>
            </a:r>
            <a:endParaRPr b="0" i="0" sz="1400" u="none" cap="none" strike="noStrike">
              <a:solidFill>
                <a:srgbClr val="000000"/>
              </a:solidFill>
              <a:latin typeface="Arial"/>
              <a:ea typeface="Arial"/>
              <a:cs typeface="Arial"/>
              <a:sym typeface="Arial"/>
            </a:endParaRPr>
          </a:p>
        </p:txBody>
      </p:sp>
      <p:sp>
        <p:nvSpPr>
          <p:cNvPr id="177" name="Google Shape;177;g3466942d174_0_46"/>
          <p:cNvSpPr txBox="1"/>
          <p:nvPr/>
        </p:nvSpPr>
        <p:spPr>
          <a:xfrm>
            <a:off x="3493225" y="3268850"/>
            <a:ext cx="1386600" cy="529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Enhanced motivation</a:t>
            </a:r>
            <a:endParaRPr b="0" i="0" sz="1400" u="none" cap="none" strike="noStrike">
              <a:solidFill>
                <a:srgbClr val="000000"/>
              </a:solidFill>
              <a:latin typeface="Arial"/>
              <a:ea typeface="Arial"/>
              <a:cs typeface="Arial"/>
              <a:sym typeface="Arial"/>
            </a:endParaRPr>
          </a:p>
        </p:txBody>
      </p:sp>
      <p:sp>
        <p:nvSpPr>
          <p:cNvPr id="178" name="Google Shape;178;g3466942d174_0_46"/>
          <p:cNvSpPr txBox="1"/>
          <p:nvPr/>
        </p:nvSpPr>
        <p:spPr>
          <a:xfrm>
            <a:off x="3543675" y="4139825"/>
            <a:ext cx="1386600" cy="529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Enjoyable learning</a:t>
            </a:r>
            <a:endParaRPr b="0" i="0" sz="1400" u="none" cap="none" strike="noStrike">
              <a:solidFill>
                <a:srgbClr val="000000"/>
              </a:solidFill>
              <a:latin typeface="Arial"/>
              <a:ea typeface="Arial"/>
              <a:cs typeface="Arial"/>
              <a:sym typeface="Arial"/>
            </a:endParaRPr>
          </a:p>
        </p:txBody>
      </p:sp>
      <p:sp>
        <p:nvSpPr>
          <p:cNvPr id="179" name="Google Shape;179;g3466942d174_0_46"/>
          <p:cNvSpPr txBox="1"/>
          <p:nvPr/>
        </p:nvSpPr>
        <p:spPr>
          <a:xfrm>
            <a:off x="3543675" y="4909950"/>
            <a:ext cx="1386600" cy="529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Personalized learning</a:t>
            </a:r>
            <a:endParaRPr b="0" i="0" sz="1400" u="none" cap="none" strike="noStrike">
              <a:solidFill>
                <a:srgbClr val="000000"/>
              </a:solidFill>
              <a:latin typeface="Arial"/>
              <a:ea typeface="Arial"/>
              <a:cs typeface="Arial"/>
              <a:sym typeface="Arial"/>
            </a:endParaRPr>
          </a:p>
        </p:txBody>
      </p:sp>
      <p:sp>
        <p:nvSpPr>
          <p:cNvPr id="180" name="Google Shape;180;g3466942d174_0_46"/>
          <p:cNvSpPr txBox="1"/>
          <p:nvPr/>
        </p:nvSpPr>
        <p:spPr>
          <a:xfrm>
            <a:off x="3543675" y="5818725"/>
            <a:ext cx="1386600" cy="529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Dynamic lessons</a:t>
            </a:r>
            <a:endParaRPr b="0" i="0" sz="1400" u="none" cap="none" strike="noStrike">
              <a:solidFill>
                <a:srgbClr val="000000"/>
              </a:solidFill>
              <a:latin typeface="Arial"/>
              <a:ea typeface="Arial"/>
              <a:cs typeface="Arial"/>
              <a:sym typeface="Arial"/>
            </a:endParaRPr>
          </a:p>
        </p:txBody>
      </p:sp>
      <p:sp>
        <p:nvSpPr>
          <p:cNvPr id="181" name="Google Shape;181;g3466942d174_0_46"/>
          <p:cNvSpPr txBox="1"/>
          <p:nvPr/>
        </p:nvSpPr>
        <p:spPr>
          <a:xfrm>
            <a:off x="6890025" y="2460925"/>
            <a:ext cx="1386600" cy="529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Resource- intensive</a:t>
            </a:r>
            <a:endParaRPr b="0" i="0" sz="1400" u="none" cap="none" strike="noStrike">
              <a:solidFill>
                <a:srgbClr val="000000"/>
              </a:solidFill>
              <a:latin typeface="Arial"/>
              <a:ea typeface="Arial"/>
              <a:cs typeface="Arial"/>
              <a:sym typeface="Arial"/>
            </a:endParaRPr>
          </a:p>
        </p:txBody>
      </p:sp>
      <p:sp>
        <p:nvSpPr>
          <p:cNvPr id="182" name="Google Shape;182;g3466942d174_0_46"/>
          <p:cNvSpPr txBox="1"/>
          <p:nvPr/>
        </p:nvSpPr>
        <p:spPr>
          <a:xfrm>
            <a:off x="6890025" y="3268850"/>
            <a:ext cx="1386600" cy="529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Potential distractions </a:t>
            </a:r>
            <a:endParaRPr b="0" i="0" sz="1400" u="none" cap="none" strike="noStrike">
              <a:solidFill>
                <a:srgbClr val="000000"/>
              </a:solidFill>
              <a:latin typeface="Arial"/>
              <a:ea typeface="Arial"/>
              <a:cs typeface="Arial"/>
              <a:sym typeface="Arial"/>
            </a:endParaRPr>
          </a:p>
        </p:txBody>
      </p:sp>
      <p:sp>
        <p:nvSpPr>
          <p:cNvPr id="183" name="Google Shape;183;g3466942d174_0_46"/>
          <p:cNvSpPr txBox="1"/>
          <p:nvPr/>
        </p:nvSpPr>
        <p:spPr>
          <a:xfrm>
            <a:off x="6890025" y="4076775"/>
            <a:ext cx="1721400" cy="529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Implementation challenges </a:t>
            </a:r>
            <a:endParaRPr b="0" i="0" sz="1400" u="none" cap="none" strike="noStrike">
              <a:solidFill>
                <a:srgbClr val="000000"/>
              </a:solidFill>
              <a:latin typeface="Arial"/>
              <a:ea typeface="Arial"/>
              <a:cs typeface="Arial"/>
              <a:sym typeface="Arial"/>
            </a:endParaRPr>
          </a:p>
        </p:txBody>
      </p:sp>
      <p:sp>
        <p:nvSpPr>
          <p:cNvPr id="184" name="Google Shape;184;g3466942d174_0_46"/>
          <p:cNvSpPr txBox="1"/>
          <p:nvPr/>
        </p:nvSpPr>
        <p:spPr>
          <a:xfrm>
            <a:off x="6890025" y="4909950"/>
            <a:ext cx="1386600" cy="529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Time- consuming</a:t>
            </a:r>
            <a:endParaRPr b="0" i="0" sz="1400" u="none" cap="none" strike="noStrike">
              <a:solidFill>
                <a:srgbClr val="000000"/>
              </a:solidFill>
              <a:latin typeface="Arial"/>
              <a:ea typeface="Arial"/>
              <a:cs typeface="Arial"/>
              <a:sym typeface="Arial"/>
            </a:endParaRPr>
          </a:p>
        </p:txBody>
      </p:sp>
      <p:sp>
        <p:nvSpPr>
          <p:cNvPr id="185" name="Google Shape;185;g3466942d174_0_46"/>
          <p:cNvSpPr txBox="1"/>
          <p:nvPr/>
        </p:nvSpPr>
        <p:spPr>
          <a:xfrm>
            <a:off x="6890025" y="5743125"/>
            <a:ext cx="1386600" cy="529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Uneven </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participation</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g3466942d174_0_5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b="1" lang="en-US"/>
              <a:t>Activity 3 - Key Components of Effective Learning Scenarios</a:t>
            </a:r>
            <a:endParaRPr b="1"/>
          </a:p>
        </p:txBody>
      </p:sp>
      <p:pic>
        <p:nvPicPr>
          <p:cNvPr id="191" name="Google Shape;191;g3466942d174_0_54" title="1. Clear Objectives - visual selection (7).png"/>
          <p:cNvPicPr preferRelativeResize="0"/>
          <p:nvPr/>
        </p:nvPicPr>
        <p:blipFill rotWithShape="1">
          <a:blip r:embed="rId3">
            <a:alphaModFix/>
          </a:blip>
          <a:srcRect b="0" l="0" r="0" t="0"/>
          <a:stretch/>
        </p:blipFill>
        <p:spPr>
          <a:xfrm>
            <a:off x="599675" y="872000"/>
            <a:ext cx="9986851" cy="59081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5" name="Shape 195"/>
        <p:cNvGrpSpPr/>
        <p:nvPr/>
      </p:nvGrpSpPr>
      <p:grpSpPr>
        <a:xfrm>
          <a:off x="0" y="0"/>
          <a:ext cx="0" cy="0"/>
          <a:chOff x="0" y="0"/>
          <a:chExt cx="0" cy="0"/>
        </a:xfrm>
      </p:grpSpPr>
      <p:grpSp>
        <p:nvGrpSpPr>
          <p:cNvPr id="196" name="Google Shape;196;g35661765773_0_0"/>
          <p:cNvGrpSpPr/>
          <p:nvPr/>
        </p:nvGrpSpPr>
        <p:grpSpPr>
          <a:xfrm>
            <a:off x="2179811" y="4729766"/>
            <a:ext cx="7832078" cy="1110328"/>
            <a:chOff x="2179603" y="4888792"/>
            <a:chExt cx="7798544" cy="1110328"/>
          </a:xfrm>
        </p:grpSpPr>
        <p:pic>
          <p:nvPicPr>
            <p:cNvPr id="197" name="Google Shape;197;g35661765773_0_0"/>
            <p:cNvPicPr preferRelativeResize="0"/>
            <p:nvPr/>
          </p:nvPicPr>
          <p:blipFill rotWithShape="1">
            <a:blip r:embed="rId3">
              <a:alphaModFix/>
            </a:blip>
            <a:srcRect b="0" l="0" r="0" t="0"/>
            <a:stretch/>
          </p:blipFill>
          <p:spPr>
            <a:xfrm>
              <a:off x="2179603" y="4888792"/>
              <a:ext cx="1468783" cy="526545"/>
            </a:xfrm>
            <a:prstGeom prst="rect">
              <a:avLst/>
            </a:prstGeom>
            <a:noFill/>
            <a:ln>
              <a:noFill/>
            </a:ln>
          </p:spPr>
        </p:pic>
        <p:pic>
          <p:nvPicPr>
            <p:cNvPr id="198" name="Google Shape;198;g35661765773_0_0"/>
            <p:cNvPicPr preferRelativeResize="0"/>
            <p:nvPr/>
          </p:nvPicPr>
          <p:blipFill rotWithShape="1">
            <a:blip r:embed="rId4">
              <a:alphaModFix/>
            </a:blip>
            <a:srcRect b="5543" l="9995" r="6842" t="21987"/>
            <a:stretch/>
          </p:blipFill>
          <p:spPr>
            <a:xfrm>
              <a:off x="3796545" y="4949617"/>
              <a:ext cx="1406759" cy="526545"/>
            </a:xfrm>
            <a:prstGeom prst="rect">
              <a:avLst/>
            </a:prstGeom>
            <a:noFill/>
            <a:ln>
              <a:noFill/>
            </a:ln>
          </p:spPr>
        </p:pic>
        <p:pic>
          <p:nvPicPr>
            <p:cNvPr id="199" name="Google Shape;199;g35661765773_0_0"/>
            <p:cNvPicPr preferRelativeResize="0"/>
            <p:nvPr/>
          </p:nvPicPr>
          <p:blipFill rotWithShape="1">
            <a:blip r:embed="rId5">
              <a:alphaModFix/>
            </a:blip>
            <a:srcRect b="0" l="0" r="0" t="0"/>
            <a:stretch/>
          </p:blipFill>
          <p:spPr>
            <a:xfrm>
              <a:off x="5134273" y="4888792"/>
              <a:ext cx="1053679" cy="602102"/>
            </a:xfrm>
            <a:prstGeom prst="rect">
              <a:avLst/>
            </a:prstGeom>
            <a:noFill/>
            <a:ln>
              <a:noFill/>
            </a:ln>
          </p:spPr>
        </p:pic>
        <p:pic>
          <p:nvPicPr>
            <p:cNvPr id="200" name="Google Shape;200;g35661765773_0_0"/>
            <p:cNvPicPr preferRelativeResize="0"/>
            <p:nvPr/>
          </p:nvPicPr>
          <p:blipFill rotWithShape="1">
            <a:blip r:embed="rId6">
              <a:alphaModFix/>
            </a:blip>
            <a:srcRect b="0" l="0" r="0" t="0"/>
            <a:stretch/>
          </p:blipFill>
          <p:spPr>
            <a:xfrm>
              <a:off x="6187951" y="4960895"/>
              <a:ext cx="1500530" cy="545647"/>
            </a:xfrm>
            <a:prstGeom prst="rect">
              <a:avLst/>
            </a:prstGeom>
            <a:noFill/>
            <a:ln>
              <a:noFill/>
            </a:ln>
          </p:spPr>
        </p:pic>
        <p:pic>
          <p:nvPicPr>
            <p:cNvPr id="201" name="Google Shape;201;g35661765773_0_0"/>
            <p:cNvPicPr preferRelativeResize="0"/>
            <p:nvPr/>
          </p:nvPicPr>
          <p:blipFill rotWithShape="1">
            <a:blip r:embed="rId7">
              <a:alphaModFix/>
            </a:blip>
            <a:srcRect b="0" l="6518" r="6455" t="2903"/>
            <a:stretch/>
          </p:blipFill>
          <p:spPr>
            <a:xfrm>
              <a:off x="7781600" y="4945247"/>
              <a:ext cx="2196547" cy="545647"/>
            </a:xfrm>
            <a:prstGeom prst="rect">
              <a:avLst/>
            </a:prstGeom>
            <a:noFill/>
            <a:ln>
              <a:noFill/>
            </a:ln>
          </p:spPr>
        </p:pic>
        <p:pic>
          <p:nvPicPr>
            <p:cNvPr id="202" name="Google Shape;202;g35661765773_0_0"/>
            <p:cNvPicPr preferRelativeResize="0"/>
            <p:nvPr/>
          </p:nvPicPr>
          <p:blipFill rotWithShape="1">
            <a:blip r:embed="rId8">
              <a:alphaModFix/>
            </a:blip>
            <a:srcRect b="0" l="0" r="0" t="0"/>
            <a:stretch/>
          </p:blipFill>
          <p:spPr>
            <a:xfrm>
              <a:off x="2288672" y="5654827"/>
              <a:ext cx="1679028" cy="342900"/>
            </a:xfrm>
            <a:prstGeom prst="rect">
              <a:avLst/>
            </a:prstGeom>
            <a:noFill/>
            <a:ln>
              <a:noFill/>
            </a:ln>
          </p:spPr>
        </p:pic>
        <p:pic>
          <p:nvPicPr>
            <p:cNvPr id="203" name="Google Shape;203;g35661765773_0_0"/>
            <p:cNvPicPr preferRelativeResize="0"/>
            <p:nvPr/>
          </p:nvPicPr>
          <p:blipFill rotWithShape="1">
            <a:blip r:embed="rId9">
              <a:alphaModFix/>
            </a:blip>
            <a:srcRect b="0" l="0" r="0" t="0"/>
            <a:stretch/>
          </p:blipFill>
          <p:spPr>
            <a:xfrm>
              <a:off x="4247100" y="5578646"/>
              <a:ext cx="2083568" cy="414346"/>
            </a:xfrm>
            <a:prstGeom prst="rect">
              <a:avLst/>
            </a:prstGeom>
            <a:noFill/>
            <a:ln>
              <a:noFill/>
            </a:ln>
          </p:spPr>
        </p:pic>
        <p:pic>
          <p:nvPicPr>
            <p:cNvPr id="204" name="Google Shape;204;g35661765773_0_0"/>
            <p:cNvPicPr preferRelativeResize="0"/>
            <p:nvPr/>
          </p:nvPicPr>
          <p:blipFill rotWithShape="1">
            <a:blip r:embed="rId10">
              <a:alphaModFix/>
            </a:blip>
            <a:srcRect b="0" l="0" r="0" t="0"/>
            <a:stretch/>
          </p:blipFill>
          <p:spPr>
            <a:xfrm>
              <a:off x="6500192" y="5578645"/>
              <a:ext cx="1357332" cy="414344"/>
            </a:xfrm>
            <a:prstGeom prst="rect">
              <a:avLst/>
            </a:prstGeom>
            <a:noFill/>
            <a:ln>
              <a:noFill/>
            </a:ln>
          </p:spPr>
        </p:pic>
        <p:pic>
          <p:nvPicPr>
            <p:cNvPr id="205" name="Google Shape;205;g35661765773_0_0"/>
            <p:cNvPicPr preferRelativeResize="0"/>
            <p:nvPr/>
          </p:nvPicPr>
          <p:blipFill rotWithShape="1">
            <a:blip r:embed="rId11">
              <a:alphaModFix/>
            </a:blip>
            <a:srcRect b="0" l="0" r="0" t="0"/>
            <a:stretch/>
          </p:blipFill>
          <p:spPr>
            <a:xfrm>
              <a:off x="8024163" y="5561390"/>
              <a:ext cx="897748" cy="414345"/>
            </a:xfrm>
            <a:prstGeom prst="rect">
              <a:avLst/>
            </a:prstGeom>
            <a:noFill/>
            <a:ln>
              <a:noFill/>
            </a:ln>
          </p:spPr>
        </p:pic>
        <p:pic>
          <p:nvPicPr>
            <p:cNvPr id="206" name="Google Shape;206;g35661765773_0_0"/>
            <p:cNvPicPr preferRelativeResize="0"/>
            <p:nvPr/>
          </p:nvPicPr>
          <p:blipFill rotWithShape="1">
            <a:blip r:embed="rId12">
              <a:alphaModFix/>
            </a:blip>
            <a:srcRect b="0" l="0" r="0" t="0"/>
            <a:stretch/>
          </p:blipFill>
          <p:spPr>
            <a:xfrm>
              <a:off x="9179152" y="5522870"/>
              <a:ext cx="457200" cy="476250"/>
            </a:xfrm>
            <a:prstGeom prst="rect">
              <a:avLst/>
            </a:prstGeom>
            <a:noFill/>
            <a:ln>
              <a:noFill/>
            </a:ln>
          </p:spPr>
        </p:pic>
      </p:grpSp>
      <p:sp>
        <p:nvSpPr>
          <p:cNvPr id="207" name="Google Shape;207;g35661765773_0_0"/>
          <p:cNvSpPr txBox="1"/>
          <p:nvPr/>
        </p:nvSpPr>
        <p:spPr>
          <a:xfrm>
            <a:off x="3324150" y="2453100"/>
            <a:ext cx="3173700" cy="354000"/>
          </a:xfrm>
          <a:prstGeom prst="rect">
            <a:avLst/>
          </a:prstGeom>
          <a:noFill/>
          <a:ln>
            <a:noFill/>
          </a:ln>
        </p:spPr>
        <p:txBody>
          <a:bodyPr anchorCtr="0" anchor="t" bIns="91425" lIns="91425" spcFirstLastPara="1" rIns="91425" wrap="square" tIns="91425">
            <a:spAutoFit/>
          </a:bodyPr>
          <a:lstStyle/>
          <a:p>
            <a:pPr indent="0" lvl="0" marL="0" marR="0" rtl="0" algn="just">
              <a:lnSpc>
                <a:spcPct val="107916"/>
              </a:lnSpc>
              <a:spcBef>
                <a:spcPts val="0"/>
              </a:spcBef>
              <a:spcAft>
                <a:spcPts val="800"/>
              </a:spcAft>
              <a:buClr>
                <a:srgbClr val="000000"/>
              </a:buClr>
              <a:buSzPts val="1100"/>
              <a:buFont typeface="Arial"/>
              <a:buNone/>
            </a:pPr>
            <a:r>
              <a:rPr b="0" i="0" lang="en-US" sz="1100" u="none" cap="none" strike="noStrike">
                <a:solidFill>
                  <a:srgbClr val="1D1D1B"/>
                </a:solidFill>
                <a:latin typeface="Calibri"/>
                <a:ea typeface="Calibri"/>
                <a:cs typeface="Calibri"/>
                <a:sym typeface="Calibri"/>
              </a:rPr>
              <a:t>Available at </a:t>
            </a:r>
            <a:r>
              <a:rPr lang="en-US" sz="1100" u="sng">
                <a:solidFill>
                  <a:schemeClr val="hlink"/>
                </a:solidFill>
                <a:latin typeface="Calibri"/>
                <a:ea typeface="Calibri"/>
                <a:cs typeface="Calibri"/>
                <a:sym typeface="Calibri"/>
                <a:hlinkClick r:id="rId13"/>
              </a:rPr>
              <a:t>https://thinker.ucd.ie/elearning/</a:t>
            </a:r>
            <a:endParaRPr b="0" i="0" sz="1100" u="none" cap="none" strike="noStrike">
              <a:solidFill>
                <a:srgbClr val="16C45B"/>
              </a:solidFill>
              <a:latin typeface="Calibri"/>
              <a:ea typeface="Calibri"/>
              <a:cs typeface="Calibri"/>
              <a:sym typeface="Calibri"/>
            </a:endParaRPr>
          </a:p>
        </p:txBody>
      </p:sp>
      <p:pic>
        <p:nvPicPr>
          <p:cNvPr id="208" name="Google Shape;208;g35661765773_0_0"/>
          <p:cNvPicPr preferRelativeResize="0"/>
          <p:nvPr/>
        </p:nvPicPr>
        <p:blipFill rotWithShape="1">
          <a:blip r:embed="rId14">
            <a:alphaModFix/>
          </a:blip>
          <a:srcRect b="0" l="0" r="0" t="0"/>
          <a:stretch/>
        </p:blipFill>
        <p:spPr>
          <a:xfrm>
            <a:off x="4222188" y="3563650"/>
            <a:ext cx="1171575" cy="409575"/>
          </a:xfrm>
          <a:prstGeom prst="rect">
            <a:avLst/>
          </a:prstGeom>
          <a:noFill/>
          <a:ln>
            <a:noFill/>
          </a:ln>
        </p:spPr>
      </p:pic>
      <p:sp>
        <p:nvSpPr>
          <p:cNvPr id="209" name="Google Shape;209;g35661765773_0_0"/>
          <p:cNvSpPr txBox="1"/>
          <p:nvPr/>
        </p:nvSpPr>
        <p:spPr>
          <a:xfrm>
            <a:off x="1646350" y="2994850"/>
            <a:ext cx="5987700" cy="568800"/>
          </a:xfrm>
          <a:prstGeom prst="rect">
            <a:avLst/>
          </a:prstGeom>
          <a:noFill/>
          <a:ln>
            <a:noFill/>
          </a:ln>
        </p:spPr>
        <p:txBody>
          <a:bodyPr anchorCtr="0" anchor="t" bIns="91425" lIns="91425" spcFirstLastPara="1" rIns="91425" wrap="square" tIns="91425">
            <a:spAutoFit/>
          </a:bodyPr>
          <a:lstStyle/>
          <a:p>
            <a:pPr indent="1904" lvl="0" marL="360045" marR="0" rtl="0" algn="ctr">
              <a:lnSpc>
                <a:spcPct val="107916"/>
              </a:lnSpc>
              <a:spcBef>
                <a:spcPts val="0"/>
              </a:spcBef>
              <a:spcAft>
                <a:spcPts val="800"/>
              </a:spcAft>
              <a:buClr>
                <a:srgbClr val="000000"/>
              </a:buClr>
              <a:buSzPts val="1200"/>
              <a:buFont typeface="Arial"/>
              <a:buNone/>
            </a:pPr>
            <a:r>
              <a:rPr b="1" i="0" lang="en-US" sz="1200" u="none" cap="none" strike="noStrike">
                <a:solidFill>
                  <a:srgbClr val="1D1D1B"/>
                </a:solidFill>
                <a:latin typeface="Calibri"/>
                <a:ea typeface="Calibri"/>
                <a:cs typeface="Calibri"/>
                <a:sym typeface="Calibri"/>
              </a:rPr>
              <a:t>This publication is licensed under </a:t>
            </a:r>
            <a:r>
              <a:rPr b="1" i="1" lang="en-US" sz="1200" u="none" cap="none" strike="noStrike">
                <a:solidFill>
                  <a:srgbClr val="1D1D1B"/>
                </a:solidFill>
                <a:latin typeface="Calibri"/>
                <a:ea typeface="Calibri"/>
                <a:cs typeface="Calibri"/>
                <a:sym typeface="Calibri"/>
              </a:rPr>
              <a:t>Creative Commons Attribution-NonCommercial-NoDerivs 4.0 International</a:t>
            </a:r>
            <a:r>
              <a:rPr b="1" i="0" lang="en-US" sz="1200" u="none" cap="none" strike="noStrike">
                <a:solidFill>
                  <a:srgbClr val="1D1D1B"/>
                </a:solidFill>
                <a:latin typeface="Calibri"/>
                <a:ea typeface="Calibri"/>
                <a:cs typeface="Calibri"/>
                <a:sym typeface="Calibri"/>
              </a:rPr>
              <a:t> License (</a:t>
            </a:r>
            <a:r>
              <a:rPr b="1" i="0" lang="en-US" sz="1200" u="sng" cap="none" strike="noStrike">
                <a:solidFill>
                  <a:srgbClr val="16C45B"/>
                </a:solidFill>
                <a:latin typeface="Calibri"/>
                <a:ea typeface="Calibri"/>
                <a:cs typeface="Calibri"/>
                <a:sym typeface="Calibri"/>
                <a:hlinkClick r:id="rId15">
                  <a:extLst>
                    <a:ext uri="{A12FA001-AC4F-418D-AE19-62706E023703}">
                      <ahyp:hlinkClr val="tx"/>
                    </a:ext>
                  </a:extLst>
                </a:hlinkClick>
              </a:rPr>
              <a:t>CC BY-NC-ND 4.0</a:t>
            </a:r>
            <a:r>
              <a:rPr b="1" i="0" lang="en-US" sz="1200" u="none" cap="none" strike="noStrike">
                <a:solidFill>
                  <a:srgbClr val="1D1D1B"/>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p:txBody>
      </p:sp>
      <p:pic>
        <p:nvPicPr>
          <p:cNvPr id="210" name="Google Shape;210;g35661765773_0_0"/>
          <p:cNvPicPr preferRelativeResize="0"/>
          <p:nvPr/>
        </p:nvPicPr>
        <p:blipFill>
          <a:blip r:embed="rId16">
            <a:alphaModFix/>
          </a:blip>
          <a:stretch>
            <a:fillRect/>
          </a:stretch>
        </p:blipFill>
        <p:spPr>
          <a:xfrm>
            <a:off x="7396700" y="1429625"/>
            <a:ext cx="3087125" cy="191652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0" name="Shape 90"/>
        <p:cNvGrpSpPr/>
        <p:nvPr/>
      </p:nvGrpSpPr>
      <p:grpSpPr>
        <a:xfrm>
          <a:off x="0" y="0"/>
          <a:ext cx="0" cy="0"/>
          <a:chOff x="0" y="0"/>
          <a:chExt cx="0" cy="0"/>
        </a:xfrm>
      </p:grpSpPr>
      <p:sp>
        <p:nvSpPr>
          <p:cNvPr id="91" name="Google Shape;91;p2"/>
          <p:cNvSpPr txBox="1"/>
          <p:nvPr>
            <p:ph type="ctrTitle"/>
          </p:nvPr>
        </p:nvSpPr>
        <p:spPr>
          <a:xfrm>
            <a:off x="374725" y="2184275"/>
            <a:ext cx="7776900" cy="13341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62500"/>
              <a:buFont typeface="Calibri"/>
              <a:buNone/>
            </a:pPr>
            <a:r>
              <a:rPr lang="en-US"/>
              <a:t>Module 8: Workshop: co-design and evaluate learning scenarios for lower secondary informatics teaching and assessment, based on the </a:t>
            </a:r>
            <a:r>
              <a:rPr lang="en-US"/>
              <a:t>THINKER</a:t>
            </a:r>
            <a:r>
              <a:rPr lang="en-US"/>
              <a:t> framework</a:t>
            </a:r>
            <a:endParaRPr/>
          </a:p>
        </p:txBody>
      </p:sp>
      <p:sp>
        <p:nvSpPr>
          <p:cNvPr id="92" name="Google Shape;92;p2"/>
          <p:cNvSpPr txBox="1"/>
          <p:nvPr>
            <p:ph idx="1" type="subTitle"/>
          </p:nvPr>
        </p:nvSpPr>
        <p:spPr>
          <a:xfrm>
            <a:off x="401324" y="3651830"/>
            <a:ext cx="6893057" cy="129283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1600"/>
              <a:buNone/>
            </a:pPr>
            <a:r>
              <a:rPr lang="en-US"/>
              <a:t>Unit 8.3: Groupworking phase - developing learning</a:t>
            </a:r>
            <a:endParaRPr/>
          </a:p>
        </p:txBody>
      </p:sp>
      <p:pic>
        <p:nvPicPr>
          <p:cNvPr id="93" name="Google Shape;93;p2"/>
          <p:cNvPicPr preferRelativeResize="0"/>
          <p:nvPr/>
        </p:nvPicPr>
        <p:blipFill>
          <a:blip r:embed="rId3">
            <a:alphaModFix/>
          </a:blip>
          <a:stretch>
            <a:fillRect/>
          </a:stretch>
        </p:blipFill>
        <p:spPr>
          <a:xfrm>
            <a:off x="287075" y="307800"/>
            <a:ext cx="5238750" cy="12461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7" name="Shape 97"/>
        <p:cNvGrpSpPr/>
        <p:nvPr/>
      </p:nvGrpSpPr>
      <p:grpSpPr>
        <a:xfrm>
          <a:off x="0" y="0"/>
          <a:ext cx="0" cy="0"/>
          <a:chOff x="0" y="0"/>
          <a:chExt cx="0" cy="0"/>
        </a:xfrm>
      </p:grpSpPr>
      <p:sp>
        <p:nvSpPr>
          <p:cNvPr id="98" name="Google Shape;98;g357dbd50df4_0_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Learning outcomes</a:t>
            </a:r>
            <a:endParaRPr/>
          </a:p>
        </p:txBody>
      </p:sp>
      <p:sp>
        <p:nvSpPr>
          <p:cNvPr id="99" name="Google Shape;99;g357dbd50df4_0_0"/>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42900" lvl="0" marL="571500" marR="0" rtl="0" algn="l">
              <a:lnSpc>
                <a:spcPct val="90000"/>
              </a:lnSpc>
              <a:spcBef>
                <a:spcPts val="1000"/>
              </a:spcBef>
              <a:spcAft>
                <a:spcPts val="0"/>
              </a:spcAft>
              <a:buClr>
                <a:schemeClr val="accent4"/>
              </a:buClr>
              <a:buSzPts val="2200"/>
              <a:buFont typeface="Arial"/>
              <a:buChar char="•"/>
            </a:pPr>
            <a:r>
              <a:rPr lang="en-US"/>
              <a:t>By the end of this module teachers will be able to:</a:t>
            </a:r>
            <a:endParaRPr/>
          </a:p>
          <a:p>
            <a:pPr indent="-254000" lvl="1" marL="914400" rtl="0" algn="l">
              <a:lnSpc>
                <a:spcPct val="90000"/>
              </a:lnSpc>
              <a:spcBef>
                <a:spcPts val="500"/>
              </a:spcBef>
              <a:spcAft>
                <a:spcPts val="0"/>
              </a:spcAft>
              <a:buSzPts val="1800"/>
              <a:buNone/>
            </a:pPr>
            <a:r>
              <a:t/>
            </a:r>
            <a:endParaRPr/>
          </a:p>
          <a:p>
            <a:pPr indent="-457200" lvl="0" marL="1282700" marR="0" rtl="0" algn="l">
              <a:lnSpc>
                <a:spcPct val="90000"/>
              </a:lnSpc>
              <a:spcBef>
                <a:spcPts val="1000"/>
              </a:spcBef>
              <a:spcAft>
                <a:spcPts val="0"/>
              </a:spcAft>
              <a:buClr>
                <a:schemeClr val="accent4"/>
              </a:buClr>
              <a:buSzPts val="2200"/>
              <a:buFont typeface="Arial"/>
              <a:buChar char="•"/>
            </a:pPr>
            <a:r>
              <a:rPr lang="en-US"/>
              <a:t>Develop clear and meaningful learning scenarios that align with the project’s and curriculum  objectives</a:t>
            </a:r>
            <a:endParaRPr/>
          </a:p>
          <a:p>
            <a:pPr indent="-457200" lvl="0" marL="1282700" marR="0" rtl="0" algn="l">
              <a:lnSpc>
                <a:spcPct val="90000"/>
              </a:lnSpc>
              <a:spcBef>
                <a:spcPts val="1000"/>
              </a:spcBef>
              <a:spcAft>
                <a:spcPts val="0"/>
              </a:spcAft>
              <a:buClr>
                <a:schemeClr val="accent4"/>
              </a:buClr>
              <a:buSzPts val="2200"/>
              <a:buFont typeface="Arial"/>
              <a:buChar char="•"/>
            </a:pPr>
            <a:r>
              <a:rPr lang="en-US"/>
              <a:t>Incorporate differentiation and inclusion strategies to accommodate diverse learners within learning scenarios</a:t>
            </a:r>
            <a:endParaRPr/>
          </a:p>
          <a:p>
            <a:pPr indent="-203200" lvl="0" marL="571500" marR="0" rtl="0" algn="l">
              <a:lnSpc>
                <a:spcPct val="90000"/>
              </a:lnSpc>
              <a:spcBef>
                <a:spcPts val="1000"/>
              </a:spcBef>
              <a:spcAft>
                <a:spcPts val="0"/>
              </a:spcAft>
              <a:buClr>
                <a:schemeClr val="accent4"/>
              </a:buClr>
              <a:buSzPts val="2200"/>
              <a:buFont typeface="Arial"/>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sp>
        <p:nvSpPr>
          <p:cNvPr id="104" name="Google Shape;104;g357dbd50df4_0_33"/>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lang="en-US"/>
              <a:t>Contents</a:t>
            </a:r>
            <a:endParaRPr/>
          </a:p>
        </p:txBody>
      </p:sp>
      <p:sp>
        <p:nvSpPr>
          <p:cNvPr id="105" name="Google Shape;105;g357dbd50df4_0_33"/>
          <p:cNvSpPr txBox="1"/>
          <p:nvPr>
            <p:ph idx="1" type="body"/>
          </p:nvPr>
        </p:nvSpPr>
        <p:spPr>
          <a:xfrm>
            <a:off x="97971" y="881743"/>
            <a:ext cx="11944500" cy="5870100"/>
          </a:xfrm>
          <a:prstGeom prst="rect">
            <a:avLst/>
          </a:prstGeom>
          <a:noFill/>
          <a:ln>
            <a:noFill/>
          </a:ln>
        </p:spPr>
        <p:txBody>
          <a:bodyPr anchorCtr="0" anchor="t" bIns="45700" lIns="91425" spcFirstLastPara="1" rIns="91425" wrap="square" tIns="45700">
            <a:noAutofit/>
          </a:bodyPr>
          <a:lstStyle/>
          <a:p>
            <a:pPr indent="-330200" lvl="0" marL="571500" rtl="0" algn="l">
              <a:lnSpc>
                <a:spcPct val="90000"/>
              </a:lnSpc>
              <a:spcBef>
                <a:spcPts val="1000"/>
              </a:spcBef>
              <a:spcAft>
                <a:spcPts val="0"/>
              </a:spcAft>
              <a:buSzPts val="2000"/>
              <a:buChar char="•"/>
            </a:pPr>
            <a:r>
              <a:rPr lang="en-US" sz="2000"/>
              <a:t>Slide 1 - WP title</a:t>
            </a:r>
            <a:endParaRPr sz="2000"/>
          </a:p>
          <a:p>
            <a:pPr indent="-330200" lvl="0" marL="571500" rtl="0" algn="l">
              <a:lnSpc>
                <a:spcPct val="90000"/>
              </a:lnSpc>
              <a:spcBef>
                <a:spcPts val="1000"/>
              </a:spcBef>
              <a:spcAft>
                <a:spcPts val="0"/>
              </a:spcAft>
              <a:buSzPts val="2000"/>
              <a:buChar char="•"/>
            </a:pPr>
            <a:r>
              <a:rPr lang="en-US" sz="2000"/>
              <a:t>Slide 2  - Unit title</a:t>
            </a:r>
            <a:endParaRPr sz="2000"/>
          </a:p>
          <a:p>
            <a:pPr indent="-330200" lvl="0" marL="571500" rtl="0" algn="l">
              <a:lnSpc>
                <a:spcPct val="90000"/>
              </a:lnSpc>
              <a:spcBef>
                <a:spcPts val="1000"/>
              </a:spcBef>
              <a:spcAft>
                <a:spcPts val="0"/>
              </a:spcAft>
              <a:buSzPts val="2000"/>
              <a:buChar char="•"/>
            </a:pPr>
            <a:r>
              <a:rPr lang="en-US" sz="2000"/>
              <a:t>Slide 3  - Learning outcomes</a:t>
            </a:r>
            <a:endParaRPr sz="2000"/>
          </a:p>
          <a:p>
            <a:pPr indent="-330200" lvl="0" marL="571500" rtl="0" algn="l">
              <a:lnSpc>
                <a:spcPct val="90000"/>
              </a:lnSpc>
              <a:spcBef>
                <a:spcPts val="1000"/>
              </a:spcBef>
              <a:spcAft>
                <a:spcPts val="0"/>
              </a:spcAft>
              <a:buSzPts val="2000"/>
              <a:buChar char="•"/>
            </a:pPr>
            <a:r>
              <a:rPr lang="en-US" sz="2000"/>
              <a:t>Slide 4 - Contents </a:t>
            </a:r>
            <a:endParaRPr sz="2000"/>
          </a:p>
          <a:p>
            <a:pPr indent="-330200" lvl="0" marL="571500" rtl="0" algn="l">
              <a:lnSpc>
                <a:spcPct val="90000"/>
              </a:lnSpc>
              <a:spcBef>
                <a:spcPts val="1000"/>
              </a:spcBef>
              <a:spcAft>
                <a:spcPts val="0"/>
              </a:spcAft>
              <a:buSzPts val="2000"/>
              <a:buChar char="•"/>
            </a:pPr>
            <a:r>
              <a:rPr lang="en-US" sz="2000"/>
              <a:t>Slide 5 - Activity 1 - Stages of Group Development</a:t>
            </a:r>
            <a:endParaRPr sz="2000"/>
          </a:p>
          <a:p>
            <a:pPr indent="-330200" lvl="0" marL="571500" rtl="0" algn="l">
              <a:lnSpc>
                <a:spcPct val="90000"/>
              </a:lnSpc>
              <a:spcBef>
                <a:spcPts val="1000"/>
              </a:spcBef>
              <a:spcAft>
                <a:spcPts val="0"/>
              </a:spcAft>
              <a:buSzPts val="2000"/>
              <a:buChar char="•"/>
            </a:pPr>
            <a:r>
              <a:rPr lang="en-US" sz="2000"/>
              <a:t>Slide 6 - Activity 2 - Form the groups</a:t>
            </a:r>
            <a:endParaRPr sz="2000"/>
          </a:p>
          <a:p>
            <a:pPr indent="-330200" lvl="0" marL="571500" rtl="0" algn="l">
              <a:lnSpc>
                <a:spcPct val="90000"/>
              </a:lnSpc>
              <a:spcBef>
                <a:spcPts val="1000"/>
              </a:spcBef>
              <a:spcAft>
                <a:spcPts val="0"/>
              </a:spcAft>
              <a:buSzPts val="2000"/>
              <a:buChar char="•"/>
            </a:pPr>
            <a:r>
              <a:rPr lang="en-US" sz="2000"/>
              <a:t>Slides 7-10 - Activity 3 - Key Components of Effective Learning Scenarios</a:t>
            </a:r>
            <a:endParaRPr sz="20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sp>
        <p:nvSpPr>
          <p:cNvPr id="111" name="Google Shape;111;p9"/>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a:t>Stages of Group Development</a:t>
            </a:r>
            <a:endParaRPr b="1"/>
          </a:p>
        </p:txBody>
      </p:sp>
      <p:sp>
        <p:nvSpPr>
          <p:cNvPr id="112" name="Google Shape;112;p9"/>
          <p:cNvSpPr txBox="1"/>
          <p:nvPr>
            <p:ph idx="1" type="body"/>
          </p:nvPr>
        </p:nvSpPr>
        <p:spPr>
          <a:xfrm>
            <a:off x="97971" y="881743"/>
            <a:ext cx="11944350" cy="5870121"/>
          </a:xfrm>
          <a:prstGeom prst="rect">
            <a:avLst/>
          </a:prstGeom>
          <a:noFill/>
          <a:ln>
            <a:noFill/>
          </a:ln>
        </p:spPr>
        <p:txBody>
          <a:bodyPr anchorCtr="0" anchor="t" bIns="45700" lIns="91425" spcFirstLastPara="1" rIns="91425" wrap="square" tIns="45700">
            <a:noAutofit/>
          </a:bodyPr>
          <a:lstStyle/>
          <a:p>
            <a:pPr indent="-203200" lvl="0" marL="571500" marR="0" rtl="0" algn="l">
              <a:lnSpc>
                <a:spcPct val="90000"/>
              </a:lnSpc>
              <a:spcBef>
                <a:spcPts val="1000"/>
              </a:spcBef>
              <a:spcAft>
                <a:spcPts val="0"/>
              </a:spcAft>
              <a:buClr>
                <a:schemeClr val="accent4"/>
              </a:buClr>
              <a:buSzPts val="2200"/>
              <a:buFont typeface="Arial"/>
              <a:buNone/>
            </a:pPr>
            <a:r>
              <a:t/>
            </a:r>
            <a:endParaRPr/>
          </a:p>
          <a:p>
            <a:pPr indent="-203200" lvl="0" marL="571500" marR="0" rtl="0" algn="l">
              <a:lnSpc>
                <a:spcPct val="90000"/>
              </a:lnSpc>
              <a:spcBef>
                <a:spcPts val="1000"/>
              </a:spcBef>
              <a:spcAft>
                <a:spcPts val="0"/>
              </a:spcAft>
              <a:buClr>
                <a:schemeClr val="accent4"/>
              </a:buClr>
              <a:buSzPts val="2200"/>
              <a:buFont typeface="Arial"/>
              <a:buNone/>
            </a:pPr>
            <a:r>
              <a:t/>
            </a:r>
            <a:endParaRPr/>
          </a:p>
        </p:txBody>
      </p:sp>
      <p:pic>
        <p:nvPicPr>
          <p:cNvPr id="113" name="Google Shape;113;p9"/>
          <p:cNvPicPr preferRelativeResize="0"/>
          <p:nvPr/>
        </p:nvPicPr>
        <p:blipFill rotWithShape="1">
          <a:blip r:embed="rId3">
            <a:alphaModFix/>
          </a:blip>
          <a:srcRect b="0" l="0" r="0" t="0"/>
          <a:stretch/>
        </p:blipFill>
        <p:spPr>
          <a:xfrm>
            <a:off x="432916" y="1028985"/>
            <a:ext cx="11274458" cy="5575635"/>
          </a:xfrm>
          <a:prstGeom prst="rect">
            <a:avLst/>
          </a:prstGeom>
          <a:noFill/>
          <a:ln>
            <a:noFill/>
          </a:ln>
        </p:spPr>
      </p:pic>
      <p:sp>
        <p:nvSpPr>
          <p:cNvPr id="114" name="Google Shape;114;p9"/>
          <p:cNvSpPr txBox="1"/>
          <p:nvPr/>
        </p:nvSpPr>
        <p:spPr>
          <a:xfrm>
            <a:off x="3644450" y="1263275"/>
            <a:ext cx="5521800" cy="8067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500"/>
              <a:buFont typeface="Arial"/>
              <a:buNone/>
            </a:pPr>
            <a:r>
              <a:rPr b="1" i="0" lang="en-US" sz="2500" u="none" cap="none" strike="noStrike">
                <a:solidFill>
                  <a:srgbClr val="555555"/>
                </a:solidFill>
                <a:latin typeface="Arial"/>
                <a:ea typeface="Arial"/>
                <a:cs typeface="Arial"/>
                <a:sym typeface="Arial"/>
              </a:rPr>
              <a:t>Stages of Group Development</a:t>
            </a:r>
            <a:endParaRPr b="1" i="0" sz="2500" u="none" cap="none" strike="noStrike">
              <a:solidFill>
                <a:srgbClr val="555555"/>
              </a:solidFill>
              <a:latin typeface="Arial"/>
              <a:ea typeface="Arial"/>
              <a:cs typeface="Arial"/>
              <a:sym typeface="Arial"/>
            </a:endParaRPr>
          </a:p>
        </p:txBody>
      </p:sp>
      <p:sp>
        <p:nvSpPr>
          <p:cNvPr id="115" name="Google Shape;115;p9"/>
          <p:cNvSpPr txBox="1"/>
          <p:nvPr/>
        </p:nvSpPr>
        <p:spPr>
          <a:xfrm>
            <a:off x="5132000" y="2233875"/>
            <a:ext cx="1273200" cy="390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000"/>
              <a:buFont typeface="Arial"/>
              <a:buNone/>
            </a:pPr>
            <a:r>
              <a:rPr b="1" i="0" lang="en-US" sz="2000" u="none" cap="none" strike="noStrike">
                <a:solidFill>
                  <a:srgbClr val="555555"/>
                </a:solidFill>
                <a:latin typeface="Arial"/>
                <a:ea typeface="Arial"/>
                <a:cs typeface="Arial"/>
                <a:sym typeface="Arial"/>
              </a:rPr>
              <a:t>Norming</a:t>
            </a:r>
            <a:endParaRPr b="1" i="0" sz="2000" u="none" cap="none" strike="noStrike">
              <a:solidFill>
                <a:srgbClr val="555555"/>
              </a:solidFill>
              <a:latin typeface="Arial"/>
              <a:ea typeface="Arial"/>
              <a:cs typeface="Arial"/>
              <a:sym typeface="Arial"/>
            </a:endParaRPr>
          </a:p>
        </p:txBody>
      </p:sp>
      <p:sp>
        <p:nvSpPr>
          <p:cNvPr id="116" name="Google Shape;116;p9"/>
          <p:cNvSpPr txBox="1"/>
          <p:nvPr/>
        </p:nvSpPr>
        <p:spPr>
          <a:xfrm>
            <a:off x="1073825" y="2310650"/>
            <a:ext cx="1273200" cy="390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000"/>
              <a:buFont typeface="Arial"/>
              <a:buNone/>
            </a:pPr>
            <a:r>
              <a:rPr b="1" i="0" lang="en-US" sz="2000" u="none" cap="none" strike="noStrike">
                <a:solidFill>
                  <a:srgbClr val="555555"/>
                </a:solidFill>
                <a:latin typeface="Arial"/>
                <a:ea typeface="Arial"/>
                <a:cs typeface="Arial"/>
                <a:sym typeface="Arial"/>
              </a:rPr>
              <a:t>Forming</a:t>
            </a:r>
            <a:endParaRPr b="1" i="0" sz="2000" u="none" cap="none" strike="noStrike">
              <a:solidFill>
                <a:srgbClr val="555555"/>
              </a:solidFill>
              <a:latin typeface="Arial"/>
              <a:ea typeface="Arial"/>
              <a:cs typeface="Arial"/>
              <a:sym typeface="Arial"/>
            </a:endParaRPr>
          </a:p>
        </p:txBody>
      </p:sp>
      <p:sp>
        <p:nvSpPr>
          <p:cNvPr id="117" name="Google Shape;117;p9"/>
          <p:cNvSpPr txBox="1"/>
          <p:nvPr/>
        </p:nvSpPr>
        <p:spPr>
          <a:xfrm>
            <a:off x="3167650" y="2233875"/>
            <a:ext cx="1548300" cy="390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000"/>
              <a:buFont typeface="Arial"/>
              <a:buNone/>
            </a:pPr>
            <a:r>
              <a:rPr b="1" i="0" lang="en-US" sz="2000" u="none" cap="none" strike="noStrike">
                <a:solidFill>
                  <a:srgbClr val="555555"/>
                </a:solidFill>
                <a:latin typeface="Arial"/>
                <a:ea typeface="Arial"/>
                <a:cs typeface="Arial"/>
                <a:sym typeface="Arial"/>
              </a:rPr>
              <a:t>Storming</a:t>
            </a:r>
            <a:endParaRPr b="1" i="0" sz="2000" u="none" cap="none" strike="noStrike">
              <a:solidFill>
                <a:srgbClr val="555555"/>
              </a:solidFill>
              <a:latin typeface="Arial"/>
              <a:ea typeface="Arial"/>
              <a:cs typeface="Arial"/>
              <a:sym typeface="Arial"/>
            </a:endParaRPr>
          </a:p>
        </p:txBody>
      </p:sp>
      <p:sp>
        <p:nvSpPr>
          <p:cNvPr id="118" name="Google Shape;118;p9"/>
          <p:cNvSpPr txBox="1"/>
          <p:nvPr/>
        </p:nvSpPr>
        <p:spPr>
          <a:xfrm>
            <a:off x="7240700" y="2174225"/>
            <a:ext cx="1548300" cy="390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000"/>
              <a:buFont typeface="Arial"/>
              <a:buNone/>
            </a:pPr>
            <a:r>
              <a:rPr b="1" i="0" lang="en-US" sz="2000" u="none" cap="none" strike="noStrike">
                <a:solidFill>
                  <a:srgbClr val="555555"/>
                </a:solidFill>
                <a:latin typeface="Arial"/>
                <a:ea typeface="Arial"/>
                <a:cs typeface="Arial"/>
                <a:sym typeface="Arial"/>
              </a:rPr>
              <a:t>Performing</a:t>
            </a:r>
            <a:endParaRPr b="1" i="0" sz="2000" u="none" cap="none" strike="noStrike">
              <a:solidFill>
                <a:srgbClr val="555555"/>
              </a:solidFill>
              <a:latin typeface="Arial"/>
              <a:ea typeface="Arial"/>
              <a:cs typeface="Arial"/>
              <a:sym typeface="Arial"/>
            </a:endParaRPr>
          </a:p>
        </p:txBody>
      </p:sp>
      <p:sp>
        <p:nvSpPr>
          <p:cNvPr id="119" name="Google Shape;119;p9"/>
          <p:cNvSpPr txBox="1"/>
          <p:nvPr/>
        </p:nvSpPr>
        <p:spPr>
          <a:xfrm>
            <a:off x="9321950" y="2233875"/>
            <a:ext cx="1836000" cy="390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000"/>
              <a:buFont typeface="Arial"/>
              <a:buNone/>
            </a:pPr>
            <a:r>
              <a:rPr b="1" i="0" lang="en-US" sz="2000" u="none" cap="none" strike="noStrike">
                <a:solidFill>
                  <a:srgbClr val="555555"/>
                </a:solidFill>
                <a:latin typeface="Arial"/>
                <a:ea typeface="Arial"/>
                <a:cs typeface="Arial"/>
                <a:sym typeface="Arial"/>
              </a:rPr>
              <a:t>Adjourning</a:t>
            </a:r>
            <a:endParaRPr b="1" i="0" sz="2000" u="none" cap="none" strike="noStrike">
              <a:solidFill>
                <a:srgbClr val="555555"/>
              </a:solidFill>
              <a:latin typeface="Arial"/>
              <a:ea typeface="Arial"/>
              <a:cs typeface="Arial"/>
              <a:sym typeface="Arial"/>
            </a:endParaRPr>
          </a:p>
        </p:txBody>
      </p:sp>
      <p:sp>
        <p:nvSpPr>
          <p:cNvPr id="120" name="Google Shape;120;p9"/>
          <p:cNvSpPr txBox="1"/>
          <p:nvPr/>
        </p:nvSpPr>
        <p:spPr>
          <a:xfrm>
            <a:off x="833175" y="2701550"/>
            <a:ext cx="2067600" cy="7158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787878"/>
                </a:solidFill>
                <a:latin typeface="Arial"/>
                <a:ea typeface="Arial"/>
                <a:cs typeface="Arial"/>
                <a:sym typeface="Arial"/>
              </a:rPr>
              <a:t>Initial stage with polite and reserved interactions</a:t>
            </a:r>
            <a:endParaRPr b="1" i="0" sz="1400" u="none" cap="none" strike="noStrike">
              <a:solidFill>
                <a:srgbClr val="787878"/>
              </a:solidFill>
              <a:latin typeface="Arial"/>
              <a:ea typeface="Arial"/>
              <a:cs typeface="Arial"/>
              <a:sym typeface="Arial"/>
            </a:endParaRPr>
          </a:p>
        </p:txBody>
      </p:sp>
      <p:sp>
        <p:nvSpPr>
          <p:cNvPr id="121" name="Google Shape;121;p9"/>
          <p:cNvSpPr txBox="1"/>
          <p:nvPr/>
        </p:nvSpPr>
        <p:spPr>
          <a:xfrm>
            <a:off x="2799825" y="2624775"/>
            <a:ext cx="2250300" cy="8067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787878"/>
                </a:solidFill>
                <a:latin typeface="Arial"/>
                <a:ea typeface="Arial"/>
                <a:cs typeface="Arial"/>
                <a:sym typeface="Arial"/>
              </a:rPr>
              <a:t>Conflict and power struggles as members assert themselves</a:t>
            </a:r>
            <a:endParaRPr b="1" i="0" sz="1400" u="none" cap="none" strike="noStrike">
              <a:solidFill>
                <a:srgbClr val="787878"/>
              </a:solidFill>
              <a:latin typeface="Arial"/>
              <a:ea typeface="Arial"/>
              <a:cs typeface="Arial"/>
              <a:sym typeface="Arial"/>
            </a:endParaRPr>
          </a:p>
        </p:txBody>
      </p:sp>
      <p:sp>
        <p:nvSpPr>
          <p:cNvPr id="122" name="Google Shape;122;p9"/>
          <p:cNvSpPr txBox="1"/>
          <p:nvPr/>
        </p:nvSpPr>
        <p:spPr>
          <a:xfrm>
            <a:off x="5036350" y="2670225"/>
            <a:ext cx="2067600" cy="7158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787878"/>
                </a:solidFill>
                <a:latin typeface="Arial"/>
                <a:ea typeface="Arial"/>
                <a:cs typeface="Arial"/>
                <a:sym typeface="Arial"/>
              </a:rPr>
              <a:t>Establishment of roles and increased cooperation</a:t>
            </a:r>
            <a:endParaRPr b="1" i="0" sz="1400" u="none" cap="none" strike="noStrike">
              <a:solidFill>
                <a:srgbClr val="787878"/>
              </a:solidFill>
              <a:latin typeface="Arial"/>
              <a:ea typeface="Arial"/>
              <a:cs typeface="Arial"/>
              <a:sym typeface="Arial"/>
            </a:endParaRPr>
          </a:p>
        </p:txBody>
      </p:sp>
      <p:sp>
        <p:nvSpPr>
          <p:cNvPr id="123" name="Google Shape;123;p9"/>
          <p:cNvSpPr txBox="1"/>
          <p:nvPr/>
        </p:nvSpPr>
        <p:spPr>
          <a:xfrm>
            <a:off x="7103950" y="2669363"/>
            <a:ext cx="2067600" cy="7158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787878"/>
                </a:solidFill>
                <a:latin typeface="Arial"/>
                <a:ea typeface="Arial"/>
                <a:cs typeface="Arial"/>
                <a:sym typeface="Arial"/>
              </a:rPr>
              <a:t>Peak efficiency with high trust and autonomy</a:t>
            </a:r>
            <a:endParaRPr b="1" i="0" sz="1400" u="none" cap="none" strike="noStrike">
              <a:solidFill>
                <a:srgbClr val="787878"/>
              </a:solidFill>
              <a:latin typeface="Arial"/>
              <a:ea typeface="Arial"/>
              <a:cs typeface="Arial"/>
              <a:sym typeface="Arial"/>
            </a:endParaRPr>
          </a:p>
        </p:txBody>
      </p:sp>
      <p:sp>
        <p:nvSpPr>
          <p:cNvPr id="124" name="Google Shape;124;p9"/>
          <p:cNvSpPr txBox="1"/>
          <p:nvPr/>
        </p:nvSpPr>
        <p:spPr>
          <a:xfrm>
            <a:off x="9321950" y="2670225"/>
            <a:ext cx="2067600" cy="7158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1400"/>
              <a:buFont typeface="Arial"/>
              <a:buNone/>
            </a:pPr>
            <a:r>
              <a:rPr b="1" i="0" lang="en-US" sz="1400" u="none" cap="none" strike="noStrike">
                <a:solidFill>
                  <a:srgbClr val="787878"/>
                </a:solidFill>
                <a:latin typeface="Arial"/>
                <a:ea typeface="Arial"/>
                <a:cs typeface="Arial"/>
                <a:sym typeface="Arial"/>
              </a:rPr>
              <a:t>Group disbanding with mixed emotions and reflections</a:t>
            </a:r>
            <a:endParaRPr b="1" i="0" sz="1400" u="none" cap="none" strike="noStrike">
              <a:solidFill>
                <a:srgbClr val="787878"/>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sp>
        <p:nvSpPr>
          <p:cNvPr id="129" name="Google Shape;129;p16"/>
          <p:cNvSpPr txBox="1"/>
          <p:nvPr>
            <p:ph type="title"/>
          </p:nvPr>
        </p:nvSpPr>
        <p:spPr>
          <a:xfrm>
            <a:off x="97970" y="81642"/>
            <a:ext cx="11944351" cy="715879"/>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a:t>Activity 2 - Form the groups</a:t>
            </a:r>
            <a:endParaRPr b="1"/>
          </a:p>
        </p:txBody>
      </p:sp>
      <p:sp>
        <p:nvSpPr>
          <p:cNvPr id="130" name="Google Shape;130;p16"/>
          <p:cNvSpPr txBox="1"/>
          <p:nvPr>
            <p:ph idx="1" type="body"/>
          </p:nvPr>
        </p:nvSpPr>
        <p:spPr>
          <a:xfrm>
            <a:off x="182812" y="1454168"/>
            <a:ext cx="4134664" cy="4055798"/>
          </a:xfrm>
          <a:prstGeom prst="rect">
            <a:avLst/>
          </a:prstGeom>
          <a:noFill/>
          <a:ln>
            <a:noFill/>
          </a:ln>
        </p:spPr>
        <p:txBody>
          <a:bodyPr anchorCtr="0" anchor="t" bIns="45700" lIns="91425" spcFirstLastPara="1" rIns="91425" wrap="square" tIns="45700">
            <a:noAutofit/>
          </a:bodyPr>
          <a:lstStyle/>
          <a:p>
            <a:pPr indent="-457200" lvl="0" marL="825500" rtl="0" algn="l">
              <a:lnSpc>
                <a:spcPct val="90000"/>
              </a:lnSpc>
              <a:spcBef>
                <a:spcPts val="1000"/>
              </a:spcBef>
              <a:spcAft>
                <a:spcPts val="0"/>
              </a:spcAft>
              <a:buSzPts val="2200"/>
              <a:buFont typeface="Arial"/>
              <a:buAutoNum type="arabicPeriod"/>
            </a:pPr>
            <a:r>
              <a:rPr lang="en-US"/>
              <a:t>Form your group</a:t>
            </a:r>
            <a:endParaRPr/>
          </a:p>
          <a:p>
            <a:pPr indent="-457200" lvl="0" marL="825500" rtl="0" algn="l">
              <a:lnSpc>
                <a:spcPct val="90000"/>
              </a:lnSpc>
              <a:spcBef>
                <a:spcPts val="1000"/>
              </a:spcBef>
              <a:spcAft>
                <a:spcPts val="0"/>
              </a:spcAft>
              <a:buSzPts val="2200"/>
              <a:buFont typeface="Arial"/>
              <a:buAutoNum type="arabicPeriod"/>
            </a:pPr>
            <a:r>
              <a:rPr lang="en-US"/>
              <a:t>Present your role and its main duties</a:t>
            </a:r>
            <a:endParaRPr/>
          </a:p>
          <a:p>
            <a:pPr indent="-457200" lvl="0" marL="825500" rtl="0" algn="l">
              <a:lnSpc>
                <a:spcPct val="90000"/>
              </a:lnSpc>
              <a:spcBef>
                <a:spcPts val="1000"/>
              </a:spcBef>
              <a:spcAft>
                <a:spcPts val="0"/>
              </a:spcAft>
              <a:buSzPts val="2200"/>
              <a:buFont typeface="Arial"/>
              <a:buAutoNum type="arabicPeriod"/>
            </a:pPr>
            <a:r>
              <a:rPr lang="en-US"/>
              <a:t>Clarify your team’s goal </a:t>
            </a:r>
            <a:endParaRPr/>
          </a:p>
          <a:p>
            <a:pPr indent="-457200" lvl="0" marL="825500" rtl="0" algn="l">
              <a:lnSpc>
                <a:spcPct val="90000"/>
              </a:lnSpc>
              <a:spcBef>
                <a:spcPts val="1000"/>
              </a:spcBef>
              <a:spcAft>
                <a:spcPts val="0"/>
              </a:spcAft>
              <a:buSzPts val="2200"/>
              <a:buAutoNum type="arabicPeriod"/>
            </a:pPr>
            <a:r>
              <a:rPr lang="en-US"/>
              <a:t>Develop your action plan</a:t>
            </a:r>
            <a:endParaRPr/>
          </a:p>
        </p:txBody>
      </p:sp>
      <p:pic>
        <p:nvPicPr>
          <p:cNvPr id="131" name="Google Shape;131;p16"/>
          <p:cNvPicPr preferRelativeResize="0"/>
          <p:nvPr/>
        </p:nvPicPr>
        <p:blipFill rotWithShape="1">
          <a:blip r:embed="rId3">
            <a:alphaModFix/>
          </a:blip>
          <a:srcRect b="0" l="0" r="0" t="0"/>
          <a:stretch/>
        </p:blipFill>
        <p:spPr>
          <a:xfrm>
            <a:off x="5020591" y="961533"/>
            <a:ext cx="6815833" cy="4548433"/>
          </a:xfrm>
          <a:prstGeom prst="rect">
            <a:avLst/>
          </a:prstGeom>
          <a:noFill/>
          <a:ln>
            <a:noFill/>
          </a:ln>
        </p:spPr>
      </p:pic>
      <p:sp>
        <p:nvSpPr>
          <p:cNvPr id="132" name="Google Shape;132;p16"/>
          <p:cNvSpPr txBox="1"/>
          <p:nvPr/>
        </p:nvSpPr>
        <p:spPr>
          <a:xfrm>
            <a:off x="9189150" y="5873500"/>
            <a:ext cx="2435100" cy="5661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rPr b="0" i="0" lang="en-US" sz="1400" u="none" cap="none" strike="noStrike">
                <a:solidFill>
                  <a:srgbClr val="000000"/>
                </a:solidFill>
                <a:latin typeface="Arial"/>
                <a:ea typeface="Arial"/>
                <a:cs typeface="Arial"/>
                <a:sym typeface="Arial"/>
              </a:rPr>
              <a:t>resource: </a:t>
            </a:r>
            <a:r>
              <a:rPr b="0" i="0" lang="en-US" sz="1400" u="sng" cap="none" strike="noStrike">
                <a:solidFill>
                  <a:schemeClr val="hlink"/>
                </a:solidFill>
                <a:latin typeface="Arial"/>
                <a:ea typeface="Arial"/>
                <a:cs typeface="Arial"/>
                <a:sym typeface="Arial"/>
                <a:hlinkClick r:id="rId4"/>
              </a:rPr>
              <a:t>pexels</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6" name="Shape 136"/>
        <p:cNvGrpSpPr/>
        <p:nvPr/>
      </p:nvGrpSpPr>
      <p:grpSpPr>
        <a:xfrm>
          <a:off x="0" y="0"/>
          <a:ext cx="0" cy="0"/>
          <a:chOff x="0" y="0"/>
          <a:chExt cx="0" cy="0"/>
        </a:xfrm>
      </p:grpSpPr>
      <p:sp>
        <p:nvSpPr>
          <p:cNvPr id="137" name="Google Shape;137;g35f1a797ee3_0_6"/>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a:t>Activity 2 - Form the groups</a:t>
            </a:r>
            <a:endParaRPr b="1"/>
          </a:p>
        </p:txBody>
      </p:sp>
      <p:sp>
        <p:nvSpPr>
          <p:cNvPr id="138" name="Google Shape;138;g35f1a797ee3_0_6"/>
          <p:cNvSpPr txBox="1"/>
          <p:nvPr>
            <p:ph idx="1" type="body"/>
          </p:nvPr>
        </p:nvSpPr>
        <p:spPr>
          <a:xfrm>
            <a:off x="338825" y="1152025"/>
            <a:ext cx="11195700" cy="44391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2200"/>
              <a:buNone/>
            </a:pPr>
            <a:r>
              <a:rPr b="1" lang="en-US" sz="2000">
                <a:solidFill>
                  <a:srgbClr val="000000"/>
                </a:solidFill>
              </a:rPr>
              <a:t>ROLES</a:t>
            </a:r>
            <a:r>
              <a:rPr lang="en-US" sz="2000">
                <a:solidFill>
                  <a:srgbClr val="000000"/>
                </a:solidFill>
              </a:rPr>
              <a:t>:</a:t>
            </a:r>
            <a:br>
              <a:rPr lang="en-US" sz="2000">
                <a:solidFill>
                  <a:srgbClr val="000000"/>
                </a:solidFill>
              </a:rPr>
            </a:br>
            <a:endParaRPr sz="2000">
              <a:solidFill>
                <a:srgbClr val="000000"/>
              </a:solidFill>
            </a:endParaRPr>
          </a:p>
          <a:p>
            <a:pPr indent="-228600" lvl="0" marL="228600" rtl="0" algn="l">
              <a:lnSpc>
                <a:spcPct val="100000"/>
              </a:lnSpc>
              <a:spcBef>
                <a:spcPts val="0"/>
              </a:spcBef>
              <a:spcAft>
                <a:spcPts val="0"/>
              </a:spcAft>
              <a:buClr>
                <a:srgbClr val="000000"/>
              </a:buClr>
              <a:buSzPts val="2000"/>
              <a:buAutoNum type="arabicPeriod"/>
            </a:pPr>
            <a:r>
              <a:rPr b="1" i="1" lang="en-US" sz="2000">
                <a:solidFill>
                  <a:srgbClr val="000000"/>
                </a:solidFill>
              </a:rPr>
              <a:t>Facilitator and assessment coordinator</a:t>
            </a:r>
            <a:r>
              <a:rPr lang="en-US" sz="2000">
                <a:solidFill>
                  <a:srgbClr val="000000"/>
                </a:solidFill>
              </a:rPr>
              <a:t>: guides the group and develop the materials for assessment and evaluation. </a:t>
            </a:r>
            <a:endParaRPr sz="2000">
              <a:solidFill>
                <a:srgbClr val="000000"/>
              </a:solidFill>
            </a:endParaRPr>
          </a:p>
          <a:p>
            <a:pPr indent="-228600" lvl="0" marL="228600" rtl="0" algn="l">
              <a:lnSpc>
                <a:spcPct val="100000"/>
              </a:lnSpc>
              <a:spcBef>
                <a:spcPts val="0"/>
              </a:spcBef>
              <a:spcAft>
                <a:spcPts val="0"/>
              </a:spcAft>
              <a:buClr>
                <a:srgbClr val="000000"/>
              </a:buClr>
              <a:buSzPts val="2000"/>
              <a:buAutoNum type="arabicPeriod"/>
            </a:pPr>
            <a:r>
              <a:rPr b="1" i="1" lang="en-US" sz="2000">
                <a:solidFill>
                  <a:srgbClr val="000000"/>
                </a:solidFill>
              </a:rPr>
              <a:t>Curriculum specialist</a:t>
            </a:r>
            <a:r>
              <a:rPr lang="en-US" sz="2000">
                <a:solidFill>
                  <a:srgbClr val="000000"/>
                </a:solidFill>
              </a:rPr>
              <a:t>: check that the scenario aligns with the informatics curriculum</a:t>
            </a:r>
            <a:endParaRPr sz="2000">
              <a:solidFill>
                <a:srgbClr val="000000"/>
              </a:solidFill>
            </a:endParaRPr>
          </a:p>
          <a:p>
            <a:pPr indent="-228600" lvl="0" marL="228600" rtl="0" algn="l">
              <a:lnSpc>
                <a:spcPct val="100000"/>
              </a:lnSpc>
              <a:spcBef>
                <a:spcPts val="0"/>
              </a:spcBef>
              <a:spcAft>
                <a:spcPts val="0"/>
              </a:spcAft>
              <a:buClr>
                <a:srgbClr val="000000"/>
              </a:buClr>
              <a:buSzPts val="2000"/>
              <a:buAutoNum type="arabicPeriod"/>
            </a:pPr>
            <a:r>
              <a:rPr b="1" i="1" lang="en-US" sz="2000">
                <a:solidFill>
                  <a:srgbClr val="000000"/>
                </a:solidFill>
              </a:rPr>
              <a:t>Authentic learning designer</a:t>
            </a:r>
            <a:r>
              <a:rPr lang="en-US" sz="2000">
                <a:solidFill>
                  <a:srgbClr val="000000"/>
                </a:solidFill>
              </a:rPr>
              <a:t>: responsible to create activities based on the authentic learning methodology</a:t>
            </a:r>
            <a:endParaRPr sz="2000">
              <a:solidFill>
                <a:srgbClr val="000000"/>
              </a:solidFill>
            </a:endParaRPr>
          </a:p>
          <a:p>
            <a:pPr indent="-228600" lvl="0" marL="228600" rtl="0" algn="l">
              <a:lnSpc>
                <a:spcPct val="100000"/>
              </a:lnSpc>
              <a:spcBef>
                <a:spcPts val="0"/>
              </a:spcBef>
              <a:spcAft>
                <a:spcPts val="0"/>
              </a:spcAft>
              <a:buClr>
                <a:srgbClr val="000000"/>
              </a:buClr>
              <a:buSzPts val="2000"/>
              <a:buAutoNum type="arabicPeriod"/>
            </a:pPr>
            <a:r>
              <a:rPr b="1" i="1" lang="en-US" sz="2000">
                <a:solidFill>
                  <a:srgbClr val="000000"/>
                </a:solidFill>
              </a:rPr>
              <a:t>Inclusion specialist</a:t>
            </a:r>
            <a:r>
              <a:rPr lang="en-US" sz="2000">
                <a:solidFill>
                  <a:srgbClr val="000000"/>
                </a:solidFill>
              </a:rPr>
              <a:t>: responsible to make sure that the scenario is gender inclusive &amp; propose ways to become more inclusive.</a:t>
            </a:r>
            <a:endParaRPr sz="2000">
              <a:solidFill>
                <a:srgbClr val="000000"/>
              </a:solidFill>
            </a:endParaRPr>
          </a:p>
          <a:p>
            <a:pPr indent="-228600" lvl="0" marL="228600" rtl="0" algn="l">
              <a:lnSpc>
                <a:spcPct val="100000"/>
              </a:lnSpc>
              <a:spcBef>
                <a:spcPts val="0"/>
              </a:spcBef>
              <a:spcAft>
                <a:spcPts val="0"/>
              </a:spcAft>
              <a:buClr>
                <a:srgbClr val="000000"/>
              </a:buClr>
              <a:buSzPts val="2000"/>
              <a:buAutoNum type="arabicPeriod"/>
            </a:pPr>
            <a:r>
              <a:rPr b="1" i="1" lang="en-US" sz="2000">
                <a:solidFill>
                  <a:srgbClr val="000000"/>
                </a:solidFill>
              </a:rPr>
              <a:t>Resource manager</a:t>
            </a:r>
            <a:r>
              <a:rPr lang="en-US" sz="2000">
                <a:solidFill>
                  <a:srgbClr val="000000"/>
                </a:solidFill>
              </a:rPr>
              <a:t>: identifies articles, videos, resources and materials for the development of content and activities.</a:t>
            </a:r>
            <a:endParaRPr sz="2000">
              <a:solidFill>
                <a:srgbClr val="000000"/>
              </a:solidFill>
            </a:endParaRPr>
          </a:p>
          <a:p>
            <a:pPr indent="0" lvl="0" marL="0" rtl="0" algn="l">
              <a:lnSpc>
                <a:spcPct val="90000"/>
              </a:lnSpc>
              <a:spcBef>
                <a:spcPts val="1000"/>
              </a:spcBef>
              <a:spcAft>
                <a:spcPts val="0"/>
              </a:spcAft>
              <a:buSzPts val="2200"/>
              <a:buNone/>
            </a:pPr>
            <a:r>
              <a:t/>
            </a:r>
            <a:endParaRPr sz="20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2" name="Shape 142"/>
        <p:cNvGrpSpPr/>
        <p:nvPr/>
      </p:nvGrpSpPr>
      <p:grpSpPr>
        <a:xfrm>
          <a:off x="0" y="0"/>
          <a:ext cx="0" cy="0"/>
          <a:chOff x="0" y="0"/>
          <a:chExt cx="0" cy="0"/>
        </a:xfrm>
      </p:grpSpPr>
      <p:sp>
        <p:nvSpPr>
          <p:cNvPr id="143" name="Google Shape;143;g34e74b83e71_0_0"/>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Clr>
                <a:schemeClr val="lt2"/>
              </a:buClr>
              <a:buSzPts val="3800"/>
              <a:buFont typeface="Calibri"/>
              <a:buNone/>
            </a:pPr>
            <a:r>
              <a:rPr b="1" lang="en-US"/>
              <a:t>Activity 3 - Key Components of Effective Learning Scenarios</a:t>
            </a:r>
            <a:endParaRPr b="1"/>
          </a:p>
        </p:txBody>
      </p:sp>
      <p:pic>
        <p:nvPicPr>
          <p:cNvPr id="144" name="Google Shape;144;g34e74b83e71_0_0" title="Blooms-Taxonomy-941x569.png"/>
          <p:cNvPicPr preferRelativeResize="0"/>
          <p:nvPr/>
        </p:nvPicPr>
        <p:blipFill rotWithShape="1">
          <a:blip r:embed="rId3">
            <a:alphaModFix/>
          </a:blip>
          <a:srcRect b="0" l="0" r="0" t="0"/>
          <a:stretch/>
        </p:blipFill>
        <p:spPr>
          <a:xfrm>
            <a:off x="795100" y="895782"/>
            <a:ext cx="9599249" cy="5804424"/>
          </a:xfrm>
          <a:prstGeom prst="rect">
            <a:avLst/>
          </a:prstGeom>
          <a:noFill/>
          <a:ln>
            <a:noFill/>
          </a:ln>
        </p:spPr>
      </p:pic>
      <p:sp>
        <p:nvSpPr>
          <p:cNvPr id="145" name="Google Shape;145;g34e74b83e71_0_0"/>
          <p:cNvSpPr txBox="1"/>
          <p:nvPr/>
        </p:nvSpPr>
        <p:spPr>
          <a:xfrm>
            <a:off x="1425350" y="995875"/>
            <a:ext cx="7695900" cy="5385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400"/>
              <a:buFont typeface="Arial"/>
              <a:buNone/>
            </a:pPr>
            <a:r>
              <a:rPr b="1" i="0" lang="en-US" sz="2400" u="none" cap="none" strike="noStrike">
                <a:solidFill>
                  <a:srgbClr val="000000"/>
                </a:solidFill>
                <a:latin typeface="Arial"/>
                <a:ea typeface="Arial"/>
                <a:cs typeface="Arial"/>
                <a:sym typeface="Arial"/>
              </a:rPr>
              <a:t>BLOOM’S TAXONOMY - COGNITIVE DOMAIN (2001)</a:t>
            </a:r>
            <a:endParaRPr b="1" i="0" sz="2400" u="none" cap="none" strike="noStrike">
              <a:solidFill>
                <a:srgbClr val="000000"/>
              </a:solidFill>
              <a:latin typeface="Arial"/>
              <a:ea typeface="Arial"/>
              <a:cs typeface="Arial"/>
              <a:sym typeface="Arial"/>
            </a:endParaRPr>
          </a:p>
        </p:txBody>
      </p:sp>
      <p:sp>
        <p:nvSpPr>
          <p:cNvPr id="146" name="Google Shape;146;g34e74b83e71_0_0"/>
          <p:cNvSpPr txBox="1"/>
          <p:nvPr/>
        </p:nvSpPr>
        <p:spPr>
          <a:xfrm rot="-5400000">
            <a:off x="-894550" y="3758175"/>
            <a:ext cx="4230600" cy="5466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US" sz="1200" u="none" cap="none" strike="noStrike">
                <a:solidFill>
                  <a:srgbClr val="000000"/>
                </a:solidFill>
                <a:latin typeface="Arial"/>
                <a:ea typeface="Arial"/>
                <a:cs typeface="Arial"/>
                <a:sym typeface="Arial"/>
              </a:rPr>
              <a:t>LOWER ORDER			HIGHER ORDER</a:t>
            </a:r>
            <a:endParaRPr b="1" i="0" sz="1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200"/>
              <a:buFont typeface="Arial"/>
              <a:buNone/>
            </a:pPr>
            <a:r>
              <a:rPr b="1" i="0" lang="en-US" sz="1200" u="none" cap="none" strike="noStrike">
                <a:solidFill>
                  <a:srgbClr val="000000"/>
                </a:solidFill>
                <a:latin typeface="Arial"/>
                <a:ea typeface="Arial"/>
                <a:cs typeface="Arial"/>
                <a:sym typeface="Arial"/>
              </a:rPr>
              <a:t>THINKING SKILLS			THINKING SKILLS</a:t>
            </a:r>
            <a:endParaRPr b="1" i="0" sz="1200" u="none" cap="none" strike="noStrike">
              <a:solidFill>
                <a:srgbClr val="000000"/>
              </a:solidFill>
              <a:latin typeface="Arial"/>
              <a:ea typeface="Arial"/>
              <a:cs typeface="Arial"/>
              <a:sym typeface="Arial"/>
            </a:endParaRPr>
          </a:p>
        </p:txBody>
      </p:sp>
      <p:sp>
        <p:nvSpPr>
          <p:cNvPr id="147" name="Google Shape;147;g34e74b83e71_0_0"/>
          <p:cNvSpPr txBox="1"/>
          <p:nvPr/>
        </p:nvSpPr>
        <p:spPr>
          <a:xfrm>
            <a:off x="4706025" y="1916175"/>
            <a:ext cx="3075900" cy="3417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1" i="0" lang="en-US" sz="1700" u="none" cap="none" strike="noStrike">
                <a:solidFill>
                  <a:srgbClr val="000000"/>
                </a:solidFill>
                <a:latin typeface="Arial"/>
                <a:ea typeface="Arial"/>
                <a:cs typeface="Arial"/>
                <a:sym typeface="Arial"/>
              </a:rPr>
              <a:t>CREATING</a:t>
            </a:r>
            <a:endParaRPr b="1" i="0" sz="1700" u="none" cap="none" strike="noStrike">
              <a:solidFill>
                <a:srgbClr val="000000"/>
              </a:solidFill>
              <a:latin typeface="Arial"/>
              <a:ea typeface="Arial"/>
              <a:cs typeface="Arial"/>
              <a:sym typeface="Arial"/>
            </a:endParaRPr>
          </a:p>
        </p:txBody>
      </p:sp>
      <p:sp>
        <p:nvSpPr>
          <p:cNvPr id="148" name="Google Shape;148;g34e74b83e71_0_0"/>
          <p:cNvSpPr txBox="1"/>
          <p:nvPr/>
        </p:nvSpPr>
        <p:spPr>
          <a:xfrm>
            <a:off x="4854125" y="2360525"/>
            <a:ext cx="3075900" cy="261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Use information to create something new</a:t>
            </a:r>
            <a:endParaRPr b="0" i="0" sz="1000" u="none" cap="none" strike="noStrike">
              <a:solidFill>
                <a:srgbClr val="000000"/>
              </a:solidFill>
              <a:latin typeface="Arial"/>
              <a:ea typeface="Arial"/>
              <a:cs typeface="Arial"/>
              <a:sym typeface="Arial"/>
            </a:endParaRPr>
          </a:p>
        </p:txBody>
      </p:sp>
      <p:sp>
        <p:nvSpPr>
          <p:cNvPr id="149" name="Google Shape;149;g34e74b83e71_0_0"/>
          <p:cNvSpPr txBox="1"/>
          <p:nvPr/>
        </p:nvSpPr>
        <p:spPr>
          <a:xfrm>
            <a:off x="5177400" y="2725075"/>
            <a:ext cx="3075900" cy="3417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1" i="0" lang="en-US" sz="1700" u="none" cap="none" strike="noStrike">
                <a:solidFill>
                  <a:srgbClr val="000000"/>
                </a:solidFill>
                <a:latin typeface="Arial"/>
                <a:ea typeface="Arial"/>
                <a:cs typeface="Arial"/>
                <a:sym typeface="Arial"/>
              </a:rPr>
              <a:t>EVALUATING</a:t>
            </a:r>
            <a:endParaRPr b="1" i="0" sz="1700" u="none" cap="none" strike="noStrike">
              <a:solidFill>
                <a:srgbClr val="000000"/>
              </a:solidFill>
              <a:latin typeface="Arial"/>
              <a:ea typeface="Arial"/>
              <a:cs typeface="Arial"/>
              <a:sym typeface="Arial"/>
            </a:endParaRPr>
          </a:p>
        </p:txBody>
      </p:sp>
      <p:sp>
        <p:nvSpPr>
          <p:cNvPr id="150" name="Google Shape;150;g34e74b83e71_0_0"/>
          <p:cNvSpPr txBox="1"/>
          <p:nvPr/>
        </p:nvSpPr>
        <p:spPr>
          <a:xfrm>
            <a:off x="5500700" y="3508275"/>
            <a:ext cx="3075900" cy="4041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1" i="0" lang="en-US" sz="1700" u="none" cap="none" strike="noStrike">
                <a:solidFill>
                  <a:srgbClr val="000000"/>
                </a:solidFill>
                <a:latin typeface="Arial"/>
                <a:ea typeface="Arial"/>
                <a:cs typeface="Arial"/>
                <a:sym typeface="Arial"/>
              </a:rPr>
              <a:t>ANALYZING</a:t>
            </a:r>
            <a:endParaRPr b="1" i="0" sz="1700" u="none" cap="none" strike="noStrike">
              <a:solidFill>
                <a:srgbClr val="000000"/>
              </a:solidFill>
              <a:latin typeface="Arial"/>
              <a:ea typeface="Arial"/>
              <a:cs typeface="Arial"/>
              <a:sym typeface="Arial"/>
            </a:endParaRPr>
          </a:p>
        </p:txBody>
      </p:sp>
      <p:sp>
        <p:nvSpPr>
          <p:cNvPr id="151" name="Google Shape;151;g34e74b83e71_0_0"/>
          <p:cNvSpPr txBox="1"/>
          <p:nvPr/>
        </p:nvSpPr>
        <p:spPr>
          <a:xfrm>
            <a:off x="5858150" y="4342875"/>
            <a:ext cx="3075900" cy="3417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1" i="0" lang="en-US" sz="1700" u="none" cap="none" strike="noStrike">
                <a:solidFill>
                  <a:srgbClr val="000000"/>
                </a:solidFill>
                <a:latin typeface="Arial"/>
                <a:ea typeface="Arial"/>
                <a:cs typeface="Arial"/>
                <a:sym typeface="Arial"/>
              </a:rPr>
              <a:t>APPLYING</a:t>
            </a:r>
            <a:endParaRPr b="1" i="0" sz="1700" u="none" cap="none" strike="noStrike">
              <a:solidFill>
                <a:srgbClr val="000000"/>
              </a:solidFill>
              <a:latin typeface="Arial"/>
              <a:ea typeface="Arial"/>
              <a:cs typeface="Arial"/>
              <a:sym typeface="Arial"/>
            </a:endParaRPr>
          </a:p>
        </p:txBody>
      </p:sp>
      <p:sp>
        <p:nvSpPr>
          <p:cNvPr id="152" name="Google Shape;152;g34e74b83e71_0_0"/>
          <p:cNvSpPr txBox="1"/>
          <p:nvPr/>
        </p:nvSpPr>
        <p:spPr>
          <a:xfrm>
            <a:off x="6283950" y="5043425"/>
            <a:ext cx="3075900" cy="4041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1" i="0" lang="en-US" sz="1700" u="none" cap="none" strike="noStrike">
                <a:solidFill>
                  <a:srgbClr val="000000"/>
                </a:solidFill>
                <a:latin typeface="Arial"/>
                <a:ea typeface="Arial"/>
                <a:cs typeface="Arial"/>
                <a:sym typeface="Arial"/>
              </a:rPr>
              <a:t>UNDERSTANDING</a:t>
            </a:r>
            <a:endParaRPr b="1" i="0" sz="1700" u="none" cap="none" strike="noStrike">
              <a:solidFill>
                <a:srgbClr val="000000"/>
              </a:solidFill>
              <a:latin typeface="Arial"/>
              <a:ea typeface="Arial"/>
              <a:cs typeface="Arial"/>
              <a:sym typeface="Arial"/>
            </a:endParaRPr>
          </a:p>
        </p:txBody>
      </p:sp>
      <p:sp>
        <p:nvSpPr>
          <p:cNvPr id="153" name="Google Shape;153;g34e74b83e71_0_0"/>
          <p:cNvSpPr txBox="1"/>
          <p:nvPr/>
        </p:nvSpPr>
        <p:spPr>
          <a:xfrm>
            <a:off x="6652825" y="5875275"/>
            <a:ext cx="3075900" cy="4041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700"/>
              <a:buFont typeface="Arial"/>
              <a:buNone/>
            </a:pPr>
            <a:r>
              <a:rPr b="1" i="0" lang="en-US" sz="1700" u="none" cap="none" strike="noStrike">
                <a:solidFill>
                  <a:srgbClr val="000000"/>
                </a:solidFill>
                <a:latin typeface="Arial"/>
                <a:ea typeface="Arial"/>
                <a:cs typeface="Arial"/>
                <a:sym typeface="Arial"/>
              </a:rPr>
              <a:t>REMEMBERING</a:t>
            </a:r>
            <a:endParaRPr b="1" i="0" sz="1700" u="none" cap="none" strike="noStrike">
              <a:solidFill>
                <a:srgbClr val="000000"/>
              </a:solidFill>
              <a:latin typeface="Arial"/>
              <a:ea typeface="Arial"/>
              <a:cs typeface="Arial"/>
              <a:sym typeface="Arial"/>
            </a:endParaRPr>
          </a:p>
        </p:txBody>
      </p:sp>
      <p:sp>
        <p:nvSpPr>
          <p:cNvPr id="154" name="Google Shape;154;g34e74b83e71_0_0"/>
          <p:cNvSpPr txBox="1"/>
          <p:nvPr/>
        </p:nvSpPr>
        <p:spPr>
          <a:xfrm>
            <a:off x="5245775" y="3156575"/>
            <a:ext cx="3075900" cy="261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Examine information and make judgements </a:t>
            </a:r>
            <a:endParaRPr b="0" i="0" sz="1000" u="none" cap="none" strike="noStrike">
              <a:solidFill>
                <a:srgbClr val="000000"/>
              </a:solidFill>
              <a:latin typeface="Arial"/>
              <a:ea typeface="Arial"/>
              <a:cs typeface="Arial"/>
              <a:sym typeface="Arial"/>
            </a:endParaRPr>
          </a:p>
        </p:txBody>
      </p:sp>
      <p:sp>
        <p:nvSpPr>
          <p:cNvPr id="155" name="Google Shape;155;g34e74b83e71_0_0"/>
          <p:cNvSpPr txBox="1"/>
          <p:nvPr/>
        </p:nvSpPr>
        <p:spPr>
          <a:xfrm>
            <a:off x="5631350" y="3996675"/>
            <a:ext cx="3529500" cy="261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Take apart the known and identify relationships </a:t>
            </a:r>
            <a:endParaRPr b="0" i="0" sz="1000" u="none" cap="none" strike="noStrike">
              <a:solidFill>
                <a:srgbClr val="000000"/>
              </a:solidFill>
              <a:latin typeface="Arial"/>
              <a:ea typeface="Arial"/>
              <a:cs typeface="Arial"/>
              <a:sym typeface="Arial"/>
            </a:endParaRPr>
          </a:p>
        </p:txBody>
      </p:sp>
      <p:sp>
        <p:nvSpPr>
          <p:cNvPr id="156" name="Google Shape;156;g34e74b83e71_0_0"/>
          <p:cNvSpPr txBox="1"/>
          <p:nvPr/>
        </p:nvSpPr>
        <p:spPr>
          <a:xfrm>
            <a:off x="5993375" y="4762875"/>
            <a:ext cx="3964500" cy="261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Use information to create something new (but similar) situation</a:t>
            </a:r>
            <a:endParaRPr b="0" i="0" sz="1000" u="none" cap="none" strike="noStrike">
              <a:solidFill>
                <a:srgbClr val="000000"/>
              </a:solidFill>
              <a:latin typeface="Arial"/>
              <a:ea typeface="Arial"/>
              <a:cs typeface="Arial"/>
              <a:sym typeface="Arial"/>
            </a:endParaRPr>
          </a:p>
        </p:txBody>
      </p:sp>
      <p:sp>
        <p:nvSpPr>
          <p:cNvPr id="157" name="Google Shape;157;g34e74b83e71_0_0"/>
          <p:cNvSpPr txBox="1"/>
          <p:nvPr/>
        </p:nvSpPr>
        <p:spPr>
          <a:xfrm>
            <a:off x="6340925" y="5530450"/>
            <a:ext cx="3075900" cy="261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Grasp meaning of instructional materials</a:t>
            </a:r>
            <a:endParaRPr b="0" i="0" sz="1000" u="none" cap="none" strike="noStrike">
              <a:solidFill>
                <a:srgbClr val="000000"/>
              </a:solidFill>
              <a:latin typeface="Arial"/>
              <a:ea typeface="Arial"/>
              <a:cs typeface="Arial"/>
              <a:sym typeface="Arial"/>
            </a:endParaRPr>
          </a:p>
        </p:txBody>
      </p:sp>
      <p:sp>
        <p:nvSpPr>
          <p:cNvPr id="158" name="Google Shape;158;g34e74b83e71_0_0"/>
          <p:cNvSpPr txBox="1"/>
          <p:nvPr/>
        </p:nvSpPr>
        <p:spPr>
          <a:xfrm>
            <a:off x="6766725" y="6362300"/>
            <a:ext cx="3075900" cy="261900"/>
          </a:xfrm>
          <a:prstGeom prst="rect">
            <a:avLst/>
          </a:prstGeom>
          <a:solidFill>
            <a:srgbClr val="FFFFFF"/>
          </a:solid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1000"/>
              <a:buFont typeface="Arial"/>
              <a:buNone/>
            </a:pPr>
            <a:r>
              <a:rPr b="0" i="0" lang="en-US" sz="1000" u="none" cap="none" strike="noStrike">
                <a:solidFill>
                  <a:srgbClr val="000000"/>
                </a:solidFill>
                <a:latin typeface="Arial"/>
                <a:ea typeface="Arial"/>
                <a:cs typeface="Arial"/>
                <a:sym typeface="Arial"/>
              </a:rPr>
              <a:t>Recall specific facts</a:t>
            </a:r>
            <a:endParaRPr b="0" i="0" sz="1000" u="none" cap="none" strike="noStrike">
              <a:solidFill>
                <a:srgbClr val="00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2" name="Shape 162"/>
        <p:cNvGrpSpPr/>
        <p:nvPr/>
      </p:nvGrpSpPr>
      <p:grpSpPr>
        <a:xfrm>
          <a:off x="0" y="0"/>
          <a:ext cx="0" cy="0"/>
          <a:chOff x="0" y="0"/>
          <a:chExt cx="0" cy="0"/>
        </a:xfrm>
      </p:grpSpPr>
      <p:sp>
        <p:nvSpPr>
          <p:cNvPr id="163" name="Google Shape;163;g34fc96bd33c_0_14"/>
          <p:cNvSpPr txBox="1"/>
          <p:nvPr>
            <p:ph type="title"/>
          </p:nvPr>
        </p:nvSpPr>
        <p:spPr>
          <a:xfrm>
            <a:off x="97970" y="81642"/>
            <a:ext cx="11944500" cy="715800"/>
          </a:xfrm>
          <a:prstGeom prst="rect">
            <a:avLst/>
          </a:prstGeom>
          <a:noFill/>
          <a:ln>
            <a:noFill/>
          </a:ln>
        </p:spPr>
        <p:txBody>
          <a:bodyPr anchorCtr="0" anchor="ctr" bIns="54000" lIns="54000" spcFirstLastPara="1" rIns="54000" wrap="square" tIns="54000">
            <a:noAutofit/>
          </a:bodyPr>
          <a:lstStyle/>
          <a:p>
            <a:pPr indent="0" lvl="0" marL="0" rtl="0" algn="l">
              <a:lnSpc>
                <a:spcPct val="90000"/>
              </a:lnSpc>
              <a:spcBef>
                <a:spcPts val="0"/>
              </a:spcBef>
              <a:spcAft>
                <a:spcPts val="0"/>
              </a:spcAft>
              <a:buSzPts val="3800"/>
              <a:buNone/>
            </a:pPr>
            <a:r>
              <a:rPr b="1" lang="en-US"/>
              <a:t>Activity 3 - Key Components of Effective Learning Scenarios</a:t>
            </a:r>
            <a:endParaRPr/>
          </a:p>
        </p:txBody>
      </p:sp>
      <p:pic>
        <p:nvPicPr>
          <p:cNvPr id="164" name="Google Shape;164;g34fc96bd33c_0_14" title="1. Clear Objectives - visual selection (3).png"/>
          <p:cNvPicPr preferRelativeResize="0"/>
          <p:nvPr/>
        </p:nvPicPr>
        <p:blipFill rotWithShape="1">
          <a:blip r:embed="rId3">
            <a:alphaModFix/>
          </a:blip>
          <a:srcRect b="0" l="28300" r="39937" t="0"/>
          <a:stretch/>
        </p:blipFill>
        <p:spPr>
          <a:xfrm>
            <a:off x="3354575" y="948725"/>
            <a:ext cx="3517250" cy="5707975"/>
          </a:xfrm>
          <a:prstGeom prst="rect">
            <a:avLst/>
          </a:prstGeom>
          <a:noFill/>
          <a:ln>
            <a:noFill/>
          </a:ln>
        </p:spPr>
      </p:pic>
      <p:sp>
        <p:nvSpPr>
          <p:cNvPr id="165" name="Google Shape;165;g34fc96bd33c_0_14"/>
          <p:cNvSpPr txBox="1"/>
          <p:nvPr/>
        </p:nvSpPr>
        <p:spPr>
          <a:xfrm>
            <a:off x="7087900" y="1439775"/>
            <a:ext cx="4803300" cy="1033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200"/>
              <a:buFont typeface="Arial"/>
              <a:buNone/>
            </a:pPr>
            <a:r>
              <a:rPr b="1" i="0" lang="en-US" sz="2200" u="none" cap="none" strike="noStrike">
                <a:solidFill>
                  <a:srgbClr val="4E88E7"/>
                </a:solidFill>
                <a:latin typeface="Arial"/>
                <a:ea typeface="Arial"/>
                <a:cs typeface="Arial"/>
                <a:sym typeface="Arial"/>
              </a:rPr>
              <a:t>Curriculum Frameworks</a:t>
            </a:r>
            <a:endParaRPr b="1" i="0" sz="2200" u="none" cap="none" strike="noStrike">
              <a:solidFill>
                <a:srgbClr val="4E88E7"/>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t/>
            </a:r>
            <a:endParaRPr b="0" i="0" sz="2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900"/>
              <a:buFont typeface="Arial"/>
              <a:buNone/>
            </a:pPr>
            <a:r>
              <a:rPr b="0" i="0" lang="en-US" sz="1900" u="none" cap="none" strike="noStrike">
                <a:solidFill>
                  <a:srgbClr val="555555"/>
                </a:solidFill>
                <a:latin typeface="Arial"/>
                <a:ea typeface="Arial"/>
                <a:cs typeface="Arial"/>
                <a:sym typeface="Arial"/>
              </a:rPr>
              <a:t>Ensures alignment with the educational standards</a:t>
            </a:r>
            <a:endParaRPr b="0" i="0" sz="1900" u="none" cap="none" strike="noStrike">
              <a:solidFill>
                <a:srgbClr val="555555"/>
              </a:solidFill>
              <a:latin typeface="Arial"/>
              <a:ea typeface="Arial"/>
              <a:cs typeface="Arial"/>
              <a:sym typeface="Arial"/>
            </a:endParaRPr>
          </a:p>
        </p:txBody>
      </p:sp>
      <p:sp>
        <p:nvSpPr>
          <p:cNvPr id="166" name="Google Shape;166;g34fc96bd33c_0_14"/>
          <p:cNvSpPr txBox="1"/>
          <p:nvPr/>
        </p:nvSpPr>
        <p:spPr>
          <a:xfrm>
            <a:off x="7087900" y="2964625"/>
            <a:ext cx="4803300" cy="1033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200"/>
              <a:buFont typeface="Arial"/>
              <a:buNone/>
            </a:pPr>
            <a:r>
              <a:rPr b="1" i="0" lang="en-US" sz="2200" u="none" cap="none" strike="noStrike">
                <a:solidFill>
                  <a:srgbClr val="3FC584"/>
                </a:solidFill>
                <a:latin typeface="Arial"/>
                <a:ea typeface="Arial"/>
                <a:cs typeface="Arial"/>
                <a:sym typeface="Arial"/>
              </a:rPr>
              <a:t>Cross-Curricular Connections</a:t>
            </a:r>
            <a:endParaRPr b="1" i="0" sz="2200" u="none" cap="none" strike="noStrike">
              <a:solidFill>
                <a:srgbClr val="3FC584"/>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t/>
            </a:r>
            <a:endParaRPr b="0" i="0" sz="2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900"/>
              <a:buFont typeface="Arial"/>
              <a:buNone/>
            </a:pPr>
            <a:r>
              <a:rPr b="0" i="0" lang="en-US" sz="1900" u="none" cap="none" strike="noStrike">
                <a:solidFill>
                  <a:srgbClr val="555555"/>
                </a:solidFill>
                <a:latin typeface="Arial"/>
                <a:ea typeface="Arial"/>
                <a:cs typeface="Arial"/>
                <a:sym typeface="Arial"/>
              </a:rPr>
              <a:t>Enhances interdisciplinary learning</a:t>
            </a:r>
            <a:endParaRPr b="0" i="0" sz="1900" u="none" cap="none" strike="noStrike">
              <a:solidFill>
                <a:srgbClr val="555555"/>
              </a:solidFill>
              <a:latin typeface="Arial"/>
              <a:ea typeface="Arial"/>
              <a:cs typeface="Arial"/>
              <a:sym typeface="Arial"/>
            </a:endParaRPr>
          </a:p>
        </p:txBody>
      </p:sp>
      <p:sp>
        <p:nvSpPr>
          <p:cNvPr id="167" name="Google Shape;167;g34fc96bd33c_0_14"/>
          <p:cNvSpPr txBox="1"/>
          <p:nvPr/>
        </p:nvSpPr>
        <p:spPr>
          <a:xfrm>
            <a:off x="6989275" y="4631500"/>
            <a:ext cx="4803300" cy="10338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0"/>
              </a:spcBef>
              <a:spcAft>
                <a:spcPts val="0"/>
              </a:spcAft>
              <a:buClr>
                <a:srgbClr val="000000"/>
              </a:buClr>
              <a:buSzPts val="2200"/>
              <a:buFont typeface="Arial"/>
              <a:buNone/>
            </a:pPr>
            <a:r>
              <a:rPr b="1" i="0" lang="en-US" sz="2200" u="none" cap="none" strike="noStrike">
                <a:solidFill>
                  <a:srgbClr val="94BE3C"/>
                </a:solidFill>
                <a:latin typeface="Arial"/>
                <a:ea typeface="Arial"/>
                <a:cs typeface="Arial"/>
                <a:sym typeface="Arial"/>
              </a:rPr>
              <a:t>Real-World Connections</a:t>
            </a:r>
            <a:endParaRPr b="1" i="0" sz="2200" u="none" cap="none" strike="noStrike">
              <a:solidFill>
                <a:srgbClr val="94BE3C"/>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2200"/>
              <a:buFont typeface="Arial"/>
              <a:buNone/>
            </a:pPr>
            <a:r>
              <a:t/>
            </a:r>
            <a:endParaRPr b="0" i="0" sz="22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900"/>
              <a:buFont typeface="Arial"/>
              <a:buNone/>
            </a:pPr>
            <a:r>
              <a:rPr b="0" i="0" lang="en-US" sz="1900" u="none" cap="none" strike="noStrike">
                <a:solidFill>
                  <a:srgbClr val="555555"/>
                </a:solidFill>
                <a:latin typeface="Arial"/>
                <a:ea typeface="Arial"/>
                <a:cs typeface="Arial"/>
                <a:sym typeface="Arial"/>
              </a:rPr>
              <a:t>Increases practical applicability and student engagement</a:t>
            </a:r>
            <a:endParaRPr b="0" i="0" sz="1900" u="none" cap="none" strike="noStrike">
              <a:solidFill>
                <a:srgbClr val="555555"/>
              </a:solidFill>
              <a:latin typeface="Arial"/>
              <a:ea typeface="Arial"/>
              <a:cs typeface="Arial"/>
              <a:sym typeface="Arial"/>
            </a:endParaRPr>
          </a:p>
        </p:txBody>
      </p:sp>
      <p:pic>
        <p:nvPicPr>
          <p:cNvPr id="168" name="Google Shape;168;g34fc96bd33c_0_14" title="1. Clear Objectives - visual selection (3).png"/>
          <p:cNvPicPr preferRelativeResize="0"/>
          <p:nvPr/>
        </p:nvPicPr>
        <p:blipFill rotWithShape="1">
          <a:blip r:embed="rId3">
            <a:alphaModFix/>
          </a:blip>
          <a:srcRect b="55465" l="0" r="71583" t="18471"/>
          <a:stretch/>
        </p:blipFill>
        <p:spPr>
          <a:xfrm>
            <a:off x="295650" y="2044900"/>
            <a:ext cx="3147175" cy="1487725"/>
          </a:xfrm>
          <a:prstGeom prst="rect">
            <a:avLst/>
          </a:prstGeom>
          <a:noFill/>
          <a:ln>
            <a:noFill/>
          </a:ln>
        </p:spPr>
      </p:pic>
      <p:sp>
        <p:nvSpPr>
          <p:cNvPr id="169" name="Google Shape;169;g34fc96bd33c_0_14"/>
          <p:cNvSpPr txBox="1"/>
          <p:nvPr/>
        </p:nvSpPr>
        <p:spPr>
          <a:xfrm>
            <a:off x="394288" y="3429000"/>
            <a:ext cx="2949900" cy="10716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200"/>
              <a:buFont typeface="Arial"/>
              <a:buNone/>
            </a:pPr>
            <a:r>
              <a:rPr b="1" i="0" lang="en-US" sz="2200" u="none" cap="none" strike="noStrike">
                <a:solidFill>
                  <a:srgbClr val="555555"/>
                </a:solidFill>
                <a:latin typeface="Arial"/>
                <a:ea typeface="Arial"/>
                <a:cs typeface="Arial"/>
                <a:sym typeface="Arial"/>
              </a:rPr>
              <a:t>How to ensure the relevance of a learning scenario? </a:t>
            </a:r>
            <a:endParaRPr b="1" i="0" sz="2200" u="none" cap="none" strike="noStrike">
              <a:solidFill>
                <a:srgbClr val="555555"/>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2014-07-11T09:12:14Z</dcterms:created>
  <dc:creator>2Fast4u</dc:creator>
</cp:coreProperties>
</file>