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9" r:id="rId2"/>
  </p:sldMasterIdLst>
  <p:notesMasterIdLst>
    <p:notesMasterId r:id="rId25"/>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12192000" cy="6858000"/>
  <p:notesSz cx="6858000" cy="9144000"/>
  <p:embeddedFontLst>
    <p:embeddedFont>
      <p:font typeface="Open Sans" panose="020B0606030504020204" pitchFamily="34" charset="0"/>
      <p:regular r:id="rId26"/>
      <p:bold r:id="rId27"/>
      <p:italic r:id="rId28"/>
      <p:boldItalic r:id="rId29"/>
    </p:embeddedFont>
    <p:embeddedFont>
      <p:font typeface="Play" panose="020B0604020202020204" charset="0"/>
      <p:regular r:id="rId30"/>
      <p:bold r:id="rId3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5" roundtripDataSignature="AMtx7mhrYdDNLEbAUP7TG/M1YbbYeKmLOw=="/>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8CAA92B-FDB6-4F9B-8CD1-8FDB86EE2E3B}">
  <a:tblStyle styleId="{18CAA92B-FDB6-4F9B-8CD1-8FDB86EE2E3B}" styleName="Table_0">
    <a:wholeTbl>
      <a:tcTxStyle b="off" i="off">
        <a:font>
          <a:latin typeface="Arial"/>
          <a:ea typeface="Arial"/>
          <a:cs typeface="Arial"/>
        </a:font>
        <a:schemeClr val="dk1"/>
      </a:tcTxStyle>
      <a:tcStyle>
        <a:tcBdr>
          <a:left>
            <a:ln w="12700" cap="flat" cmpd="sng">
              <a:solidFill>
                <a:schemeClr val="accent1"/>
              </a:solidFill>
              <a:prstDash val="solid"/>
              <a:round/>
              <a:headEnd type="none" w="sm" len="sm"/>
              <a:tailEnd type="none" w="sm" len="sm"/>
            </a:ln>
          </a:left>
          <a:right>
            <a:ln w="12700" cap="flat" cmpd="sng">
              <a:solidFill>
                <a:schemeClr val="accent1"/>
              </a:solidFill>
              <a:prstDash val="solid"/>
              <a:round/>
              <a:headEnd type="none" w="sm" len="sm"/>
              <a:tailEnd type="none" w="sm" len="sm"/>
            </a:ln>
          </a:right>
          <a:top>
            <a:ln w="12700" cap="flat" cmpd="sng">
              <a:solidFill>
                <a:schemeClr val="accent1"/>
              </a:solidFill>
              <a:prstDash val="solid"/>
              <a:round/>
              <a:headEnd type="none" w="sm" len="sm"/>
              <a:tailEnd type="none" w="sm" len="sm"/>
            </a:ln>
          </a:top>
          <a:bottom>
            <a:ln w="12700" cap="flat" cmpd="sng">
              <a:solidFill>
                <a:schemeClr val="accent1"/>
              </a:solidFill>
              <a:prstDash val="solid"/>
              <a:round/>
              <a:headEnd type="none" w="sm" len="sm"/>
              <a:tailEnd type="none" w="sm" len="sm"/>
            </a:ln>
          </a:bottom>
          <a:insideH>
            <a:ln w="12700" cap="flat" cmpd="sng">
              <a:solidFill>
                <a:schemeClr val="accent1"/>
              </a:solidFill>
              <a:prstDash val="solid"/>
              <a:round/>
              <a:headEnd type="none" w="sm" len="sm"/>
              <a:tailEnd type="none" w="sm" len="sm"/>
            </a:ln>
          </a:insideH>
          <a:insideV>
            <a:ln w="12700" cap="flat" cmpd="sng">
              <a:solidFill>
                <a:schemeClr val="accent1"/>
              </a:solidFill>
              <a:prstDash val="solid"/>
              <a:round/>
              <a:headEnd type="none" w="sm" len="sm"/>
              <a:tailEnd type="none" w="sm" len="sm"/>
            </a:ln>
          </a:insideV>
        </a:tcBdr>
        <a:fill>
          <a:solidFill>
            <a:srgbClr val="FFFFFF">
              <a:alpha val="0"/>
            </a:srgbClr>
          </a:solidFill>
        </a:fill>
      </a:tcStyle>
    </a:wholeTbl>
    <a:band1H>
      <a:tcTxStyle b="off" i="off"/>
      <a:tcStyle>
        <a:tcBdr/>
        <a:fill>
          <a:solidFill>
            <a:schemeClr val="accent1">
              <a:alpha val="20000"/>
            </a:schemeClr>
          </a:solidFill>
        </a:fill>
      </a:tcStyle>
    </a:band1H>
    <a:band2H>
      <a:tcTxStyle b="off" i="off"/>
      <a:tcStyle>
        <a:tcBdr/>
      </a:tcStyle>
    </a:band2H>
    <a:band1V>
      <a:tcTxStyle b="off" i="off"/>
      <a:tcStyle>
        <a:tcBdr/>
        <a:fill>
          <a:solidFill>
            <a:schemeClr val="accent1">
              <a:alpha val="20000"/>
            </a:schemeClr>
          </a:solidFill>
        </a:fill>
      </a:tcStyle>
    </a:band1V>
    <a:band2V>
      <a:tcTxStyle b="off" i="off"/>
      <a:tcStyle>
        <a:tcBdr/>
      </a:tcStyle>
    </a:band2V>
    <a:lastCol>
      <a:tcTxStyle b="on" i="off"/>
      <a:tcStyle>
        <a:tcBdr/>
      </a:tcStyle>
    </a:lastCol>
    <a:firstCol>
      <a:tcTxStyle b="on" i="off"/>
      <a:tcStyle>
        <a:tcBdr/>
      </a:tcStyle>
    </a:firstCol>
    <a:lastRow>
      <a:tcTxStyle b="on" i="off"/>
      <a:tcStyle>
        <a:tcBdr>
          <a:top>
            <a:ln w="50800" cap="flat" cmpd="sng">
              <a:solidFill>
                <a:schemeClr val="accent1"/>
              </a:solidFill>
              <a:prstDash val="solid"/>
              <a:round/>
              <a:headEnd type="none" w="sm" len="sm"/>
              <a:tailEnd type="none" w="sm" len="sm"/>
            </a:ln>
          </a:top>
        </a:tcBdr>
        <a:fill>
          <a:solidFill>
            <a:srgbClr val="FFFFFF">
              <a:alpha val="0"/>
            </a:srgbClr>
          </a:solidFill>
        </a:fill>
      </a:tcStyle>
    </a:lastRow>
    <a:seCell>
      <a:tcTxStyle b="off" i="off"/>
      <a:tcStyle>
        <a:tcBdr/>
      </a:tcStyle>
    </a:seCell>
    <a:swCell>
      <a:tcTxStyle b="off" i="off"/>
      <a:tcStyle>
        <a:tcBdr/>
      </a:tcStyle>
    </a:swCell>
    <a:firstRow>
      <a:tcTxStyle b="on" i="off"/>
      <a:tcStyle>
        <a:tcBdr>
          <a:bottom>
            <a:ln w="25400" cap="flat" cmpd="sng">
              <a:solidFill>
                <a:schemeClr val="accent1"/>
              </a:solidFill>
              <a:prstDash val="solid"/>
              <a:round/>
              <a:headEnd type="none" w="sm" len="sm"/>
              <a:tailEnd type="none" w="sm" len="sm"/>
            </a:ln>
          </a:bottom>
        </a:tcBdr>
        <a:fill>
          <a:solidFill>
            <a:srgbClr val="FFFFFF">
              <a:alpha val="0"/>
            </a:srgbClr>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font" Target="fonts/font1.fntdata"/><Relationship Id="rId39"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font" Target="fonts/font3.fntdata"/><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6.fntdata"/><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font" Target="fonts/font2.fntdata"/><Relationship Id="rId30" Type="http://schemas.openxmlformats.org/officeDocument/2006/relationships/font" Target="fonts/font5.fntdata"/><Relationship Id="rId35"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Arial"/>
                <a:ea typeface="Arial"/>
                <a:cs typeface="Arial"/>
                <a:sym typeface="Arial"/>
              </a:rPr>
              <a:t>‹#›</a:t>
            </a:fld>
            <a:endParaRPr sz="12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108" name="Google Shape;108;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1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1" name="Google Shape;171;p1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Each stage builds upon the last to encourage deeper insight. The final reflection is key—it's when real growth happens. </a:t>
            </a:r>
            <a:endParaRPr/>
          </a:p>
        </p:txBody>
      </p:sp>
      <p:sp>
        <p:nvSpPr>
          <p:cNvPr id="172" name="Google Shape;172;p1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0"/>
        <p:cNvGrpSpPr/>
        <p:nvPr/>
      </p:nvGrpSpPr>
      <p:grpSpPr>
        <a:xfrm>
          <a:off x="0" y="0"/>
          <a:ext cx="0" cy="0"/>
          <a:chOff x="0" y="0"/>
          <a:chExt cx="0" cy="0"/>
        </a:xfrm>
      </p:grpSpPr>
      <p:sp>
        <p:nvSpPr>
          <p:cNvPr id="201" name="Google Shape;201;p1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2" name="Google Shape;202;p1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Study: UK teachers using Critical Friend revised gender-biased language 89% more often than control groups. The secret? ‘I wonder’ phrasing activates problem-solving without shame (Bambino, 2002). Contrast with traditional feedback like ‘This is exclusionary,’ which triggers resistance."</a:t>
            </a:r>
            <a:endParaRPr/>
          </a:p>
        </p:txBody>
      </p:sp>
      <p:sp>
        <p:nvSpPr>
          <p:cNvPr id="203" name="Google Shape;203;p1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1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r>
              <a:rPr lang="en-US"/>
              <a:t>In this activity, we will practise giving and receiving feedback using the Critical Friends protocol on a specific informatics scenario. </a:t>
            </a:r>
            <a:endParaRPr/>
          </a:p>
          <a:p>
            <a:pPr marL="457200" marR="0" lvl="0" indent="-228600" algn="l" rtl="0">
              <a:lnSpc>
                <a:spcPct val="100000"/>
              </a:lnSpc>
              <a:spcBef>
                <a:spcPts val="0"/>
              </a:spcBef>
              <a:spcAft>
                <a:spcPts val="0"/>
              </a:spcAft>
              <a:buSzPts val="1400"/>
              <a:buNone/>
            </a:pPr>
            <a:endParaRPr b="1"/>
          </a:p>
          <a:p>
            <a:pPr marL="457200" marR="0" lvl="0" indent="-228600" algn="l" rtl="0">
              <a:lnSpc>
                <a:spcPct val="100000"/>
              </a:lnSpc>
              <a:spcBef>
                <a:spcPts val="0"/>
              </a:spcBef>
              <a:spcAft>
                <a:spcPts val="0"/>
              </a:spcAft>
              <a:buSzPts val="1400"/>
              <a:buNone/>
            </a:pPr>
            <a:r>
              <a:rPr lang="en-US"/>
              <a:t>Form groups of 3. Each person will take on a role. Decide who will be the first presenter. That person will summarise the ‘Algorithms on Social Media’ scenario and ask: </a:t>
            </a:r>
            <a:r>
              <a:rPr lang="en-US" i="1"/>
              <a:t>How authentic and inclusive is this lesson?</a:t>
            </a:r>
            <a:r>
              <a:rPr lang="en-US"/>
              <a:t>”</a:t>
            </a:r>
            <a:endParaRPr/>
          </a:p>
          <a:p>
            <a:pPr marL="457200" marR="0" lvl="0" indent="-228600" algn="l" rtl="0">
              <a:lnSpc>
                <a:spcPct val="100000"/>
              </a:lnSpc>
              <a:spcBef>
                <a:spcPts val="0"/>
              </a:spcBef>
              <a:spcAft>
                <a:spcPts val="0"/>
              </a:spcAft>
              <a:buSzPts val="1400"/>
              <a:buNone/>
            </a:pPr>
            <a:r>
              <a:rPr lang="en-US"/>
              <a:t>As Critical Friends, give constructive feedback. Start with what you appreciate—this is your </a:t>
            </a:r>
            <a:r>
              <a:rPr lang="en-US" i="1"/>
              <a:t>warm feedback</a:t>
            </a:r>
            <a:r>
              <a:rPr lang="en-US"/>
              <a:t>. Then gently suggest areas to improve—your </a:t>
            </a:r>
            <a:r>
              <a:rPr lang="en-US" i="1"/>
              <a:t>cool feedback</a:t>
            </a:r>
            <a:r>
              <a:rPr lang="en-US"/>
              <a:t>.</a:t>
            </a:r>
            <a:endParaRPr/>
          </a:p>
          <a:p>
            <a:pPr marL="457200" marR="0" lvl="0" indent="-228600" algn="l" rtl="0">
              <a:lnSpc>
                <a:spcPct val="100000"/>
              </a:lnSpc>
              <a:spcBef>
                <a:spcPts val="0"/>
              </a:spcBef>
              <a:spcAft>
                <a:spcPts val="0"/>
              </a:spcAft>
              <a:buSzPts val="1400"/>
              <a:buNone/>
            </a:pPr>
            <a:r>
              <a:rPr lang="en-US"/>
              <a:t>The presenter does not respond—just listens.</a:t>
            </a:r>
            <a:endParaRPr/>
          </a:p>
          <a:p>
            <a:pPr marL="457200" marR="0" lvl="0" indent="-228600" algn="l" rtl="0">
              <a:lnSpc>
                <a:spcPct val="100000"/>
              </a:lnSpc>
              <a:spcBef>
                <a:spcPts val="0"/>
              </a:spcBef>
              <a:spcAft>
                <a:spcPts val="0"/>
              </a:spcAft>
              <a:buSzPts val="1400"/>
              <a:buNone/>
            </a:pPr>
            <a:endParaRPr b="1"/>
          </a:p>
          <a:p>
            <a:pPr marL="457200" marR="0" lvl="0" indent="-228600" algn="l" rtl="0">
              <a:lnSpc>
                <a:spcPct val="100000"/>
              </a:lnSpc>
              <a:spcBef>
                <a:spcPts val="0"/>
              </a:spcBef>
              <a:spcAft>
                <a:spcPts val="0"/>
              </a:spcAft>
              <a:buSzPts val="1400"/>
              <a:buNone/>
            </a:pPr>
            <a:r>
              <a:rPr lang="en-US"/>
              <a:t>After the activity, lead a short reflection:</a:t>
            </a:r>
            <a:endParaRPr/>
          </a:p>
          <a:p>
            <a:pPr marL="914400" lvl="1" indent="-228600" algn="l" rtl="0">
              <a:lnSpc>
                <a:spcPct val="100000"/>
              </a:lnSpc>
              <a:spcBef>
                <a:spcPts val="0"/>
              </a:spcBef>
              <a:spcAft>
                <a:spcPts val="0"/>
              </a:spcAft>
              <a:buSzPts val="1400"/>
              <a:buNone/>
            </a:pPr>
            <a:r>
              <a:rPr lang="en-US"/>
              <a:t>“What did you learn from this process?”</a:t>
            </a:r>
            <a:endParaRPr/>
          </a:p>
          <a:p>
            <a:pPr marL="914400" lvl="1" indent="-228600" algn="l" rtl="0">
              <a:lnSpc>
                <a:spcPct val="100000"/>
              </a:lnSpc>
              <a:spcBef>
                <a:spcPts val="0"/>
              </a:spcBef>
              <a:spcAft>
                <a:spcPts val="0"/>
              </a:spcAft>
              <a:buSzPts val="1400"/>
              <a:buNone/>
            </a:pPr>
            <a:r>
              <a:rPr lang="en-US"/>
              <a:t>“How can this help you when designing your own scenarios?”</a:t>
            </a:r>
            <a:endParaRPr/>
          </a:p>
          <a:p>
            <a:pPr marL="0" lvl="0" indent="0" algn="l" rtl="0">
              <a:lnSpc>
                <a:spcPct val="100000"/>
              </a:lnSpc>
              <a:spcBef>
                <a:spcPts val="0"/>
              </a:spcBef>
              <a:spcAft>
                <a:spcPts val="0"/>
              </a:spcAft>
              <a:buSzPts val="1400"/>
              <a:buNone/>
            </a:pPr>
            <a:endParaRPr/>
          </a:p>
        </p:txBody>
      </p:sp>
      <p:sp>
        <p:nvSpPr>
          <p:cNvPr id="210" name="Google Shape;210;p1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7" name="Google Shape;217;p1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The Calibrated Peer Review is an evaluation process based on rubric assessment. It is a process where the teachers and the trainer are involved in the evaluation. The rubric provides the framework for assessment. The Magnifying glass denotes the area on which the teachers and the trainer focus on. This area is common for all engaged entities, and it constitutes a specific aspect of the learning scenario that needs improvement. Initially, the teacher scores a specific aspect of the learning scenario (inclusion for example) on a rubric matrix. Then, the teachers provides their own score, discussing the discrepancies with the trainer. The process continues to assess other aspects of the learning scenario (authenticity for example). Therefore, a calibrated rubric is created, and it is applied to the learning scenario. Hence, the outcome is a result of a team effort, and it is more objective. It is also important to underline that through discussion teachers can self-evaluate their scores, and in this way, teachers are trained how to score. In this sense, it looks like the Experts train the peers. </a:t>
            </a:r>
            <a:endParaRPr/>
          </a:p>
        </p:txBody>
      </p:sp>
      <p:sp>
        <p:nvSpPr>
          <p:cNvPr id="218" name="Google Shape;218;p1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5" name="Google Shape;225;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The objectivity lies in the fact that the evaluation outcome is not the result of one person’s effort. Therefore, the evaluation outcome is not biased. The consistency denotes that since the scoring process is not biased, the result is reliable, sticking to scoring rules. The critical thinking is triggered since the trainer and the teachers justify their scores, and they have a fruitful discussion, critically judging the aspects pertaining to the area of scrutiny. Moreover, the discussion of discrepancies could initiate a metacognitive process that could lead to a constructive self-assessment. Finally, the instructors do not take on the grading load to a fully extent, since this burden is now shared, and the final evaluation outcome is the result of teamwork, increasing the reliability and the consistency of the entire process.</a:t>
            </a:r>
            <a:endParaRPr/>
          </a:p>
        </p:txBody>
      </p:sp>
      <p:sp>
        <p:nvSpPr>
          <p:cNvPr id="226" name="Google Shape;226;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1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2" name="Google Shape;232;p1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Provide the document with Handouts 1-2and follow the instruction to complete the activity. Give 15 minutes for scenario writing, 10 minutes for review, 5 minutes for reflection.</a:t>
            </a:r>
            <a:endParaRPr/>
          </a:p>
        </p:txBody>
      </p:sp>
      <p:sp>
        <p:nvSpPr>
          <p:cNvPr id="233" name="Google Shape;233;p1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4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9" name="Google Shape;239;p4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Though different in design, both tools rely on a balance of structure and dialogue to foster improvement. The similarities of both methods are:</a:t>
            </a:r>
            <a:endParaRPr/>
          </a:p>
          <a:p>
            <a:pPr marL="171450" lvl="0" indent="-171450" algn="l" rtl="0">
              <a:lnSpc>
                <a:spcPct val="100000"/>
              </a:lnSpc>
              <a:spcBef>
                <a:spcPts val="0"/>
              </a:spcBef>
              <a:spcAft>
                <a:spcPts val="0"/>
              </a:spcAft>
              <a:buClr>
                <a:schemeClr val="dk1"/>
              </a:buClr>
              <a:buSzPts val="1200"/>
              <a:buFont typeface="Arial"/>
              <a:buChar char="-"/>
            </a:pPr>
            <a:r>
              <a:rPr lang="en-US"/>
              <a:t>Promote collaborative learning</a:t>
            </a:r>
            <a:endParaRPr/>
          </a:p>
          <a:p>
            <a:pPr marL="171450" lvl="0" indent="-171450" algn="l" rtl="0">
              <a:lnSpc>
                <a:spcPct val="100000"/>
              </a:lnSpc>
              <a:spcBef>
                <a:spcPts val="0"/>
              </a:spcBef>
              <a:spcAft>
                <a:spcPts val="0"/>
              </a:spcAft>
              <a:buClr>
                <a:schemeClr val="dk1"/>
              </a:buClr>
              <a:buSzPts val="1200"/>
              <a:buFont typeface="Arial"/>
              <a:buChar char="-"/>
            </a:pPr>
            <a:r>
              <a:rPr lang="en-US"/>
              <a:t>Require structured frameworks</a:t>
            </a:r>
            <a:endParaRPr/>
          </a:p>
          <a:p>
            <a:pPr marL="171450" lvl="0" indent="-171450" algn="l" rtl="0">
              <a:lnSpc>
                <a:spcPct val="100000"/>
              </a:lnSpc>
              <a:spcBef>
                <a:spcPts val="0"/>
              </a:spcBef>
              <a:spcAft>
                <a:spcPts val="0"/>
              </a:spcAft>
              <a:buClr>
                <a:schemeClr val="dk1"/>
              </a:buClr>
              <a:buSzPts val="1200"/>
              <a:buFont typeface="Arial"/>
              <a:buChar char="-"/>
            </a:pPr>
            <a:r>
              <a:rPr lang="en-US"/>
              <a:t>Enhance reflection and evaluative skills</a:t>
            </a:r>
            <a:endParaRPr/>
          </a:p>
          <a:p>
            <a:pPr marL="0" lvl="0" indent="0" algn="l" rtl="0">
              <a:lnSpc>
                <a:spcPct val="100000"/>
              </a:lnSpc>
              <a:spcBef>
                <a:spcPts val="0"/>
              </a:spcBef>
              <a:spcAft>
                <a:spcPts val="0"/>
              </a:spcAft>
              <a:buClr>
                <a:schemeClr val="dk1"/>
              </a:buClr>
              <a:buSzPts val="1200"/>
              <a:buFont typeface="Arial"/>
              <a:buNone/>
            </a:pPr>
            <a:r>
              <a:rPr lang="en-US"/>
              <a:t>The differences are:</a:t>
            </a:r>
            <a:endParaRPr/>
          </a:p>
          <a:p>
            <a:pPr marL="171450" lvl="0" indent="-171450" algn="l" rtl="0">
              <a:lnSpc>
                <a:spcPct val="100000"/>
              </a:lnSpc>
              <a:spcBef>
                <a:spcPts val="0"/>
              </a:spcBef>
              <a:spcAft>
                <a:spcPts val="0"/>
              </a:spcAft>
              <a:buClr>
                <a:schemeClr val="dk1"/>
              </a:buClr>
              <a:buSzPts val="1200"/>
              <a:buFont typeface="Arial"/>
              <a:buChar char="-"/>
            </a:pPr>
            <a:r>
              <a:rPr lang="en-US"/>
              <a:t>The CFP focuses on dialogue where CPR focuses on evaluation</a:t>
            </a:r>
            <a:endParaRPr/>
          </a:p>
          <a:p>
            <a:pPr marL="171450" lvl="0" indent="-171450" algn="l" rtl="0">
              <a:lnSpc>
                <a:spcPct val="100000"/>
              </a:lnSpc>
              <a:spcBef>
                <a:spcPts val="0"/>
              </a:spcBef>
              <a:spcAft>
                <a:spcPts val="0"/>
              </a:spcAft>
              <a:buClr>
                <a:schemeClr val="dk1"/>
              </a:buClr>
              <a:buSzPts val="1200"/>
              <a:buFont typeface="Arial"/>
              <a:buChar char="-"/>
            </a:pPr>
            <a:r>
              <a:rPr lang="en-US"/>
              <a:t>The Evaluation Outcome is based on insight in the case of CFP, whereas the evaluation outcome is interwoven with scores in the case of CPR</a:t>
            </a:r>
            <a:endParaRPr/>
          </a:p>
          <a:p>
            <a:pPr marL="171450" lvl="0" indent="-171450" algn="l" rtl="0">
              <a:lnSpc>
                <a:spcPct val="100000"/>
              </a:lnSpc>
              <a:spcBef>
                <a:spcPts val="0"/>
              </a:spcBef>
              <a:spcAft>
                <a:spcPts val="0"/>
              </a:spcAft>
              <a:buClr>
                <a:schemeClr val="dk1"/>
              </a:buClr>
              <a:buSzPts val="1200"/>
              <a:buFont typeface="Arial"/>
              <a:buChar char="-"/>
            </a:pPr>
            <a:r>
              <a:rPr lang="en-US"/>
              <a:t>The Facilitator plays a cardinal role in the case of CFP, whereas the entire process is self-directed in the case of CPR.</a:t>
            </a:r>
            <a:endParaRPr/>
          </a:p>
          <a:p>
            <a:pPr marL="0" lvl="0" indent="0" algn="l" rtl="0">
              <a:lnSpc>
                <a:spcPct val="100000"/>
              </a:lnSpc>
              <a:spcBef>
                <a:spcPts val="0"/>
              </a:spcBef>
              <a:spcAft>
                <a:spcPts val="0"/>
              </a:spcAft>
              <a:buClr>
                <a:schemeClr val="dk1"/>
              </a:buClr>
              <a:buSzPts val="1200"/>
              <a:buFont typeface="Arial"/>
              <a:buNone/>
            </a:pPr>
            <a:r>
              <a:rPr lang="en-US"/>
              <a:t>In a nutshell, CFP is interpersonal and discursive, and CPR is more analytical and rubric-driven. Both can be adapted for various settings.</a:t>
            </a:r>
            <a:endParaRPr/>
          </a:p>
          <a:p>
            <a:pPr marL="0" lvl="0" indent="0" algn="l" rtl="0">
              <a:lnSpc>
                <a:spcPct val="100000"/>
              </a:lnSpc>
              <a:spcBef>
                <a:spcPts val="0"/>
              </a:spcBef>
              <a:spcAft>
                <a:spcPts val="0"/>
              </a:spcAft>
              <a:buClr>
                <a:schemeClr val="dk1"/>
              </a:buClr>
              <a:buSzPts val="1200"/>
              <a:buFont typeface="Arial"/>
              <a:buNone/>
            </a:pPr>
            <a:endParaRPr/>
          </a:p>
          <a:p>
            <a:pPr marL="457200" marR="0" lvl="0" indent="-228600" algn="l" rtl="0">
              <a:lnSpc>
                <a:spcPct val="100000"/>
              </a:lnSpc>
              <a:spcBef>
                <a:spcPts val="0"/>
              </a:spcBef>
              <a:spcAft>
                <a:spcPts val="0"/>
              </a:spcAft>
              <a:buSzPts val="1400"/>
              <a:buNone/>
            </a:pPr>
            <a:endParaRPr/>
          </a:p>
        </p:txBody>
      </p:sp>
      <p:sp>
        <p:nvSpPr>
          <p:cNvPr id="240" name="Google Shape;240;p4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16</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5"/>
        <p:cNvGrpSpPr/>
        <p:nvPr/>
      </p:nvGrpSpPr>
      <p:grpSpPr>
        <a:xfrm>
          <a:off x="0" y="0"/>
          <a:ext cx="0" cy="0"/>
          <a:chOff x="0" y="0"/>
          <a:chExt cx="0" cy="0"/>
        </a:xfrm>
      </p:grpSpPr>
      <p:sp>
        <p:nvSpPr>
          <p:cNvPr id="246" name="Google Shape;246;p1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7" name="Google Shape;247;p1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While CFP and CPR serve different purposes, they can also be used in tandem for a more complete evaluation process. </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CPR is particularly suited to assessing learning outcomes that can be quantified—so even if a scenario isn’t strictly numerical, if aspects of it can be rated using a scale, CPR is a strong option. It offers consistency and objectivity through rubric-based scoring.</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On the other hand, CFP is ideal for assessing more qualitative aspects—such as teaching strategies, inclusivity, and learner engagement. It fosters open dialogue and reflection among peers, especially when evaluating things that are harder to measure.</a:t>
            </a:r>
            <a:endParaRPr/>
          </a:p>
          <a:p>
            <a:pPr marL="0" lvl="0" indent="0" algn="l" rtl="0">
              <a:lnSpc>
                <a:spcPct val="100000"/>
              </a:lnSpc>
              <a:spcBef>
                <a:spcPts val="0"/>
              </a:spcBef>
              <a:spcAft>
                <a:spcPts val="0"/>
              </a:spcAft>
              <a:buSzPts val="1400"/>
              <a:buNone/>
            </a:pPr>
            <a:endParaRPr/>
          </a:p>
          <a:p>
            <a:pPr marL="0" lvl="0" indent="0" algn="l" rtl="0">
              <a:lnSpc>
                <a:spcPct val="100000"/>
              </a:lnSpc>
              <a:spcBef>
                <a:spcPts val="0"/>
              </a:spcBef>
              <a:spcAft>
                <a:spcPts val="0"/>
              </a:spcAft>
              <a:buSzPts val="1400"/>
              <a:buNone/>
            </a:pPr>
            <a:r>
              <a:rPr lang="en-US"/>
              <a:t>The key is to recognise when each method is most appropriate. If your learning scenario benefits from both numeric evaluation and reflective feedback, combining CFP and CPR can yield deeper insight. This way, you get both structured scoring and professional reflection—resulting in a more meaningful, well-rounded review.</a:t>
            </a:r>
            <a:endParaRPr/>
          </a:p>
        </p:txBody>
      </p:sp>
      <p:sp>
        <p:nvSpPr>
          <p:cNvPr id="248" name="Google Shape;248;p1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17</a:t>
            </a:fld>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4"/>
        <p:cNvGrpSpPr/>
        <p:nvPr/>
      </p:nvGrpSpPr>
      <p:grpSpPr>
        <a:xfrm>
          <a:off x="0" y="0"/>
          <a:ext cx="0" cy="0"/>
          <a:chOff x="0" y="0"/>
          <a:chExt cx="0" cy="0"/>
        </a:xfrm>
      </p:grpSpPr>
      <p:sp>
        <p:nvSpPr>
          <p:cNvPr id="255" name="Google Shape;255;p4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6" name="Google Shape;256;p4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When using CFP and CPR, the main challenges are</a:t>
            </a:r>
            <a:endParaRPr/>
          </a:p>
          <a:p>
            <a:pPr marL="171450" lvl="0" indent="-171450" algn="l" rtl="0">
              <a:lnSpc>
                <a:spcPct val="100000"/>
              </a:lnSpc>
              <a:spcBef>
                <a:spcPts val="0"/>
              </a:spcBef>
              <a:spcAft>
                <a:spcPts val="0"/>
              </a:spcAft>
              <a:buSzPts val="1400"/>
              <a:buFont typeface="Arial"/>
              <a:buChar char="-"/>
            </a:pPr>
            <a:r>
              <a:rPr lang="en-US"/>
              <a:t>time constraints, </a:t>
            </a:r>
            <a:endParaRPr/>
          </a:p>
          <a:p>
            <a:pPr marL="171450" lvl="0" indent="-171450" algn="l" rtl="0">
              <a:lnSpc>
                <a:spcPct val="100000"/>
              </a:lnSpc>
              <a:spcBef>
                <a:spcPts val="0"/>
              </a:spcBef>
              <a:spcAft>
                <a:spcPts val="0"/>
              </a:spcAft>
              <a:buSzPts val="1400"/>
              <a:buFont typeface="Arial"/>
              <a:buChar char="-"/>
            </a:pPr>
            <a:r>
              <a:rPr lang="en-US"/>
              <a:t>the need for a facilitator in CFP, and </a:t>
            </a:r>
            <a:endParaRPr/>
          </a:p>
          <a:p>
            <a:pPr marL="171450" lvl="0" indent="-171450" algn="l" rtl="0">
              <a:lnSpc>
                <a:spcPct val="100000"/>
              </a:lnSpc>
              <a:spcBef>
                <a:spcPts val="0"/>
              </a:spcBef>
              <a:spcAft>
                <a:spcPts val="0"/>
              </a:spcAft>
              <a:buSzPts val="1400"/>
              <a:buFont typeface="Arial"/>
              <a:buChar char="-"/>
            </a:pPr>
            <a:r>
              <a:rPr lang="en-US"/>
              <a:t>calibration accuracy in CPR. </a:t>
            </a:r>
            <a:endParaRPr/>
          </a:p>
          <a:p>
            <a:pPr marL="0" lvl="0" indent="0" algn="l" rtl="0">
              <a:lnSpc>
                <a:spcPct val="100000"/>
              </a:lnSpc>
              <a:spcBef>
                <a:spcPts val="0"/>
              </a:spcBef>
              <a:spcAft>
                <a:spcPts val="0"/>
              </a:spcAft>
              <a:buSzPts val="1400"/>
              <a:buFont typeface="Arial"/>
              <a:buNone/>
            </a:pPr>
            <a:endParaRPr/>
          </a:p>
          <a:p>
            <a:pPr marL="0" lvl="0" indent="0" algn="l" rtl="0">
              <a:lnSpc>
                <a:spcPct val="100000"/>
              </a:lnSpc>
              <a:spcBef>
                <a:spcPts val="0"/>
              </a:spcBef>
              <a:spcAft>
                <a:spcPts val="0"/>
              </a:spcAft>
              <a:buSzPts val="1400"/>
              <a:buFont typeface="Arial"/>
              <a:buNone/>
            </a:pPr>
            <a:r>
              <a:rPr lang="en-US"/>
              <a:t>CFP requires careful timing to ensure each person has space to present and reflect, while the facilitator plays a key role in managing the process. In CPR, it’s critical that participants apply the rubric consistently—so calibration and time for discussing rating differences are essential. Both protocols are powerful, but they need planning, training, and commitment to implement effectively.</a:t>
            </a:r>
            <a:endParaRPr/>
          </a:p>
        </p:txBody>
      </p:sp>
      <p:sp>
        <p:nvSpPr>
          <p:cNvPr id="257" name="Google Shape;257;p4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18</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100"/>
              <a:buFont typeface="Arial"/>
              <a:buNone/>
            </a:pPr>
            <a:r>
              <a:rPr lang="en-US"/>
              <a:t>Let’s take a moment to reflect. Both CFP and CPR support you in creating more meaningful and inclusive lessons. They’re practical tools that promote collaboration and professional growth. What are your key takeaways from today? How might you integrate these methods into your own work?</a:t>
            </a:r>
            <a:endParaRPr/>
          </a:p>
        </p:txBody>
      </p:sp>
      <p:sp>
        <p:nvSpPr>
          <p:cNvPr id="264" name="Google Shape;264;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115" name="Google Shape;115;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4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2" name="Google Shape;272;p4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273" name="Google Shape;273;p4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20</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8"/>
        <p:cNvGrpSpPr/>
        <p:nvPr/>
      </p:nvGrpSpPr>
      <p:grpSpPr>
        <a:xfrm>
          <a:off x="0" y="0"/>
          <a:ext cx="0" cy="0"/>
          <a:chOff x="0" y="0"/>
          <a:chExt cx="0" cy="0"/>
        </a:xfrm>
      </p:grpSpPr>
      <p:sp>
        <p:nvSpPr>
          <p:cNvPr id="279" name="Google Shape;279;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280" name="Google Shape;280;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6"/>
        <p:cNvGrpSpPr/>
        <p:nvPr/>
      </p:nvGrpSpPr>
      <p:grpSpPr>
        <a:xfrm>
          <a:off x="0" y="0"/>
          <a:ext cx="0" cy="0"/>
          <a:chOff x="0" y="0"/>
          <a:chExt cx="0" cy="0"/>
        </a:xfrm>
      </p:grpSpPr>
      <p:sp>
        <p:nvSpPr>
          <p:cNvPr id="297" name="Google Shape;297;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98" name="Google Shape;298;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a:p>
        </p:txBody>
      </p:sp>
      <p:sp>
        <p:nvSpPr>
          <p:cNvPr id="122" name="Google Shape;12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28" name="Google Shape;128;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Clr>
                <a:schemeClr val="dk1"/>
              </a:buClr>
              <a:buSzPts val="1400"/>
              <a:buFont typeface="Arial"/>
              <a:buNone/>
            </a:pPr>
            <a:r>
              <a:rPr lang="en-US"/>
              <a:t>This unit familiarizes teachers with the Peer Review Protocols,. In detail, the teachers will gain knowledge about the Critical Friends Protocol (CFP) and the Calibrated Peer Review (CPR). The unit deepens into these methods, unveiling their mechanisms and their applications. This knowledge enables teachers to discern between the respective protocols, understanding their similarities and differences. In parallel, teachers will be aware of the challenges that might pop up when implementing these methods. Moreover, teachers will be able to apply these methods to evaluate their own learning scenarios, separately or combined. Finally, the teachers will realize the importance of rotating feedback and the need for collaborative evaluation. </a:t>
            </a:r>
            <a:endParaRPr/>
          </a:p>
        </p:txBody>
      </p:sp>
      <p:sp>
        <p:nvSpPr>
          <p:cNvPr id="134" name="Google Shape;134;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8"/>
        <p:cNvGrpSpPr/>
        <p:nvPr/>
      </p:nvGrpSpPr>
      <p:grpSpPr>
        <a:xfrm>
          <a:off x="0" y="0"/>
          <a:ext cx="0" cy="0"/>
          <a:chOff x="0" y="0"/>
          <a:chExt cx="0" cy="0"/>
        </a:xfrm>
      </p:grpSpPr>
      <p:sp>
        <p:nvSpPr>
          <p:cNvPr id="139" name="Google Shape;139;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0" name="Google Shape;140;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 The peer-review protocols constitute an effective evaluation strategy. As depicted in the picture, the entire evaluation strategy cycle encapsulates many stages. The evaluation strategy is implemented to gather feedback. Then, the feedback is analyzed and the areas for improvement are identified. Finally, amendments are made, and changes are applied. This process can be followed in case of a lesson, or in case of an individual learning unit (learning scenario).</a:t>
            </a:r>
            <a:endParaRPr/>
          </a:p>
        </p:txBody>
      </p:sp>
      <p:sp>
        <p:nvSpPr>
          <p:cNvPr id="141" name="Google Shape;141;p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3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p3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SzPts val="1400"/>
              <a:buNone/>
            </a:pPr>
            <a:endParaRPr/>
          </a:p>
        </p:txBody>
      </p:sp>
      <p:sp>
        <p:nvSpPr>
          <p:cNvPr id="148" name="Google Shape;148;p3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SzPts val="1200"/>
              <a:buNone/>
            </a:pPr>
            <a:fld id="{00000000-1234-1234-1234-123412341234}" type="slidenum">
              <a:rPr lang="en-US" sz="1200" b="0" i="0" u="none" strike="noStrike" cap="none">
                <a:solidFill>
                  <a:schemeClr val="dk1"/>
                </a:solidFill>
                <a:latin typeface="Arial"/>
                <a:ea typeface="Arial"/>
                <a:cs typeface="Arial"/>
                <a:sym typeface="Arial"/>
              </a:rPr>
              <a:t>7</a:t>
            </a:fld>
            <a:endParaRPr sz="1200" b="0" i="0" u="none" strike="noStrike" cap="none">
              <a:solidFill>
                <a:schemeClr val="dk1"/>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3"/>
        <p:cNvGrpSpPr/>
        <p:nvPr/>
      </p:nvGrpSpPr>
      <p:grpSpPr>
        <a:xfrm>
          <a:off x="0" y="0"/>
          <a:ext cx="0" cy="0"/>
          <a:chOff x="0" y="0"/>
          <a:chExt cx="0" cy="0"/>
        </a:xfrm>
      </p:grpSpPr>
      <p:sp>
        <p:nvSpPr>
          <p:cNvPr id="154" name="Google Shape;154;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5" name="Google Shape;155;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285750" lvl="0" indent="-285750" algn="l" rtl="0">
              <a:lnSpc>
                <a:spcPct val="200000"/>
              </a:lnSpc>
              <a:spcBef>
                <a:spcPts val="0"/>
              </a:spcBef>
              <a:spcAft>
                <a:spcPts val="0"/>
              </a:spcAft>
              <a:buClr>
                <a:schemeClr val="dk1"/>
              </a:buClr>
              <a:buSzPts val="1200"/>
              <a:buFont typeface="Arial"/>
              <a:buChar char="•"/>
            </a:pPr>
            <a:r>
              <a:rPr lang="en-US"/>
              <a:t>Peer review isn’t just ‘giving feedback’—it’s a structured knowledge-transfer system. That takes advantage of the rotating feedback. Critical Friend builds on Schön’s ‘reflection-in-action,’ while Calibrated Review mirrors how experts train novices to evaluate work (Collins, 1989). Both counter the ‘expert blind spot’ where teachers overlook student barriers.“ The Peer-review protocols are based on Formative Assessment (Black &amp; Wiliam, 1998), using criteria-driven feedback. Their mechanics lies in a Rubric-guided evaluation. Since the evaluation outcome is not based on one’s judgement, the entire process is not biased, and the evaluation process adds quality to the refined lesson. In the case of the Calibrated Peer Review, the quality of the refined lesson also lies in the fact that the judgement is not based on opinions, but it is based on a calibrated and structured rubric.</a:t>
            </a:r>
            <a:br>
              <a:rPr lang="en-US"/>
            </a:br>
            <a:br>
              <a:rPr lang="en-US"/>
            </a:br>
            <a:r>
              <a:rPr lang="en-US"/>
              <a:t>On this module we focus on: </a:t>
            </a:r>
            <a:endParaRPr/>
          </a:p>
          <a:p>
            <a:pPr marL="285750" lvl="0" indent="-285750" algn="l" rtl="0">
              <a:lnSpc>
                <a:spcPct val="200000"/>
              </a:lnSpc>
              <a:spcBef>
                <a:spcPts val="0"/>
              </a:spcBef>
              <a:spcAft>
                <a:spcPts val="0"/>
              </a:spcAft>
              <a:buClr>
                <a:schemeClr val="dk1"/>
              </a:buClr>
              <a:buSzPts val="1200"/>
              <a:buFont typeface="Arial"/>
              <a:buChar char="•"/>
            </a:pPr>
            <a:r>
              <a:rPr lang="en-US" sz="1200" i="1">
                <a:solidFill>
                  <a:schemeClr val="dk1"/>
                </a:solidFill>
                <a:latin typeface="Calibri"/>
                <a:ea typeface="Calibri"/>
                <a:cs typeface="Calibri"/>
                <a:sym typeface="Calibri"/>
              </a:rPr>
              <a:t>Critical Friend</a:t>
            </a:r>
            <a:r>
              <a:rPr lang="en-US" sz="1200">
                <a:solidFill>
                  <a:schemeClr val="dk1"/>
                </a:solidFill>
                <a:latin typeface="Calibri"/>
                <a:ea typeface="Calibri"/>
                <a:cs typeface="Calibri"/>
                <a:sym typeface="Calibri"/>
              </a:rPr>
              <a:t> Protocol (CFP) which builds on Schön’s ‘reflection-in-action’.</a:t>
            </a:r>
            <a:endParaRPr/>
          </a:p>
          <a:p>
            <a:pPr marL="285750" lvl="0" indent="-285750" algn="l" rtl="0">
              <a:lnSpc>
                <a:spcPct val="200000"/>
              </a:lnSpc>
              <a:spcBef>
                <a:spcPts val="0"/>
              </a:spcBef>
              <a:spcAft>
                <a:spcPts val="0"/>
              </a:spcAft>
              <a:buClr>
                <a:schemeClr val="dk1"/>
              </a:buClr>
              <a:buSzPts val="1200"/>
              <a:buFont typeface="Arial"/>
              <a:buChar char="•"/>
            </a:pPr>
            <a:r>
              <a:rPr lang="en-US"/>
              <a:t>Calibrated Peer Review (CPR)</a:t>
            </a:r>
            <a:r>
              <a:rPr lang="en-US" sz="1200">
                <a:solidFill>
                  <a:schemeClr val="dk1"/>
                </a:solidFill>
                <a:latin typeface="Calibri"/>
                <a:ea typeface="Calibri"/>
                <a:cs typeface="Calibri"/>
                <a:sym typeface="Calibri"/>
              </a:rPr>
              <a:t> which mirrors expert-novice evaluation (Collins, 1989) and ensures quality through structured, rubric-based judgement—not personal opinions.</a:t>
            </a:r>
            <a:endParaRPr/>
          </a:p>
          <a:p>
            <a:pPr marL="285750" lvl="0" indent="-209550" algn="l" rtl="0">
              <a:lnSpc>
                <a:spcPct val="200000"/>
              </a:lnSpc>
              <a:spcBef>
                <a:spcPts val="0"/>
              </a:spcBef>
              <a:spcAft>
                <a:spcPts val="0"/>
              </a:spcAft>
              <a:buClr>
                <a:schemeClr val="dk1"/>
              </a:buClr>
              <a:buSzPts val="1200"/>
              <a:buFont typeface="Arial"/>
              <a:buNone/>
            </a:pPr>
            <a:endParaRPr/>
          </a:p>
          <a:p>
            <a:pPr marL="0" lvl="0" indent="0" algn="l" rtl="0">
              <a:lnSpc>
                <a:spcPct val="100000"/>
              </a:lnSpc>
              <a:spcBef>
                <a:spcPts val="0"/>
              </a:spcBef>
              <a:spcAft>
                <a:spcPts val="0"/>
              </a:spcAft>
              <a:buSzPts val="1400"/>
              <a:buNone/>
            </a:pPr>
            <a:endParaRPr/>
          </a:p>
        </p:txBody>
      </p:sp>
      <p:sp>
        <p:nvSpPr>
          <p:cNvPr id="156" name="Google Shape;156;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Google Shape;161;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2" name="Google Shape;162;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400"/>
              <a:buFont typeface="Arial"/>
              <a:buNone/>
            </a:pPr>
            <a:r>
              <a:rPr lang="en-US"/>
              <a:t>Watch the video on Critical Friends Protocol and discuss the following: </a:t>
            </a:r>
            <a:endParaRPr/>
          </a:p>
          <a:p>
            <a:pPr marL="0" marR="0" lvl="0" indent="0" algn="l" rtl="0">
              <a:lnSpc>
                <a:spcPct val="100000"/>
              </a:lnSpc>
              <a:spcBef>
                <a:spcPts val="0"/>
              </a:spcBef>
              <a:spcAft>
                <a:spcPts val="0"/>
              </a:spcAft>
              <a:buClr>
                <a:srgbClr val="000000"/>
              </a:buClr>
              <a:buSzPts val="1400"/>
              <a:buFont typeface="Arial"/>
              <a:buNone/>
            </a:pPr>
            <a:br>
              <a:rPr lang="en-US"/>
            </a:br>
            <a:r>
              <a:rPr lang="en-US"/>
              <a:t>Explain the </a:t>
            </a:r>
            <a:r>
              <a:rPr lang="en-US" b="1"/>
              <a:t>three roles</a:t>
            </a:r>
            <a:r>
              <a:rPr lang="en-US"/>
              <a:t> in the Critical Friends process:</a:t>
            </a:r>
            <a:endParaRPr/>
          </a:p>
          <a:p>
            <a:pPr marL="0" marR="0" lvl="0" indent="0" algn="l" rtl="0">
              <a:lnSpc>
                <a:spcPct val="100000"/>
              </a:lnSpc>
              <a:spcBef>
                <a:spcPts val="0"/>
              </a:spcBef>
              <a:spcAft>
                <a:spcPts val="0"/>
              </a:spcAft>
              <a:buClr>
                <a:srgbClr val="000000"/>
              </a:buClr>
              <a:buSzPts val="1400"/>
              <a:buFont typeface="Arial"/>
              <a:buNone/>
            </a:pPr>
            <a:endParaRPr b="1"/>
          </a:p>
          <a:p>
            <a:pPr marL="0" marR="0" lvl="0" indent="0" algn="l" rtl="0">
              <a:lnSpc>
                <a:spcPct val="100000"/>
              </a:lnSpc>
              <a:spcBef>
                <a:spcPts val="0"/>
              </a:spcBef>
              <a:spcAft>
                <a:spcPts val="0"/>
              </a:spcAft>
              <a:buClr>
                <a:srgbClr val="000000"/>
              </a:buClr>
              <a:buSzPts val="1400"/>
              <a:buFont typeface="Arial"/>
              <a:buNone/>
            </a:pPr>
            <a:r>
              <a:rPr lang="en-US" b="1"/>
              <a:t>      The Presenter</a:t>
            </a:r>
            <a:endParaRPr/>
          </a:p>
          <a:p>
            <a:pPr marL="457200" lvl="0" indent="-228600" algn="l" rtl="0">
              <a:lnSpc>
                <a:spcPct val="100000"/>
              </a:lnSpc>
              <a:spcBef>
                <a:spcPts val="0"/>
              </a:spcBef>
              <a:spcAft>
                <a:spcPts val="0"/>
              </a:spcAft>
              <a:buSzPts val="1400"/>
              <a:buFont typeface="Arial"/>
              <a:buChar char="•"/>
            </a:pPr>
            <a:r>
              <a:rPr lang="en-US"/>
              <a:t>The presenter introduces their work and clearly explain what they need feedback on.</a:t>
            </a:r>
            <a:endParaRPr/>
          </a:p>
          <a:p>
            <a:pPr marL="457200" lvl="0" indent="-228600" algn="l" rtl="0">
              <a:lnSpc>
                <a:spcPct val="100000"/>
              </a:lnSpc>
              <a:spcBef>
                <a:spcPts val="0"/>
              </a:spcBef>
              <a:spcAft>
                <a:spcPts val="0"/>
              </a:spcAft>
              <a:buSzPts val="1400"/>
              <a:buFont typeface="Arial"/>
              <a:buChar char="•"/>
            </a:pPr>
            <a:r>
              <a:rPr lang="en-US"/>
              <a:t>After that, they don’t speak during the discussion. They sit outside the group, listen carefully, and take notes. They don’t look at the speakers or respond—just listen.</a:t>
            </a:r>
            <a:endParaRPr/>
          </a:p>
          <a:p>
            <a:pPr marL="457200" lvl="0" indent="-228600" algn="l" rtl="0">
              <a:lnSpc>
                <a:spcPct val="100000"/>
              </a:lnSpc>
              <a:spcBef>
                <a:spcPts val="0"/>
              </a:spcBef>
              <a:spcAft>
                <a:spcPts val="0"/>
              </a:spcAft>
              <a:buSzPts val="1400"/>
              <a:buFont typeface="Arial"/>
              <a:buChar char="•"/>
            </a:pPr>
            <a:r>
              <a:rPr lang="en-US"/>
              <a:t>Afterwards, they share what feedback was helpful.</a:t>
            </a:r>
            <a:endParaRPr/>
          </a:p>
          <a:p>
            <a:pPr marL="457200" lvl="0" indent="-228600" algn="l" rtl="0">
              <a:lnSpc>
                <a:spcPct val="100000"/>
              </a:lnSpc>
              <a:spcBef>
                <a:spcPts val="0"/>
              </a:spcBef>
              <a:spcAft>
                <a:spcPts val="0"/>
              </a:spcAft>
              <a:buSzPts val="1400"/>
              <a:buNone/>
            </a:pPr>
            <a:endParaRPr b="1"/>
          </a:p>
          <a:p>
            <a:pPr marL="457200" lvl="0" indent="-228600" algn="l" rtl="0">
              <a:lnSpc>
                <a:spcPct val="100000"/>
              </a:lnSpc>
              <a:spcBef>
                <a:spcPts val="0"/>
              </a:spcBef>
              <a:spcAft>
                <a:spcPts val="0"/>
              </a:spcAft>
              <a:buSzPts val="1400"/>
              <a:buNone/>
            </a:pPr>
            <a:r>
              <a:rPr lang="en-US" b="1"/>
              <a:t>Discussants (Critical Friends)</a:t>
            </a:r>
            <a:endParaRPr/>
          </a:p>
          <a:p>
            <a:pPr marL="400050" lvl="0" indent="-171450" algn="l" rtl="0">
              <a:lnSpc>
                <a:spcPct val="100000"/>
              </a:lnSpc>
              <a:spcBef>
                <a:spcPts val="0"/>
              </a:spcBef>
              <a:spcAft>
                <a:spcPts val="0"/>
              </a:spcAft>
              <a:buSzPts val="1400"/>
              <a:buFont typeface="Arial"/>
              <a:buChar char="•"/>
            </a:pPr>
            <a:r>
              <a:rPr lang="en-US"/>
              <a:t>The discussants give feedback to help the presenter.</a:t>
            </a:r>
            <a:endParaRPr/>
          </a:p>
          <a:p>
            <a:pPr marL="400050" lvl="0" indent="-171450" algn="l" rtl="0">
              <a:lnSpc>
                <a:spcPct val="100000"/>
              </a:lnSpc>
              <a:spcBef>
                <a:spcPts val="0"/>
              </a:spcBef>
              <a:spcAft>
                <a:spcPts val="0"/>
              </a:spcAft>
              <a:buSzPts val="1400"/>
              <a:buFont typeface="Arial"/>
              <a:buChar char="•"/>
            </a:pPr>
            <a:r>
              <a:rPr lang="en-US"/>
              <a:t>They say what they liked (</a:t>
            </a:r>
            <a:r>
              <a:rPr lang="en-US" i="1"/>
              <a:t>warm feedback</a:t>
            </a:r>
            <a:r>
              <a:rPr lang="en-US"/>
              <a:t>) and what could be improved (</a:t>
            </a:r>
            <a:r>
              <a:rPr lang="en-US" i="1"/>
              <a:t>cool feedback</a:t>
            </a:r>
            <a:r>
              <a:rPr lang="en-US"/>
              <a:t>).</a:t>
            </a:r>
            <a:endParaRPr/>
          </a:p>
          <a:p>
            <a:pPr marL="400050" lvl="0" indent="-171450" algn="l" rtl="0">
              <a:lnSpc>
                <a:spcPct val="100000"/>
              </a:lnSpc>
              <a:spcBef>
                <a:spcPts val="0"/>
              </a:spcBef>
              <a:spcAft>
                <a:spcPts val="0"/>
              </a:spcAft>
              <a:buSzPts val="1400"/>
              <a:buFont typeface="Arial"/>
              <a:buChar char="•"/>
            </a:pPr>
            <a:r>
              <a:rPr lang="en-US"/>
              <a:t>They use a kind and respectful tone and offer useful suggestions.</a:t>
            </a:r>
            <a:endParaRPr/>
          </a:p>
          <a:p>
            <a:pPr marL="228600" lvl="0" indent="0" algn="l" rtl="0">
              <a:lnSpc>
                <a:spcPct val="100000"/>
              </a:lnSpc>
              <a:spcBef>
                <a:spcPts val="0"/>
              </a:spcBef>
              <a:spcAft>
                <a:spcPts val="0"/>
              </a:spcAft>
              <a:buSzPts val="1400"/>
              <a:buFont typeface="Arial"/>
              <a:buNone/>
            </a:pPr>
            <a:endParaRPr/>
          </a:p>
          <a:p>
            <a:pPr marL="228600" lvl="0" indent="0" algn="l" rtl="0">
              <a:lnSpc>
                <a:spcPct val="100000"/>
              </a:lnSpc>
              <a:spcBef>
                <a:spcPts val="0"/>
              </a:spcBef>
              <a:spcAft>
                <a:spcPts val="0"/>
              </a:spcAft>
              <a:buSzPts val="1400"/>
              <a:buFont typeface="Arial"/>
              <a:buNone/>
            </a:pPr>
            <a:r>
              <a:rPr lang="en-US" b="1"/>
              <a:t>Facilitator </a:t>
            </a:r>
            <a:endParaRPr/>
          </a:p>
          <a:p>
            <a:pPr marL="457200" lvl="0" indent="-228600" algn="l" rtl="0">
              <a:lnSpc>
                <a:spcPct val="100000"/>
              </a:lnSpc>
              <a:spcBef>
                <a:spcPts val="0"/>
              </a:spcBef>
              <a:spcAft>
                <a:spcPts val="0"/>
              </a:spcAft>
              <a:buSzPts val="1400"/>
              <a:buFont typeface="Arial"/>
              <a:buChar char="•"/>
            </a:pPr>
            <a:r>
              <a:rPr lang="en-US"/>
              <a:t>The facilitator starts by going over the steps of the activity, even if everyone knows them. </a:t>
            </a:r>
            <a:endParaRPr/>
          </a:p>
          <a:p>
            <a:pPr marL="457200" lvl="0" indent="-228600" algn="l" rtl="0">
              <a:lnSpc>
                <a:spcPct val="100000"/>
              </a:lnSpc>
              <a:spcBef>
                <a:spcPts val="0"/>
              </a:spcBef>
              <a:spcAft>
                <a:spcPts val="0"/>
              </a:spcAft>
              <a:buSzPts val="1400"/>
              <a:buFont typeface="Arial"/>
              <a:buChar char="•"/>
            </a:pPr>
            <a:r>
              <a:rPr lang="en-US"/>
              <a:t>They set time limits and make sure the group follows them.</a:t>
            </a:r>
            <a:endParaRPr/>
          </a:p>
          <a:p>
            <a:pPr marL="457200" lvl="0" indent="-228600" algn="l" rtl="0">
              <a:lnSpc>
                <a:spcPct val="100000"/>
              </a:lnSpc>
              <a:spcBef>
                <a:spcPts val="0"/>
              </a:spcBef>
              <a:spcAft>
                <a:spcPts val="0"/>
              </a:spcAft>
              <a:buSzPts val="1400"/>
              <a:buFont typeface="Arial"/>
              <a:buChar char="•"/>
            </a:pPr>
            <a:r>
              <a:rPr lang="en-US"/>
              <a:t>They can take part in the discussion but also make sure others get a chance to speak.</a:t>
            </a:r>
            <a:endParaRPr/>
          </a:p>
          <a:p>
            <a:pPr marL="457200" lvl="0" indent="-228600" algn="l" rtl="0">
              <a:lnSpc>
                <a:spcPct val="100000"/>
              </a:lnSpc>
              <a:spcBef>
                <a:spcPts val="0"/>
              </a:spcBef>
              <a:spcAft>
                <a:spcPts val="0"/>
              </a:spcAft>
              <a:buSzPts val="1400"/>
              <a:buFont typeface="Arial"/>
              <a:buChar char="•"/>
            </a:pPr>
            <a:r>
              <a:rPr lang="en-US"/>
              <a:t>They remind everyone to stay focused, give positive (</a:t>
            </a:r>
            <a:r>
              <a:rPr lang="en-US" i="1"/>
              <a:t>warm</a:t>
            </a:r>
            <a:r>
              <a:rPr lang="en-US"/>
              <a:t>) and helpful critical (</a:t>
            </a:r>
            <a:r>
              <a:rPr lang="en-US" i="1"/>
              <a:t>cool</a:t>
            </a:r>
            <a:r>
              <a:rPr lang="en-US"/>
              <a:t>) feedback, and stick to the topic the presenter chose.</a:t>
            </a:r>
            <a:endParaRPr/>
          </a:p>
          <a:p>
            <a:pPr marL="457200" lvl="0" indent="-228600" algn="l" rtl="0">
              <a:lnSpc>
                <a:spcPct val="100000"/>
              </a:lnSpc>
              <a:spcBef>
                <a:spcPts val="0"/>
              </a:spcBef>
              <a:spcAft>
                <a:spcPts val="0"/>
              </a:spcAft>
              <a:buSzPts val="1400"/>
              <a:buFont typeface="Arial"/>
              <a:buChar char="•"/>
            </a:pPr>
            <a:r>
              <a:rPr lang="en-US"/>
              <a:t>At the end, the facilitator leads a short reflection and makes sure it stays focused and doesn’t turn into more discussion.</a:t>
            </a:r>
            <a:endParaRPr/>
          </a:p>
        </p:txBody>
      </p:sp>
      <p:sp>
        <p:nvSpPr>
          <p:cNvPr id="163" name="Google Shape;163;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3.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15"/>
        <p:cNvGrpSpPr/>
        <p:nvPr/>
      </p:nvGrpSpPr>
      <p:grpSpPr>
        <a:xfrm>
          <a:off x="0" y="0"/>
          <a:ext cx="0" cy="0"/>
          <a:chOff x="0" y="0"/>
          <a:chExt cx="0" cy="0"/>
        </a:xfrm>
      </p:grpSpPr>
      <p:pic>
        <p:nvPicPr>
          <p:cNvPr id="16" name="Google Shape;16;p23"/>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17" name="Google Shape;17;p23"/>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19" name="Google Shape;19;p23"/>
          <p:cNvSpPr/>
          <p:nvPr/>
        </p:nvSpPr>
        <p:spPr>
          <a:xfrm>
            <a:off x="1" y="2184266"/>
            <a:ext cx="310895" cy="1331189"/>
          </a:xfrm>
          <a:prstGeom prst="rect">
            <a:avLst/>
          </a:prstGeom>
          <a:solidFill>
            <a:srgbClr val="1BBC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0" name="Google Shape;20;p23"/>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21" name="Google Shape;21;p23"/>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2" name="Google Shape;22;p23"/>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3" name="Google Shape;23;p23"/>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4" name="Google Shape;24;p23"/>
          <p:cNvSpPr/>
          <p:nvPr/>
        </p:nvSpPr>
        <p:spPr>
          <a:xfrm rot="-5400000" flipH="1">
            <a:off x="-507419" y="4140073"/>
            <a:ext cx="1331189" cy="316348"/>
          </a:xfrm>
          <a:prstGeom prst="rect">
            <a:avLst/>
          </a:prstGeom>
          <a:solidFill>
            <a:srgbClr val="1BBC5C"/>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3" name="Google Shape;86;p3">
            <a:extLst>
              <a:ext uri="{FF2B5EF4-FFF2-40B4-BE49-F238E27FC236}">
                <a16:creationId xmlns:a16="http://schemas.microsoft.com/office/drawing/2014/main" id="{94FA5772-23F0-76D7-56A2-79A2F01F9122}"/>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Κατακόρυφος τίτλος και Κείμενο" type="vertTitleAndTx">
  <p:cSld name="VERTICAL_TITLE_AND_VERTICAL_TEXT">
    <p:spTree>
      <p:nvGrpSpPr>
        <p:cNvPr id="1" name="Shape 73"/>
        <p:cNvGrpSpPr/>
        <p:nvPr/>
      </p:nvGrpSpPr>
      <p:grpSpPr>
        <a:xfrm>
          <a:off x="0" y="0"/>
          <a:ext cx="0" cy="0"/>
          <a:chOff x="0" y="0"/>
          <a:chExt cx="0" cy="0"/>
        </a:xfrm>
      </p:grpSpPr>
      <p:sp>
        <p:nvSpPr>
          <p:cNvPr id="74" name="Google Shape;74;p37"/>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5" name="Google Shape;75;p37"/>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6" name="Google Shape;76;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7" name="Google Shape;77;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82"/>
        <p:cNvGrpSpPr/>
        <p:nvPr/>
      </p:nvGrpSpPr>
      <p:grpSpPr>
        <a:xfrm>
          <a:off x="0" y="0"/>
          <a:ext cx="0" cy="0"/>
          <a:chOff x="0" y="0"/>
          <a:chExt cx="0" cy="0"/>
        </a:xfrm>
      </p:grpSpPr>
      <p:sp>
        <p:nvSpPr>
          <p:cNvPr id="83" name="Google Shape;83;p2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84" name="Google Shape;84;p2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5" name="Google Shape;85;p2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86"/>
        <p:cNvGrpSpPr/>
        <p:nvPr/>
      </p:nvGrpSpPr>
      <p:grpSpPr>
        <a:xfrm>
          <a:off x="0" y="0"/>
          <a:ext cx="0" cy="0"/>
          <a:chOff x="0" y="0"/>
          <a:chExt cx="0" cy="0"/>
        </a:xfrm>
      </p:grpSpPr>
      <p:sp>
        <p:nvSpPr>
          <p:cNvPr id="87" name="Google Shape;87;p27"/>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88" name="Google Shape;88;p27"/>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89" name="Google Shape;89;p27"/>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90" name="Google Shape;90;p27"/>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92" name="Google Shape;92;p27"/>
          <p:cNvGrpSpPr/>
          <p:nvPr/>
        </p:nvGrpSpPr>
        <p:grpSpPr>
          <a:xfrm>
            <a:off x="2179865" y="4729766"/>
            <a:ext cx="7832271" cy="1110328"/>
            <a:chOff x="2179603" y="4888792"/>
            <a:chExt cx="7798545" cy="1110328"/>
          </a:xfrm>
        </p:grpSpPr>
        <p:pic>
          <p:nvPicPr>
            <p:cNvPr id="93" name="Google Shape;93;p27"/>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94" name="Google Shape;94;p27"/>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95" name="Google Shape;95;p27"/>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96" name="Google Shape;96;p27"/>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97" name="Google Shape;97;p27"/>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98" name="Google Shape;98;p27"/>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99" name="Google Shape;99;p27"/>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100" name="Google Shape;100;p27"/>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101" name="Google Shape;101;p27"/>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102" name="Google Shape;102;p27"/>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462E40EA-2CA0-C2F3-7474-B22D3632248B}"/>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Text - 1col">
  <p:cSld name="Title Text - 1col">
    <p:spTree>
      <p:nvGrpSpPr>
        <p:cNvPr id="1" name="Shape 103"/>
        <p:cNvGrpSpPr/>
        <p:nvPr/>
      </p:nvGrpSpPr>
      <p:grpSpPr>
        <a:xfrm>
          <a:off x="0" y="0"/>
          <a:ext cx="0" cy="0"/>
          <a:chOff x="0" y="0"/>
          <a:chExt cx="0" cy="0"/>
        </a:xfrm>
      </p:grpSpPr>
      <p:sp>
        <p:nvSpPr>
          <p:cNvPr id="104" name="Google Shape;104;p3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05" name="Google Shape;105;p38"/>
          <p:cNvSpPr txBox="1">
            <a:spLocks noGrp="1"/>
          </p:cNvSpPr>
          <p:nvPr>
            <p:ph type="body" idx="1"/>
          </p:nvPr>
        </p:nvSpPr>
        <p:spPr>
          <a:xfrm>
            <a:off x="97971" y="881743"/>
            <a:ext cx="11944350" cy="5870121"/>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Τίτλος και περιεχόμενο" type="obj">
  <p:cSld name="OBJECT">
    <p:spTree>
      <p:nvGrpSpPr>
        <p:cNvPr id="1" name="Shape 25"/>
        <p:cNvGrpSpPr/>
        <p:nvPr/>
      </p:nvGrpSpPr>
      <p:grpSpPr>
        <a:xfrm>
          <a:off x="0" y="0"/>
          <a:ext cx="0" cy="0"/>
          <a:chOff x="0" y="0"/>
          <a:chExt cx="0" cy="0"/>
        </a:xfrm>
      </p:grpSpPr>
      <p:sp>
        <p:nvSpPr>
          <p:cNvPr id="26" name="Google Shape;26;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7" name="Google Shape;27;p2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8" name="Google Shape;28;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9" name="Google Shape;29;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Κεφαλίδα ενότητας" type="secHead">
  <p:cSld name="SECTION_HEADER">
    <p:spTree>
      <p:nvGrpSpPr>
        <p:cNvPr id="1" name="Shape 31"/>
        <p:cNvGrpSpPr/>
        <p:nvPr/>
      </p:nvGrpSpPr>
      <p:grpSpPr>
        <a:xfrm>
          <a:off x="0" y="0"/>
          <a:ext cx="0" cy="0"/>
          <a:chOff x="0" y="0"/>
          <a:chExt cx="0" cy="0"/>
        </a:xfrm>
      </p:grpSpPr>
      <p:sp>
        <p:nvSpPr>
          <p:cNvPr id="32" name="Google Shape;32;p30"/>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Play"/>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3" name="Google Shape;33;p30"/>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757575"/>
              </a:buClr>
              <a:buSzPts val="2400"/>
              <a:buNone/>
              <a:defRPr sz="2400">
                <a:solidFill>
                  <a:srgbClr val="757575"/>
                </a:solidFill>
              </a:defRPr>
            </a:lvl1pPr>
            <a:lvl2pPr marL="914400" lvl="1" indent="-228600" algn="l">
              <a:lnSpc>
                <a:spcPct val="90000"/>
              </a:lnSpc>
              <a:spcBef>
                <a:spcPts val="500"/>
              </a:spcBef>
              <a:spcAft>
                <a:spcPts val="0"/>
              </a:spcAft>
              <a:buClr>
                <a:srgbClr val="757575"/>
              </a:buClr>
              <a:buSzPts val="2000"/>
              <a:buNone/>
              <a:defRPr sz="2000">
                <a:solidFill>
                  <a:srgbClr val="757575"/>
                </a:solidFill>
              </a:defRPr>
            </a:lvl2pPr>
            <a:lvl3pPr marL="1371600" lvl="2" indent="-228600" algn="l">
              <a:lnSpc>
                <a:spcPct val="90000"/>
              </a:lnSpc>
              <a:spcBef>
                <a:spcPts val="500"/>
              </a:spcBef>
              <a:spcAft>
                <a:spcPts val="0"/>
              </a:spcAft>
              <a:buClr>
                <a:srgbClr val="757575"/>
              </a:buClr>
              <a:buSzPts val="1800"/>
              <a:buNone/>
              <a:defRPr sz="1800">
                <a:solidFill>
                  <a:srgbClr val="757575"/>
                </a:solidFill>
              </a:defRPr>
            </a:lvl3pPr>
            <a:lvl4pPr marL="1828800" lvl="3" indent="-228600" algn="l">
              <a:lnSpc>
                <a:spcPct val="90000"/>
              </a:lnSpc>
              <a:spcBef>
                <a:spcPts val="500"/>
              </a:spcBef>
              <a:spcAft>
                <a:spcPts val="0"/>
              </a:spcAft>
              <a:buClr>
                <a:srgbClr val="757575"/>
              </a:buClr>
              <a:buSzPts val="1600"/>
              <a:buNone/>
              <a:defRPr sz="1600">
                <a:solidFill>
                  <a:srgbClr val="757575"/>
                </a:solidFill>
              </a:defRPr>
            </a:lvl4pPr>
            <a:lvl5pPr marL="2286000" lvl="4" indent="-228600" algn="l">
              <a:lnSpc>
                <a:spcPct val="90000"/>
              </a:lnSpc>
              <a:spcBef>
                <a:spcPts val="500"/>
              </a:spcBef>
              <a:spcAft>
                <a:spcPts val="0"/>
              </a:spcAft>
              <a:buClr>
                <a:srgbClr val="757575"/>
              </a:buClr>
              <a:buSzPts val="1600"/>
              <a:buNone/>
              <a:defRPr sz="1600">
                <a:solidFill>
                  <a:srgbClr val="757575"/>
                </a:solidFill>
              </a:defRPr>
            </a:lvl5pPr>
            <a:lvl6pPr marL="2743200" lvl="5" indent="-228600" algn="l">
              <a:lnSpc>
                <a:spcPct val="90000"/>
              </a:lnSpc>
              <a:spcBef>
                <a:spcPts val="500"/>
              </a:spcBef>
              <a:spcAft>
                <a:spcPts val="0"/>
              </a:spcAft>
              <a:buClr>
                <a:srgbClr val="757575"/>
              </a:buClr>
              <a:buSzPts val="1600"/>
              <a:buNone/>
              <a:defRPr sz="1600">
                <a:solidFill>
                  <a:srgbClr val="757575"/>
                </a:solidFill>
              </a:defRPr>
            </a:lvl6pPr>
            <a:lvl7pPr marL="3200400" lvl="6" indent="-228600" algn="l">
              <a:lnSpc>
                <a:spcPct val="90000"/>
              </a:lnSpc>
              <a:spcBef>
                <a:spcPts val="500"/>
              </a:spcBef>
              <a:spcAft>
                <a:spcPts val="0"/>
              </a:spcAft>
              <a:buClr>
                <a:srgbClr val="757575"/>
              </a:buClr>
              <a:buSzPts val="1600"/>
              <a:buNone/>
              <a:defRPr sz="1600">
                <a:solidFill>
                  <a:srgbClr val="757575"/>
                </a:solidFill>
              </a:defRPr>
            </a:lvl7pPr>
            <a:lvl8pPr marL="3657600" lvl="7" indent="-228600" algn="l">
              <a:lnSpc>
                <a:spcPct val="90000"/>
              </a:lnSpc>
              <a:spcBef>
                <a:spcPts val="500"/>
              </a:spcBef>
              <a:spcAft>
                <a:spcPts val="0"/>
              </a:spcAft>
              <a:buClr>
                <a:srgbClr val="757575"/>
              </a:buClr>
              <a:buSzPts val="1600"/>
              <a:buNone/>
              <a:defRPr sz="1600">
                <a:solidFill>
                  <a:srgbClr val="757575"/>
                </a:solidFill>
              </a:defRPr>
            </a:lvl8pPr>
            <a:lvl9pPr marL="4114800" lvl="8" indent="-228600" algn="l">
              <a:lnSpc>
                <a:spcPct val="90000"/>
              </a:lnSpc>
              <a:spcBef>
                <a:spcPts val="500"/>
              </a:spcBef>
              <a:spcAft>
                <a:spcPts val="0"/>
              </a:spcAft>
              <a:buClr>
                <a:srgbClr val="757575"/>
              </a:buClr>
              <a:buSzPts val="1600"/>
              <a:buNone/>
              <a:defRPr sz="1600">
                <a:solidFill>
                  <a:srgbClr val="757575"/>
                </a:solidFill>
              </a:defRPr>
            </a:lvl9pPr>
          </a:lstStyle>
          <a:p>
            <a:endParaRPr/>
          </a:p>
        </p:txBody>
      </p:sp>
      <p:sp>
        <p:nvSpPr>
          <p:cNvPr id="34" name="Google Shape;34;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5" name="Google Shape;35;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Δύο περιεχόμενα" type="twoObj">
  <p:cSld name="TWO_OBJECTS">
    <p:spTree>
      <p:nvGrpSpPr>
        <p:cNvPr id="1" name="Shape 37"/>
        <p:cNvGrpSpPr/>
        <p:nvPr/>
      </p:nvGrpSpPr>
      <p:grpSpPr>
        <a:xfrm>
          <a:off x="0" y="0"/>
          <a:ext cx="0" cy="0"/>
          <a:chOff x="0" y="0"/>
          <a:chExt cx="0" cy="0"/>
        </a:xfrm>
      </p:grpSpPr>
      <p:sp>
        <p:nvSpPr>
          <p:cNvPr id="38" name="Google Shape;38;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31"/>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31"/>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2" name="Google Shape;42;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Μόνο τίτλος" type="titleOnly">
  <p:cSld name="TITLE_ONLY">
    <p:spTree>
      <p:nvGrpSpPr>
        <p:cNvPr id="1" name="Shape 44"/>
        <p:cNvGrpSpPr/>
        <p:nvPr/>
      </p:nvGrpSpPr>
      <p:grpSpPr>
        <a:xfrm>
          <a:off x="0" y="0"/>
          <a:ext cx="0" cy="0"/>
          <a:chOff x="0" y="0"/>
          <a:chExt cx="0" cy="0"/>
        </a:xfrm>
      </p:grpSpPr>
      <p:sp>
        <p:nvSpPr>
          <p:cNvPr id="45" name="Google Shape;45;p3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6" name="Google Shape;46;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Κενό" type="blank">
  <p:cSld name="BLANK">
    <p:spTree>
      <p:nvGrpSpPr>
        <p:cNvPr id="1" name="Shape 49"/>
        <p:cNvGrpSpPr/>
        <p:nvPr/>
      </p:nvGrpSpPr>
      <p:grpSpPr>
        <a:xfrm>
          <a:off x="0" y="0"/>
          <a:ext cx="0" cy="0"/>
          <a:chOff x="0" y="0"/>
          <a:chExt cx="0" cy="0"/>
        </a:xfrm>
      </p:grpSpPr>
      <p:sp>
        <p:nvSpPr>
          <p:cNvPr id="50" name="Google Shape;50;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Περιεχόμενο με λεζάντα" type="objTx">
  <p:cSld name="OBJECT_WITH_CAPTION_TEXT">
    <p:spTree>
      <p:nvGrpSpPr>
        <p:cNvPr id="1" name="Shape 53"/>
        <p:cNvGrpSpPr/>
        <p:nvPr/>
      </p:nvGrpSpPr>
      <p:grpSpPr>
        <a:xfrm>
          <a:off x="0" y="0"/>
          <a:ext cx="0" cy="0"/>
          <a:chOff x="0" y="0"/>
          <a:chExt cx="0" cy="0"/>
        </a:xfrm>
      </p:grpSpPr>
      <p:sp>
        <p:nvSpPr>
          <p:cNvPr id="54" name="Google Shape;54;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5" name="Google Shape;55;p34"/>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6" name="Google Shape;56;p34"/>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7" name="Google Shape;57;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8" name="Google Shape;58;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Εικόνα με λεζάντα" type="picTx">
  <p:cSld name="PICTURE_WITH_CAPTION_TEXT">
    <p:spTree>
      <p:nvGrpSpPr>
        <p:cNvPr id="1" name="Shape 60"/>
        <p:cNvGrpSpPr/>
        <p:nvPr/>
      </p:nvGrpSpPr>
      <p:grpSpPr>
        <a:xfrm>
          <a:off x="0" y="0"/>
          <a:ext cx="0" cy="0"/>
          <a:chOff x="0" y="0"/>
          <a:chExt cx="0" cy="0"/>
        </a:xfrm>
      </p:grpSpPr>
      <p:sp>
        <p:nvSpPr>
          <p:cNvPr id="61" name="Google Shape;61;p35"/>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Play"/>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2" name="Google Shape;62;p35"/>
          <p:cNvSpPr>
            <a:spLocks noGrp="1"/>
          </p:cNvSpPr>
          <p:nvPr>
            <p:ph type="pic" idx="2"/>
          </p:nvPr>
        </p:nvSpPr>
        <p:spPr>
          <a:xfrm>
            <a:off x="5183188" y="987425"/>
            <a:ext cx="6172200" cy="4873625"/>
          </a:xfrm>
          <a:prstGeom prst="rect">
            <a:avLst/>
          </a:prstGeom>
          <a:noFill/>
          <a:ln>
            <a:noFill/>
          </a:ln>
        </p:spPr>
      </p:sp>
      <p:sp>
        <p:nvSpPr>
          <p:cNvPr id="63" name="Google Shape;63;p35"/>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4" name="Google Shape;64;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5" name="Google Shape;65;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Τίτλος και Κατακόρυφο κείμενο" type="vertTx">
  <p:cSld name="VERTICAL_TEXT">
    <p:spTree>
      <p:nvGrpSpPr>
        <p:cNvPr id="1" name="Shape 67"/>
        <p:cNvGrpSpPr/>
        <p:nvPr/>
      </p:nvGrpSpPr>
      <p:grpSpPr>
        <a:xfrm>
          <a:off x="0" y="0"/>
          <a:ext cx="0" cy="0"/>
          <a:chOff x="0" y="0"/>
          <a:chExt cx="0" cy="0"/>
        </a:xfrm>
      </p:grpSpPr>
      <p:sp>
        <p:nvSpPr>
          <p:cNvPr id="68" name="Google Shape;68;p3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9" name="Google Shape;69;p36"/>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0" name="Google Shape;70;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1" name="Google Shape;71;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slideLayout" Target="../slideLayouts/slideLayout12.xml"/><Relationship Id="rId1" Type="http://schemas.openxmlformats.org/officeDocument/2006/relationships/slideLayout" Target="../slideLayouts/slideLayout11.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22"/>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Play"/>
              <a:buNone/>
              <a:defRPr sz="4400" b="0" i="0" u="none" strike="noStrike" cap="none">
                <a:solidFill>
                  <a:schemeClr val="dk1"/>
                </a:solidFill>
                <a:latin typeface="Play"/>
                <a:ea typeface="Play"/>
                <a:cs typeface="Play"/>
                <a:sym typeface="Play"/>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22"/>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Arial"/>
                <a:ea typeface="Arial"/>
                <a:cs typeface="Arial"/>
                <a:sym typeface="Arial"/>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Arial"/>
                <a:ea typeface="Arial"/>
                <a:cs typeface="Arial"/>
                <a:sym typeface="Arial"/>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Arial"/>
                <a:ea typeface="Arial"/>
                <a:cs typeface="Arial"/>
                <a:sym typeface="Arial"/>
              </a:defRPr>
            </a:lvl9pPr>
          </a:lstStyle>
          <a:p>
            <a:endParaRPr/>
          </a:p>
        </p:txBody>
      </p:sp>
      <p:sp>
        <p:nvSpPr>
          <p:cNvPr id="12" name="Google Shape;12;p2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3" name="Google Shape;13;p2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757575"/>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Arial"/>
                <a:ea typeface="Arial"/>
                <a:cs typeface="Arial"/>
                <a:sym typeface="Arial"/>
              </a:defRPr>
            </a:lvl9pPr>
          </a:lstStyle>
          <a:p>
            <a:endParaRPr/>
          </a:p>
        </p:txBody>
      </p:sp>
      <p:sp>
        <p:nvSpPr>
          <p:cNvPr id="14" name="Google Shape;14;p2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757575"/>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2">
            <a:alpha val="0"/>
          </a:schemeClr>
        </a:solidFill>
        <a:effectLst/>
      </p:bgPr>
    </p:bg>
    <p:spTree>
      <p:nvGrpSpPr>
        <p:cNvPr id="1" name="Shape 79"/>
        <p:cNvGrpSpPr/>
        <p:nvPr/>
      </p:nvGrpSpPr>
      <p:grpSpPr>
        <a:xfrm>
          <a:off x="0" y="0"/>
          <a:ext cx="0" cy="0"/>
          <a:chOff x="0" y="0"/>
          <a:chExt cx="0" cy="0"/>
        </a:xfrm>
      </p:grpSpPr>
      <p:sp>
        <p:nvSpPr>
          <p:cNvPr id="80" name="Google Shape;80;p24"/>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81" name="Google Shape;81;p2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60" r:id="rId1"/>
    <p:sldLayoutId id="2147483661" r:id="rId2"/>
    <p:sldLayoutId id="2147483662"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11.xml"/><Relationship Id="rId4" Type="http://schemas.openxmlformats.org/officeDocument/2006/relationships/image" Target="../media/image20.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1.xml"/></Relationships>
</file>

<file path=ppt/slides/_rels/slide1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8.xml"/><Relationship Id="rId1" Type="http://schemas.openxmlformats.org/officeDocument/2006/relationships/slideLayout" Target="../slideLayouts/slideLayout11.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1.xml"/></Relationships>
</file>

<file path=ppt/slides/_rels/slide21.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21.xml"/><Relationship Id="rId1" Type="http://schemas.openxmlformats.org/officeDocument/2006/relationships/slideLayout" Target="../slideLayouts/slideLayout1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hyperlink" Target="https://www.youtube.com/watch?v=S4fUCw-CoO4" TargetMode="External"/><Relationship Id="rId2" Type="http://schemas.openxmlformats.org/officeDocument/2006/relationships/notesSlide" Target="../notesSlides/notesSlide22.xml"/><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ufKpR4ZCohw" TargetMode="External"/><Relationship Id="rId2" Type="http://schemas.openxmlformats.org/officeDocument/2006/relationships/notesSlide" Target="../notesSlides/notesSlide9.xml"/><Relationship Id="rId1" Type="http://schemas.openxmlformats.org/officeDocument/2006/relationships/slideLayout" Target="../slideLayouts/slideLayout11.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374726" y="2184268"/>
            <a:ext cx="4753865" cy="133406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800"/>
              </a:spcAft>
              <a:buSzPts val="2000"/>
              <a:buNone/>
            </a:pPr>
            <a:r>
              <a:rPr lang="en-US" sz="1800" b="1" i="0" u="none" strike="noStrike">
                <a:solidFill>
                  <a:srgbClr val="16C45B"/>
                </a:solidFill>
                <a:latin typeface="Calibri"/>
                <a:ea typeface="Calibri"/>
                <a:cs typeface="Calibri"/>
                <a:sym typeface="Calibri"/>
              </a:rPr>
              <a:t>WP3: Teacher training for authentic and gender inclusive informatics education</a:t>
            </a:r>
            <a:endParaRPr/>
          </a:p>
        </p:txBody>
      </p:sp>
      <p:sp>
        <p:nvSpPr>
          <p:cNvPr id="111" name="Google Shape;111;p1"/>
          <p:cNvSpPr txBox="1">
            <a:spLocks noGrp="1"/>
          </p:cNvSpPr>
          <p:nvPr>
            <p:ph type="subTitle" idx="1"/>
          </p:nvPr>
        </p:nvSpPr>
        <p:spPr>
          <a:xfrm>
            <a:off x="401324" y="3651830"/>
            <a:ext cx="4896233"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THINKER training course for primary and secondary education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sp>
        <p:nvSpPr>
          <p:cNvPr id="174" name="Google Shape;174;p1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Steps of CFP</a:t>
            </a:r>
            <a:endParaRPr/>
          </a:p>
        </p:txBody>
      </p:sp>
      <p:grpSp>
        <p:nvGrpSpPr>
          <p:cNvPr id="175" name="Google Shape;175;p11"/>
          <p:cNvGrpSpPr/>
          <p:nvPr/>
        </p:nvGrpSpPr>
        <p:grpSpPr>
          <a:xfrm>
            <a:off x="160909" y="1255882"/>
            <a:ext cx="11876081" cy="4346234"/>
            <a:chOff x="5328" y="534175"/>
            <a:chExt cx="11876081" cy="4346234"/>
          </a:xfrm>
        </p:grpSpPr>
        <p:sp>
          <p:nvSpPr>
            <p:cNvPr id="176" name="Google Shape;176;p11"/>
            <p:cNvSpPr/>
            <p:nvPr/>
          </p:nvSpPr>
          <p:spPr>
            <a:xfrm rot="5400000">
              <a:off x="442268" y="2492978"/>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7" name="Google Shape;177;p11"/>
            <p:cNvSpPr/>
            <p:nvPr/>
          </p:nvSpPr>
          <p:spPr>
            <a:xfrm>
              <a:off x="222573" y="3147319"/>
              <a:ext cx="1977152" cy="173309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78" name="Google Shape;178;p11"/>
            <p:cNvSpPr txBox="1"/>
            <p:nvPr/>
          </p:nvSpPr>
          <p:spPr>
            <a:xfrm>
              <a:off x="222573" y="3147319"/>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Presenter Overview</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70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 The presenter shares their idea/ issue and provides context for what they will be doing.</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63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 Others within the group are silent</a:t>
              </a:r>
              <a:endParaRPr sz="1400" b="0" i="0" u="none" strike="noStrike" cap="none">
                <a:solidFill>
                  <a:srgbClr val="000000"/>
                </a:solidFill>
                <a:latin typeface="Arial"/>
                <a:ea typeface="Arial"/>
                <a:cs typeface="Arial"/>
                <a:sym typeface="Arial"/>
              </a:endParaRPr>
            </a:p>
          </p:txBody>
        </p:sp>
        <p:sp>
          <p:nvSpPr>
            <p:cNvPr id="179" name="Google Shape;179;p11"/>
            <p:cNvSpPr/>
            <p:nvPr/>
          </p:nvSpPr>
          <p:spPr>
            <a:xfrm>
              <a:off x="1826678" y="2331747"/>
              <a:ext cx="373047" cy="373047"/>
            </a:xfrm>
            <a:prstGeom prst="triangle">
              <a:avLst>
                <a:gd name="adj" fmla="val 10000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0" name="Google Shape;180;p11"/>
            <p:cNvSpPr/>
            <p:nvPr/>
          </p:nvSpPr>
          <p:spPr>
            <a:xfrm rot="5400000">
              <a:off x="2862689" y="1894042"/>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1" name="Google Shape;181;p11"/>
            <p:cNvSpPr/>
            <p:nvPr/>
          </p:nvSpPr>
          <p:spPr>
            <a:xfrm>
              <a:off x="2642994" y="2548383"/>
              <a:ext cx="1977152" cy="173309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2" name="Google Shape;182;p11"/>
            <p:cNvSpPr txBox="1"/>
            <p:nvPr/>
          </p:nvSpPr>
          <p:spPr>
            <a:xfrm>
              <a:off x="2642994" y="2548383"/>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Probing/ Clarifying Questions</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700"/>
                </a:spcBef>
                <a:spcAft>
                  <a:spcPts val="0"/>
                </a:spcAft>
                <a:buClr>
                  <a:srgbClr val="000000"/>
                </a:buClr>
                <a:buSzPts val="1800"/>
                <a:buFont typeface="Arial"/>
                <a:buNone/>
              </a:pPr>
              <a:r>
                <a:rPr lang="en-US" sz="1800" b="1" i="0" u="none" strike="noStrike" cap="none">
                  <a:solidFill>
                    <a:srgbClr val="000000"/>
                  </a:solidFill>
                  <a:latin typeface="Calibri"/>
                  <a:ea typeface="Calibri"/>
                  <a:cs typeface="Calibri"/>
                  <a:sym typeface="Calibri"/>
                </a:rPr>
                <a:t>- </a:t>
              </a:r>
              <a:r>
                <a:rPr lang="en-US" sz="1800" b="0" i="0" u="none" strike="noStrike" cap="none">
                  <a:solidFill>
                    <a:srgbClr val="000000"/>
                  </a:solidFill>
                  <a:latin typeface="Calibri"/>
                  <a:ea typeface="Calibri"/>
                  <a:cs typeface="Calibri"/>
                  <a:sym typeface="Calibri"/>
                </a:rPr>
                <a:t>Group members ask clarifying/ probing questions related to the idea/issue</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63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 This is not time to give advice or critique. The point is simply to gain clarity. </a:t>
              </a:r>
              <a:endParaRPr sz="1400" b="0" i="0" u="none" strike="noStrike" cap="none">
                <a:solidFill>
                  <a:srgbClr val="000000"/>
                </a:solidFill>
                <a:latin typeface="Arial"/>
                <a:ea typeface="Arial"/>
                <a:cs typeface="Arial"/>
                <a:sym typeface="Arial"/>
              </a:endParaRPr>
            </a:p>
          </p:txBody>
        </p:sp>
        <p:sp>
          <p:nvSpPr>
            <p:cNvPr id="183" name="Google Shape;183;p11"/>
            <p:cNvSpPr/>
            <p:nvPr/>
          </p:nvSpPr>
          <p:spPr>
            <a:xfrm>
              <a:off x="4247099" y="1732811"/>
              <a:ext cx="373047" cy="373047"/>
            </a:xfrm>
            <a:prstGeom prst="triangle">
              <a:avLst>
                <a:gd name="adj" fmla="val 10000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4" name="Google Shape;184;p11"/>
            <p:cNvSpPr/>
            <p:nvPr/>
          </p:nvSpPr>
          <p:spPr>
            <a:xfrm rot="5400000">
              <a:off x="5283110" y="1295106"/>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5" name="Google Shape;185;p11"/>
            <p:cNvSpPr/>
            <p:nvPr/>
          </p:nvSpPr>
          <p:spPr>
            <a:xfrm>
              <a:off x="5063415" y="1949447"/>
              <a:ext cx="1977152" cy="173309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6" name="Google Shape;186;p11"/>
            <p:cNvSpPr txBox="1"/>
            <p:nvPr/>
          </p:nvSpPr>
          <p:spPr>
            <a:xfrm>
              <a:off x="5063415" y="1949447"/>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Warm Feedback (I LIKE)</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700"/>
                </a:spcBef>
                <a:spcAft>
                  <a:spcPts val="0"/>
                </a:spcAft>
                <a:buClr>
                  <a:srgbClr val="000000"/>
                </a:buClr>
                <a:buSzPts val="1800"/>
                <a:buFont typeface="Arial"/>
                <a:buNone/>
              </a:pPr>
              <a:r>
                <a:rPr lang="en-US" sz="1800" b="1" i="0" u="none" strike="noStrike" cap="none">
                  <a:solidFill>
                    <a:srgbClr val="000000"/>
                  </a:solidFill>
                  <a:latin typeface="Calibri"/>
                  <a:ea typeface="Calibri"/>
                  <a:cs typeface="Calibri"/>
                  <a:sym typeface="Calibri"/>
                </a:rPr>
                <a:t>- </a:t>
              </a:r>
              <a:r>
                <a:rPr lang="en-US" sz="1800" b="0" i="0" u="none" strike="noStrike" cap="none">
                  <a:solidFill>
                    <a:srgbClr val="000000"/>
                  </a:solidFill>
                  <a:latin typeface="Calibri"/>
                  <a:ea typeface="Calibri"/>
                  <a:cs typeface="Calibri"/>
                  <a:sym typeface="Calibri"/>
                </a:rPr>
                <a:t>Group members share “warm” feedback with presenter starting with  the phrase “I like…”</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63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 Presenter is silent and takes notes</a:t>
              </a:r>
              <a:endParaRPr sz="1400" b="0" i="0" u="none" strike="noStrike" cap="none">
                <a:solidFill>
                  <a:srgbClr val="000000"/>
                </a:solidFill>
                <a:latin typeface="Arial"/>
                <a:ea typeface="Arial"/>
                <a:cs typeface="Arial"/>
                <a:sym typeface="Arial"/>
              </a:endParaRPr>
            </a:p>
          </p:txBody>
        </p:sp>
        <p:sp>
          <p:nvSpPr>
            <p:cNvPr id="187" name="Google Shape;187;p11"/>
            <p:cNvSpPr/>
            <p:nvPr/>
          </p:nvSpPr>
          <p:spPr>
            <a:xfrm>
              <a:off x="6667520" y="1133875"/>
              <a:ext cx="373047" cy="373047"/>
            </a:xfrm>
            <a:prstGeom prst="triangle">
              <a:avLst>
                <a:gd name="adj" fmla="val 10000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8" name="Google Shape;188;p11"/>
            <p:cNvSpPr/>
            <p:nvPr/>
          </p:nvSpPr>
          <p:spPr>
            <a:xfrm rot="5400000">
              <a:off x="7703531" y="696171"/>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89" name="Google Shape;189;p11"/>
            <p:cNvSpPr/>
            <p:nvPr/>
          </p:nvSpPr>
          <p:spPr>
            <a:xfrm>
              <a:off x="7483836" y="1350512"/>
              <a:ext cx="1977152" cy="173309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0" name="Google Shape;190;p11"/>
            <p:cNvSpPr txBox="1"/>
            <p:nvPr/>
          </p:nvSpPr>
          <p:spPr>
            <a:xfrm>
              <a:off x="7483836" y="1350512"/>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Cool Feedback (I WONDER)</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700"/>
                </a:spcBef>
                <a:spcAft>
                  <a:spcPts val="0"/>
                </a:spcAft>
                <a:buClr>
                  <a:srgbClr val="000000"/>
                </a:buClr>
                <a:buSzPts val="1800"/>
                <a:buFont typeface="Arial"/>
                <a:buNone/>
              </a:pPr>
              <a:r>
                <a:rPr lang="en-US" sz="1800" b="1" i="0" u="none" strike="noStrike" cap="none">
                  <a:solidFill>
                    <a:srgbClr val="000000"/>
                  </a:solidFill>
                  <a:latin typeface="Calibri"/>
                  <a:ea typeface="Calibri"/>
                  <a:cs typeface="Calibri"/>
                  <a:sym typeface="Calibri"/>
                </a:rPr>
                <a:t>- </a:t>
              </a:r>
              <a:r>
                <a:rPr lang="en-US" sz="1800" b="0" i="0" u="none" strike="noStrike" cap="none">
                  <a:solidFill>
                    <a:srgbClr val="000000"/>
                  </a:solidFill>
                  <a:latin typeface="Calibri"/>
                  <a:ea typeface="Calibri"/>
                  <a:cs typeface="Calibri"/>
                  <a:sym typeface="Calibri"/>
                </a:rPr>
                <a:t>Group members share “warm” feedback with presenter starting with the phrase “I wonder…”</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63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 Presenter is silent and takes notes</a:t>
              </a:r>
              <a:endParaRPr sz="1400" b="0" i="0" u="none" strike="noStrike" cap="none">
                <a:solidFill>
                  <a:srgbClr val="000000"/>
                </a:solidFill>
                <a:latin typeface="Arial"/>
                <a:ea typeface="Arial"/>
                <a:cs typeface="Arial"/>
                <a:sym typeface="Arial"/>
              </a:endParaRPr>
            </a:p>
          </p:txBody>
        </p:sp>
        <p:sp>
          <p:nvSpPr>
            <p:cNvPr id="191" name="Google Shape;191;p11"/>
            <p:cNvSpPr/>
            <p:nvPr/>
          </p:nvSpPr>
          <p:spPr>
            <a:xfrm>
              <a:off x="9087941" y="534940"/>
              <a:ext cx="373047" cy="373047"/>
            </a:xfrm>
            <a:prstGeom prst="triangle">
              <a:avLst>
                <a:gd name="adj" fmla="val 10000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2" name="Google Shape;192;p11"/>
            <p:cNvSpPr/>
            <p:nvPr/>
          </p:nvSpPr>
          <p:spPr>
            <a:xfrm rot="5400000">
              <a:off x="10123952" y="97235"/>
              <a:ext cx="1316129" cy="2190009"/>
            </a:xfrm>
            <a:prstGeom prst="corner">
              <a:avLst>
                <a:gd name="adj1" fmla="val 16120"/>
                <a:gd name="adj2" fmla="val 16110"/>
              </a:avLst>
            </a:prstGeom>
            <a:solidFill>
              <a:srgbClr val="13C459"/>
            </a:solidFill>
            <a:ln w="25400" cap="flat" cmpd="sng">
              <a:solidFill>
                <a:srgbClr val="13C459"/>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3" name="Google Shape;193;p11"/>
            <p:cNvSpPr/>
            <p:nvPr/>
          </p:nvSpPr>
          <p:spPr>
            <a:xfrm>
              <a:off x="9904257" y="751576"/>
              <a:ext cx="1977152" cy="1733090"/>
            </a:xfrm>
            <a:prstGeom prst="rect">
              <a:avLst/>
            </a:prstGeom>
            <a:no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94" name="Google Shape;194;p11"/>
            <p:cNvSpPr txBox="1"/>
            <p:nvPr/>
          </p:nvSpPr>
          <p:spPr>
            <a:xfrm>
              <a:off x="9904257" y="751576"/>
              <a:ext cx="1977152" cy="1733090"/>
            </a:xfrm>
            <a:prstGeom prst="rect">
              <a:avLst/>
            </a:prstGeom>
            <a:noFill/>
            <a:ln>
              <a:noFill/>
            </a:ln>
          </p:spPr>
          <p:txBody>
            <a:bodyPr spcFirstLastPara="1" wrap="square" lIns="76200" tIns="76200" rIns="76200" bIns="76200" anchor="t" anchorCtr="0">
              <a:noAutofit/>
            </a:bodyPr>
            <a:lstStyle/>
            <a:p>
              <a:pPr marL="0" marR="0" lvl="0" indent="0" algn="l" rtl="0">
                <a:lnSpc>
                  <a:spcPct val="90000"/>
                </a:lnSpc>
                <a:spcBef>
                  <a:spcPts val="0"/>
                </a:spcBef>
                <a:spcAft>
                  <a:spcPts val="0"/>
                </a:spcAft>
                <a:buClr>
                  <a:srgbClr val="000000"/>
                </a:buClr>
                <a:buSzPts val="2000"/>
                <a:buFont typeface="Arial"/>
                <a:buNone/>
              </a:pPr>
              <a:r>
                <a:rPr lang="en-US" sz="2000" b="1" i="0" u="none" strike="noStrike" cap="none">
                  <a:solidFill>
                    <a:srgbClr val="000000"/>
                  </a:solidFill>
                  <a:latin typeface="Calibri"/>
                  <a:ea typeface="Calibri"/>
                  <a:cs typeface="Calibri"/>
                  <a:sym typeface="Calibri"/>
                </a:rPr>
                <a:t>Reflection</a:t>
              </a:r>
              <a:endParaRPr sz="1400" b="0" i="0" u="none" strike="noStrike" cap="none">
                <a:solidFill>
                  <a:srgbClr val="000000"/>
                </a:solidFill>
                <a:latin typeface="Arial"/>
                <a:ea typeface="Arial"/>
                <a:cs typeface="Arial"/>
                <a:sym typeface="Arial"/>
              </a:endParaRPr>
            </a:p>
            <a:p>
              <a:pPr marL="0" marR="0" lvl="0" indent="0" algn="l" rtl="0">
                <a:lnSpc>
                  <a:spcPct val="90000"/>
                </a:lnSpc>
                <a:spcBef>
                  <a:spcPts val="700"/>
                </a:spcBef>
                <a:spcAft>
                  <a:spcPts val="0"/>
                </a:spcAft>
                <a:buClr>
                  <a:srgbClr val="000000"/>
                </a:buClr>
                <a:buSzPts val="1800"/>
                <a:buFont typeface="Arial"/>
                <a:buNone/>
              </a:pPr>
              <a:r>
                <a:rPr lang="en-US" sz="1800" b="0" i="0" u="none" strike="noStrike" cap="none">
                  <a:solidFill>
                    <a:srgbClr val="000000"/>
                  </a:solidFill>
                  <a:latin typeface="Calibri"/>
                  <a:ea typeface="Calibri"/>
                  <a:cs typeface="Calibri"/>
                  <a:sym typeface="Calibri"/>
                </a:rPr>
                <a:t>- Presenter reflects aloud with the group members on the feedback that they received</a:t>
              </a:r>
              <a:endParaRPr sz="1400" b="0" i="0" u="none" strike="noStrike" cap="none">
                <a:solidFill>
                  <a:srgbClr val="000000"/>
                </a:solidFill>
                <a:latin typeface="Arial"/>
                <a:ea typeface="Arial"/>
                <a:cs typeface="Arial"/>
                <a:sym typeface="Arial"/>
              </a:endParaRPr>
            </a:p>
          </p:txBody>
        </p:sp>
      </p:grpSp>
      <p:sp>
        <p:nvSpPr>
          <p:cNvPr id="195" name="Google Shape;195;p11"/>
          <p:cNvSpPr/>
          <p:nvPr/>
        </p:nvSpPr>
        <p:spPr>
          <a:xfrm>
            <a:off x="149679" y="2728278"/>
            <a:ext cx="547290"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400"/>
              <a:buFont typeface="Arial"/>
              <a:buNone/>
            </a:pPr>
            <a:r>
              <a:rPr lang="en-US" sz="5400" b="1" i="0" u="none" strike="noStrike" cap="none">
                <a:solidFill>
                  <a:schemeClr val="accent5"/>
                </a:solidFill>
                <a:latin typeface="Arial"/>
                <a:ea typeface="Arial"/>
                <a:cs typeface="Arial"/>
                <a:sym typeface="Arial"/>
              </a:rPr>
              <a:t>1</a:t>
            </a:r>
            <a:endParaRPr sz="1400" b="0" i="0" u="none" strike="noStrike" cap="none">
              <a:solidFill>
                <a:srgbClr val="000000"/>
              </a:solidFill>
              <a:latin typeface="Arial"/>
              <a:ea typeface="Arial"/>
              <a:cs typeface="Arial"/>
              <a:sym typeface="Arial"/>
            </a:endParaRPr>
          </a:p>
        </p:txBody>
      </p:sp>
      <p:sp>
        <p:nvSpPr>
          <p:cNvPr id="196" name="Google Shape;196;p11"/>
          <p:cNvSpPr/>
          <p:nvPr/>
        </p:nvSpPr>
        <p:spPr>
          <a:xfrm>
            <a:off x="2686550" y="2126557"/>
            <a:ext cx="547291"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400"/>
              <a:buFont typeface="Arial"/>
              <a:buNone/>
            </a:pPr>
            <a:r>
              <a:rPr lang="en-US" sz="5400" b="1" i="0" u="none" strike="noStrike" cap="none">
                <a:solidFill>
                  <a:schemeClr val="accent5"/>
                </a:solidFill>
                <a:latin typeface="Arial"/>
                <a:ea typeface="Arial"/>
                <a:cs typeface="Arial"/>
                <a:sym typeface="Arial"/>
              </a:rPr>
              <a:t>2</a:t>
            </a:r>
            <a:endParaRPr sz="5400" b="1" i="0" u="none" strike="noStrike" cap="none">
              <a:solidFill>
                <a:schemeClr val="accent5"/>
              </a:solidFill>
              <a:latin typeface="Arial"/>
              <a:ea typeface="Arial"/>
              <a:cs typeface="Arial"/>
              <a:sym typeface="Arial"/>
            </a:endParaRPr>
          </a:p>
        </p:txBody>
      </p:sp>
      <p:sp>
        <p:nvSpPr>
          <p:cNvPr id="197" name="Google Shape;197;p11"/>
          <p:cNvSpPr/>
          <p:nvPr/>
        </p:nvSpPr>
        <p:spPr>
          <a:xfrm>
            <a:off x="5099597" y="1565192"/>
            <a:ext cx="547291"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400"/>
              <a:buFont typeface="Arial"/>
              <a:buNone/>
            </a:pPr>
            <a:r>
              <a:rPr lang="en-US" sz="5400" b="1" i="0" u="none" strike="noStrike" cap="none">
                <a:solidFill>
                  <a:schemeClr val="accent5"/>
                </a:solidFill>
                <a:latin typeface="Arial"/>
                <a:ea typeface="Arial"/>
                <a:cs typeface="Arial"/>
                <a:sym typeface="Arial"/>
              </a:rPr>
              <a:t>3</a:t>
            </a:r>
            <a:endParaRPr sz="5400" b="1" i="0" u="none" strike="noStrike" cap="none">
              <a:solidFill>
                <a:schemeClr val="accent5"/>
              </a:solidFill>
              <a:latin typeface="Arial"/>
              <a:ea typeface="Arial"/>
              <a:cs typeface="Arial"/>
              <a:sym typeface="Arial"/>
            </a:endParaRPr>
          </a:p>
        </p:txBody>
      </p:sp>
      <p:sp>
        <p:nvSpPr>
          <p:cNvPr id="198" name="Google Shape;198;p11"/>
          <p:cNvSpPr/>
          <p:nvPr/>
        </p:nvSpPr>
        <p:spPr>
          <a:xfrm>
            <a:off x="7512644" y="1001929"/>
            <a:ext cx="547291"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400"/>
              <a:buFont typeface="Arial"/>
              <a:buNone/>
            </a:pPr>
            <a:r>
              <a:rPr lang="en-US" sz="5400" b="1" i="0" u="none" strike="noStrike" cap="none">
                <a:solidFill>
                  <a:schemeClr val="accent5"/>
                </a:solidFill>
                <a:latin typeface="Arial"/>
                <a:ea typeface="Arial"/>
                <a:cs typeface="Arial"/>
                <a:sym typeface="Arial"/>
              </a:rPr>
              <a:t>4</a:t>
            </a:r>
            <a:endParaRPr sz="5400" b="1" i="0" u="none" strike="noStrike" cap="none">
              <a:solidFill>
                <a:schemeClr val="accent5"/>
              </a:solidFill>
              <a:latin typeface="Arial"/>
              <a:ea typeface="Arial"/>
              <a:cs typeface="Arial"/>
              <a:sym typeface="Arial"/>
            </a:endParaRPr>
          </a:p>
        </p:txBody>
      </p:sp>
      <p:sp>
        <p:nvSpPr>
          <p:cNvPr id="199" name="Google Shape;199;p11"/>
          <p:cNvSpPr/>
          <p:nvPr/>
        </p:nvSpPr>
        <p:spPr>
          <a:xfrm>
            <a:off x="9865248" y="344338"/>
            <a:ext cx="547291" cy="923330"/>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5400"/>
              <a:buFont typeface="Arial"/>
              <a:buNone/>
            </a:pPr>
            <a:r>
              <a:rPr lang="en-US" sz="5400" b="1" i="0" u="none" strike="noStrike" cap="none">
                <a:solidFill>
                  <a:schemeClr val="accent5"/>
                </a:solidFill>
                <a:latin typeface="Arial"/>
                <a:ea typeface="Arial"/>
                <a:cs typeface="Arial"/>
                <a:sym typeface="Arial"/>
              </a:rPr>
              <a:t>5</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1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Benefits &amp; Mechanisms of the CFP</a:t>
            </a:r>
            <a:endParaRPr/>
          </a:p>
        </p:txBody>
      </p:sp>
      <p:sp>
        <p:nvSpPr>
          <p:cNvPr id="206" name="Google Shape;206;p10"/>
          <p:cNvSpPr txBox="1">
            <a:spLocks noGrp="1"/>
          </p:cNvSpPr>
          <p:nvPr>
            <p:ph type="body" idx="2"/>
          </p:nvPr>
        </p:nvSpPr>
        <p:spPr>
          <a:xfrm>
            <a:off x="97970" y="1053110"/>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400" b="1">
                <a:solidFill>
                  <a:srgbClr val="1BBC5C"/>
                </a:solidFill>
                <a:latin typeface="Calibri"/>
                <a:ea typeface="Calibri"/>
                <a:cs typeface="Calibri"/>
                <a:sym typeface="Calibri"/>
              </a:rPr>
              <a:t>Benefits</a:t>
            </a:r>
            <a:endParaRPr sz="2400">
              <a:solidFill>
                <a:srgbClr val="1BBC5C"/>
              </a:solidFill>
              <a:latin typeface="Calibri"/>
              <a:ea typeface="Calibri"/>
              <a:cs typeface="Calibri"/>
              <a:sym typeface="Calibri"/>
            </a:endParaRPr>
          </a:p>
          <a:p>
            <a:pPr marL="457200" marR="0" lvl="0" indent="-228600" algn="l" rtl="0">
              <a:lnSpc>
                <a:spcPct val="90000"/>
              </a:lnSpc>
              <a:spcBef>
                <a:spcPts val="1000"/>
              </a:spcBef>
              <a:spcAft>
                <a:spcPts val="0"/>
              </a:spcAft>
              <a:buClr>
                <a:schemeClr val="accent4"/>
              </a:buClr>
              <a:buSzPts val="1800"/>
              <a:buFont typeface="Arial"/>
              <a:buNone/>
            </a:pPr>
            <a:r>
              <a:rPr lang="en-US" b="1">
                <a:latin typeface="Calibri"/>
                <a:ea typeface="Calibri"/>
                <a:cs typeface="Calibri"/>
                <a:sym typeface="Calibri"/>
              </a:rPr>
              <a:t>Greater Comfort with Feedback</a:t>
            </a:r>
            <a:r>
              <a:rPr lang="en-US">
                <a:latin typeface="Calibri"/>
                <a:ea typeface="Calibri"/>
                <a:cs typeface="Calibri"/>
                <a:sym typeface="Calibri"/>
              </a:rPr>
              <a:t>: 45% increase in teacher confidence (Bambino, 2002)</a:t>
            </a:r>
            <a:endParaRPr/>
          </a:p>
          <a:p>
            <a:pPr marL="457200" marR="0" lvl="0" indent="-228600" algn="l" rtl="0">
              <a:lnSpc>
                <a:spcPct val="90000"/>
              </a:lnSpc>
              <a:spcBef>
                <a:spcPts val="1000"/>
              </a:spcBef>
              <a:spcAft>
                <a:spcPts val="0"/>
              </a:spcAft>
              <a:buClr>
                <a:schemeClr val="accent4"/>
              </a:buClr>
              <a:buSzPts val="1800"/>
              <a:buFont typeface="Arial"/>
              <a:buNone/>
            </a:pPr>
            <a:r>
              <a:rPr lang="en-US" b="1">
                <a:latin typeface="Calibri"/>
                <a:ea typeface="Calibri"/>
                <a:cs typeface="Calibri"/>
                <a:sym typeface="Calibri"/>
              </a:rPr>
              <a:t>Improved Lesson Inclusivity</a:t>
            </a:r>
            <a:r>
              <a:rPr lang="en-US">
                <a:latin typeface="Calibri"/>
                <a:ea typeface="Calibri"/>
                <a:cs typeface="Calibri"/>
                <a:sym typeface="Calibri"/>
              </a:rPr>
              <a:t>: Teachers created inclusive lessons after 3 review cycles (Koch et al., 2020)</a:t>
            </a:r>
            <a:endParaRPr/>
          </a:p>
          <a:p>
            <a:pPr marL="457200" marR="0" lvl="0" indent="-228600" algn="l" rtl="0">
              <a:lnSpc>
                <a:spcPct val="90000"/>
              </a:lnSpc>
              <a:spcBef>
                <a:spcPts val="1000"/>
              </a:spcBef>
              <a:spcAft>
                <a:spcPts val="0"/>
              </a:spcAft>
              <a:buClr>
                <a:schemeClr val="accent4"/>
              </a:buClr>
              <a:buSzPts val="1800"/>
              <a:buFont typeface="Arial"/>
              <a:buNone/>
            </a:pPr>
            <a:r>
              <a:rPr lang="en-US" b="1">
                <a:latin typeface="Calibri"/>
                <a:ea typeface="Calibri"/>
                <a:cs typeface="Calibri"/>
                <a:sym typeface="Calibri"/>
              </a:rPr>
              <a:t>Higher Impact on Practice</a:t>
            </a:r>
            <a:r>
              <a:rPr lang="en-US">
                <a:latin typeface="Calibri"/>
                <a:ea typeface="Calibri"/>
                <a:cs typeface="Calibri"/>
                <a:sym typeface="Calibri"/>
              </a:rPr>
              <a:t>: Teachers reported 2.3× more improvement in lesson quality</a:t>
            </a:r>
            <a:endParaRPr/>
          </a:p>
          <a:p>
            <a:pPr marL="457200" marR="0" lvl="0" indent="-228600" algn="l" rtl="0">
              <a:lnSpc>
                <a:spcPct val="90000"/>
              </a:lnSpc>
              <a:spcBef>
                <a:spcPts val="1000"/>
              </a:spcBef>
              <a:spcAft>
                <a:spcPts val="0"/>
              </a:spcAft>
              <a:buClr>
                <a:schemeClr val="accent4"/>
              </a:buClr>
              <a:buSzPts val="1800"/>
              <a:buFont typeface="Arial"/>
              <a:buNone/>
            </a:pPr>
            <a:r>
              <a:rPr lang="en-US" b="1">
                <a:latin typeface="Calibri"/>
                <a:ea typeface="Calibri"/>
                <a:cs typeface="Calibri"/>
                <a:sym typeface="Calibri"/>
              </a:rPr>
              <a:t>Increased Use of Inclusive Language</a:t>
            </a:r>
            <a:r>
              <a:rPr lang="en-US">
                <a:latin typeface="Calibri"/>
                <a:ea typeface="Calibri"/>
                <a:cs typeface="Calibri"/>
                <a:sym typeface="Calibri"/>
              </a:rPr>
              <a:t>: UK teachers revised gender-biased language 89% more often than control groups (Bambino, 2002)</a:t>
            </a:r>
            <a:endParaRPr/>
          </a:p>
          <a:p>
            <a:pPr marL="457200" marR="0" lvl="0" indent="-228600" algn="l" rtl="0">
              <a:lnSpc>
                <a:spcPct val="90000"/>
              </a:lnSpc>
              <a:spcBef>
                <a:spcPts val="1000"/>
              </a:spcBef>
              <a:spcAft>
                <a:spcPts val="0"/>
              </a:spcAft>
              <a:buClr>
                <a:schemeClr val="accent4"/>
              </a:buClr>
              <a:buSzPts val="1800"/>
              <a:buFont typeface="Arial"/>
              <a:buNone/>
            </a:pPr>
            <a:endParaRPr>
              <a:latin typeface="Calibri"/>
              <a:ea typeface="Calibri"/>
              <a:cs typeface="Calibri"/>
              <a:sym typeface="Calibri"/>
            </a:endParaRPr>
          </a:p>
          <a:p>
            <a:pPr marL="457200" marR="0" lvl="0" indent="-228600" algn="l" rtl="0">
              <a:lnSpc>
                <a:spcPct val="90000"/>
              </a:lnSpc>
              <a:spcBef>
                <a:spcPts val="1000"/>
              </a:spcBef>
              <a:spcAft>
                <a:spcPts val="0"/>
              </a:spcAft>
              <a:buClr>
                <a:schemeClr val="accent4"/>
              </a:buClr>
              <a:buSzPts val="1800"/>
              <a:buFont typeface="Arial"/>
              <a:buNone/>
            </a:pPr>
            <a:r>
              <a:rPr lang="en-US" sz="2400" b="1">
                <a:solidFill>
                  <a:srgbClr val="1BBC5C"/>
                </a:solidFill>
                <a:latin typeface="Calibri"/>
                <a:ea typeface="Calibri"/>
                <a:cs typeface="Calibri"/>
                <a:sym typeface="Calibri"/>
              </a:rPr>
              <a:t>Mechanisms</a:t>
            </a:r>
            <a:endParaRPr sz="2400">
              <a:solidFill>
                <a:srgbClr val="1BBC5C"/>
              </a:solidFill>
              <a:latin typeface="Calibri"/>
              <a:ea typeface="Calibri"/>
              <a:cs typeface="Calibri"/>
              <a:sym typeface="Calibri"/>
            </a:endParaRPr>
          </a:p>
          <a:p>
            <a:pPr marL="514350" lvl="0" indent="-285750" algn="l" rtl="0">
              <a:lnSpc>
                <a:spcPct val="90000"/>
              </a:lnSpc>
              <a:spcBef>
                <a:spcPts val="1000"/>
              </a:spcBef>
              <a:spcAft>
                <a:spcPts val="0"/>
              </a:spcAft>
              <a:buSzPts val="1800"/>
              <a:buFont typeface="Arial"/>
              <a:buChar char="•"/>
            </a:pPr>
            <a:r>
              <a:rPr lang="en-US">
                <a:latin typeface="Calibri"/>
                <a:ea typeface="Calibri"/>
                <a:cs typeface="Calibri"/>
                <a:sym typeface="Calibri"/>
              </a:rPr>
              <a:t>Non-judgmental questions build trust and open dialogue</a:t>
            </a:r>
            <a:endParaRPr>
              <a:latin typeface="Calibri"/>
              <a:ea typeface="Calibri"/>
              <a:cs typeface="Calibri"/>
              <a:sym typeface="Calibri"/>
            </a:endParaRPr>
          </a:p>
          <a:p>
            <a:pPr marL="514350" lvl="0" indent="-285750" algn="l" rtl="0">
              <a:lnSpc>
                <a:spcPct val="90000"/>
              </a:lnSpc>
              <a:spcBef>
                <a:spcPts val="1000"/>
              </a:spcBef>
              <a:spcAft>
                <a:spcPts val="0"/>
              </a:spcAft>
              <a:buSzPts val="1800"/>
              <a:buFont typeface="Arial"/>
              <a:buChar char="•"/>
            </a:pPr>
            <a:r>
              <a:rPr lang="en-US">
                <a:latin typeface="Calibri"/>
                <a:ea typeface="Calibri"/>
                <a:cs typeface="Calibri"/>
                <a:sym typeface="Calibri"/>
              </a:rPr>
              <a:t>Soft phrasing like “I wonder…” activates problem-solving and encourage reflection without shame</a:t>
            </a:r>
            <a:endParaRPr/>
          </a:p>
          <a:p>
            <a:pPr marL="514350" lvl="0" indent="-285750" algn="l" rtl="0">
              <a:lnSpc>
                <a:spcPct val="90000"/>
              </a:lnSpc>
              <a:spcBef>
                <a:spcPts val="1000"/>
              </a:spcBef>
              <a:spcAft>
                <a:spcPts val="0"/>
              </a:spcAft>
              <a:buSzPts val="1800"/>
              <a:buFont typeface="Arial"/>
              <a:buChar char="•"/>
            </a:pPr>
            <a:r>
              <a:rPr lang="en-US">
                <a:latin typeface="Calibri"/>
                <a:ea typeface="Calibri"/>
                <a:cs typeface="Calibri"/>
                <a:sym typeface="Calibri"/>
              </a:rPr>
              <a:t>Avoids defensiveness triggered by direct critique (e.g. “This is exclusionary”)</a:t>
            </a:r>
            <a:endParaRPr/>
          </a:p>
          <a:p>
            <a:pPr marL="457200" lvl="0" indent="-228600" algn="l" rtl="0">
              <a:lnSpc>
                <a:spcPct val="90000"/>
              </a:lnSpc>
              <a:spcBef>
                <a:spcPts val="1000"/>
              </a:spcBef>
              <a:spcAft>
                <a:spcPts val="0"/>
              </a:spcAft>
              <a:buSzPts val="1800"/>
              <a:buNone/>
            </a:pPr>
            <a:endParaRPr/>
          </a:p>
          <a:p>
            <a:pPr marL="457200" lvl="0" indent="-228600" algn="l" rtl="0">
              <a:lnSpc>
                <a:spcPct val="90000"/>
              </a:lnSpc>
              <a:spcBef>
                <a:spcPts val="1000"/>
              </a:spcBef>
              <a:spcAft>
                <a:spcPts val="0"/>
              </a:spcAft>
              <a:buSzPts val="1800"/>
              <a:buNone/>
            </a:pP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12"/>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Activity 1: </a:t>
            </a:r>
            <a:r>
              <a:rPr lang="en-US" sz="3600"/>
              <a:t>Reviewing a THINKER Informatics Scenario with CFP</a:t>
            </a:r>
            <a:endParaRPr/>
          </a:p>
        </p:txBody>
      </p:sp>
      <p:sp>
        <p:nvSpPr>
          <p:cNvPr id="213" name="Google Shape;213;p12"/>
          <p:cNvSpPr txBox="1">
            <a:spLocks noGrp="1"/>
          </p:cNvSpPr>
          <p:nvPr>
            <p:ph type="body" idx="2"/>
          </p:nvPr>
        </p:nvSpPr>
        <p:spPr>
          <a:xfrm>
            <a:off x="247650" y="1785257"/>
            <a:ext cx="11944350" cy="4429578"/>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000" b="1" i="1">
                <a:latin typeface="Calibri"/>
                <a:ea typeface="Calibri"/>
                <a:cs typeface="Calibri"/>
                <a:sym typeface="Calibri"/>
              </a:rPr>
              <a:t>In Groups of 3 – Roles:  </a:t>
            </a:r>
            <a:endParaRPr sz="2000" b="1">
              <a:latin typeface="Calibri"/>
              <a:ea typeface="Calibri"/>
              <a:cs typeface="Calibri"/>
              <a:sym typeface="Calibri"/>
            </a:endParaRPr>
          </a:p>
          <a:p>
            <a:pPr marL="514350" lvl="0" indent="-285750" algn="l" rtl="0">
              <a:lnSpc>
                <a:spcPct val="90000"/>
              </a:lnSpc>
              <a:spcBef>
                <a:spcPts val="1000"/>
              </a:spcBef>
              <a:spcAft>
                <a:spcPts val="0"/>
              </a:spcAft>
              <a:buSzPts val="1800"/>
              <a:buFont typeface="Arial"/>
              <a:buChar char="•"/>
            </a:pPr>
            <a:r>
              <a:rPr lang="en-US" sz="2000" b="1">
                <a:latin typeface="Calibri"/>
                <a:ea typeface="Calibri"/>
                <a:cs typeface="Calibri"/>
                <a:sym typeface="Calibri"/>
              </a:rPr>
              <a:t>Presenter:</a:t>
            </a:r>
            <a:r>
              <a:rPr lang="en-US" sz="2000">
                <a:latin typeface="Calibri"/>
                <a:ea typeface="Calibri"/>
                <a:cs typeface="Calibri"/>
                <a:sym typeface="Calibri"/>
              </a:rPr>
              <a:t> Explains the scenario and poses the focus question “</a:t>
            </a:r>
            <a:r>
              <a:rPr lang="en-US" sz="2000" i="1"/>
              <a:t>How authentic and inclusive is this lesson?”</a:t>
            </a:r>
            <a:endParaRPr sz="2000">
              <a:latin typeface="Calibri"/>
              <a:ea typeface="Calibri"/>
              <a:cs typeface="Calibri"/>
              <a:sym typeface="Calibri"/>
            </a:endParaRPr>
          </a:p>
          <a:p>
            <a:pPr marL="514350" lvl="0" indent="-285750" algn="l" rtl="0">
              <a:lnSpc>
                <a:spcPct val="90000"/>
              </a:lnSpc>
              <a:spcBef>
                <a:spcPts val="1000"/>
              </a:spcBef>
              <a:spcAft>
                <a:spcPts val="0"/>
              </a:spcAft>
              <a:buSzPts val="1800"/>
              <a:buFont typeface="Arial"/>
              <a:buChar char="•"/>
            </a:pPr>
            <a:r>
              <a:rPr lang="en-US" sz="2000" b="1">
                <a:latin typeface="Calibri"/>
                <a:ea typeface="Calibri"/>
                <a:cs typeface="Calibri"/>
                <a:sym typeface="Calibri"/>
              </a:rPr>
              <a:t>Critical Friends (2 people) will give: </a:t>
            </a:r>
            <a:endParaRPr sz="2000">
              <a:latin typeface="Calibri"/>
              <a:ea typeface="Calibri"/>
              <a:cs typeface="Calibri"/>
              <a:sym typeface="Calibri"/>
            </a:endParaRPr>
          </a:p>
          <a:p>
            <a:pPr marL="914400" lvl="1" indent="-368300" algn="l" rtl="0">
              <a:lnSpc>
                <a:spcPct val="90000"/>
              </a:lnSpc>
              <a:spcBef>
                <a:spcPts val="500"/>
              </a:spcBef>
              <a:spcAft>
                <a:spcPts val="0"/>
              </a:spcAft>
              <a:buSzPts val="2200"/>
              <a:buChar char="•"/>
            </a:pPr>
            <a:r>
              <a:rPr lang="en-US" sz="2000" i="1">
                <a:latin typeface="Calibri"/>
                <a:ea typeface="Calibri"/>
                <a:cs typeface="Calibri"/>
                <a:sym typeface="Calibri"/>
              </a:rPr>
              <a:t>Warm Feedback</a:t>
            </a:r>
            <a:r>
              <a:rPr lang="en-US" sz="2000">
                <a:latin typeface="Calibri"/>
                <a:ea typeface="Calibri"/>
                <a:cs typeface="Calibri"/>
                <a:sym typeface="Calibri"/>
              </a:rPr>
              <a:t> (What works well?) – “I like..”</a:t>
            </a:r>
            <a:endParaRPr/>
          </a:p>
          <a:p>
            <a:pPr marL="914400" lvl="1" indent="-368300" algn="l" rtl="0">
              <a:lnSpc>
                <a:spcPct val="90000"/>
              </a:lnSpc>
              <a:spcBef>
                <a:spcPts val="500"/>
              </a:spcBef>
              <a:spcAft>
                <a:spcPts val="0"/>
              </a:spcAft>
              <a:buSzPts val="2200"/>
              <a:buChar char="•"/>
            </a:pPr>
            <a:r>
              <a:rPr lang="en-US" sz="2000" i="1">
                <a:latin typeface="Calibri"/>
                <a:ea typeface="Calibri"/>
                <a:cs typeface="Calibri"/>
                <a:sym typeface="Calibri"/>
              </a:rPr>
              <a:t>Cool Feedback</a:t>
            </a:r>
            <a:r>
              <a:rPr lang="en-US" sz="2000">
                <a:latin typeface="Calibri"/>
                <a:ea typeface="Calibri"/>
                <a:cs typeface="Calibri"/>
                <a:sym typeface="Calibri"/>
              </a:rPr>
              <a:t> (What can be improved?) – “I wonder…”</a:t>
            </a:r>
            <a:endParaRPr/>
          </a:p>
          <a:p>
            <a:pPr marL="457200" marR="0" lvl="0" indent="-228600" algn="l" rtl="0">
              <a:lnSpc>
                <a:spcPct val="90000"/>
              </a:lnSpc>
              <a:spcBef>
                <a:spcPts val="1000"/>
              </a:spcBef>
              <a:spcAft>
                <a:spcPts val="0"/>
              </a:spcAft>
              <a:buClr>
                <a:schemeClr val="accent4"/>
              </a:buClr>
              <a:buSzPts val="1800"/>
              <a:buFont typeface="Arial"/>
              <a:buNone/>
            </a:pPr>
            <a:endParaRPr sz="2000" b="1">
              <a:latin typeface="Calibri"/>
              <a:ea typeface="Calibri"/>
              <a:cs typeface="Calibri"/>
              <a:sym typeface="Calibri"/>
            </a:endParaRPr>
          </a:p>
          <a:p>
            <a:pPr marL="457200" marR="0" lvl="0" indent="-228600" algn="l" rtl="0">
              <a:lnSpc>
                <a:spcPct val="90000"/>
              </a:lnSpc>
              <a:spcBef>
                <a:spcPts val="1000"/>
              </a:spcBef>
              <a:spcAft>
                <a:spcPts val="0"/>
              </a:spcAft>
              <a:buClr>
                <a:schemeClr val="accent4"/>
              </a:buClr>
              <a:buSzPts val="1800"/>
              <a:buFont typeface="Arial"/>
              <a:buNone/>
            </a:pPr>
            <a:r>
              <a:rPr lang="en-US" sz="2000" b="1">
                <a:latin typeface="Calibri"/>
                <a:ea typeface="Calibri"/>
                <a:cs typeface="Calibri"/>
                <a:sym typeface="Calibri"/>
              </a:rPr>
              <a:t>Implementation Process: </a:t>
            </a:r>
            <a:endParaRPr/>
          </a:p>
          <a:p>
            <a:pPr marL="571500" lvl="0" indent="-342900" algn="l" rtl="0">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Read the scenario (5 mins)</a:t>
            </a:r>
            <a:endParaRPr/>
          </a:p>
          <a:p>
            <a:pPr marL="571500" lvl="0" indent="-342900" algn="l" rtl="0">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The presenter shares and asks for feedback (5 mins) – Critical Friends only listen.</a:t>
            </a:r>
            <a:endParaRPr/>
          </a:p>
          <a:p>
            <a:pPr marL="571500" lvl="0" indent="-342900" algn="l" rtl="0">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Critical Friends discuss (15 mins)  - Presenter only listens.</a:t>
            </a:r>
            <a:endParaRPr/>
          </a:p>
          <a:p>
            <a:pPr marL="571500" lvl="0" indent="-342900" algn="l" rtl="0">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Presenter reflects (5 mins)</a:t>
            </a:r>
            <a:endParaRPr/>
          </a:p>
          <a:p>
            <a:pPr marL="571500" lvl="0" indent="-342900" algn="l" rtl="0">
              <a:lnSpc>
                <a:spcPct val="90000"/>
              </a:lnSpc>
              <a:spcBef>
                <a:spcPts val="1000"/>
              </a:spcBef>
              <a:spcAft>
                <a:spcPts val="0"/>
              </a:spcAft>
              <a:buSzPts val="1800"/>
              <a:buFont typeface="Arial"/>
              <a:buAutoNum type="arabicPeriod"/>
            </a:pPr>
            <a:r>
              <a:rPr lang="en-US" sz="2000">
                <a:latin typeface="Calibri"/>
                <a:ea typeface="Calibri"/>
                <a:cs typeface="Calibri"/>
                <a:sym typeface="Calibri"/>
              </a:rPr>
              <a:t>Change roles and repeat (optional – if time permits)</a:t>
            </a:r>
            <a:endParaRPr/>
          </a:p>
          <a:p>
            <a:pPr marL="228600" lvl="0" indent="0" algn="l" rtl="0">
              <a:lnSpc>
                <a:spcPct val="90000"/>
              </a:lnSpc>
              <a:spcBef>
                <a:spcPts val="1000"/>
              </a:spcBef>
              <a:spcAft>
                <a:spcPts val="0"/>
              </a:spcAft>
              <a:buSzPts val="1800"/>
              <a:buNone/>
            </a:pPr>
            <a:endParaRPr sz="2000">
              <a:latin typeface="Calibri"/>
              <a:ea typeface="Calibri"/>
              <a:cs typeface="Calibri"/>
              <a:sym typeface="Calibri"/>
            </a:endParaRPr>
          </a:p>
          <a:p>
            <a:pPr marL="228600" lvl="0" indent="0" algn="l" rtl="0">
              <a:lnSpc>
                <a:spcPct val="90000"/>
              </a:lnSpc>
              <a:spcBef>
                <a:spcPts val="1000"/>
              </a:spcBef>
              <a:spcAft>
                <a:spcPts val="0"/>
              </a:spcAft>
              <a:buSzPts val="1800"/>
              <a:buNone/>
            </a:pPr>
            <a:endParaRPr sz="2000">
              <a:latin typeface="Calibri"/>
              <a:ea typeface="Calibri"/>
              <a:cs typeface="Calibri"/>
              <a:sym typeface="Calibri"/>
            </a:endParaRPr>
          </a:p>
        </p:txBody>
      </p:sp>
      <p:sp>
        <p:nvSpPr>
          <p:cNvPr id="214" name="Google Shape;214;p12"/>
          <p:cNvSpPr txBox="1"/>
          <p:nvPr/>
        </p:nvSpPr>
        <p:spPr>
          <a:xfrm>
            <a:off x="442685" y="1176671"/>
            <a:ext cx="10863943" cy="46166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1" i="0" u="none" strike="noStrike" cap="none">
                <a:solidFill>
                  <a:srgbClr val="000000"/>
                </a:solidFill>
                <a:latin typeface="Calibri"/>
                <a:ea typeface="Calibri"/>
                <a:cs typeface="Calibri"/>
                <a:sym typeface="Calibri"/>
              </a:rPr>
              <a:t>Scenario Handout:  “Algorithms on Social Media”</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19"/>
        <p:cNvGrpSpPr/>
        <p:nvPr/>
      </p:nvGrpSpPr>
      <p:grpSpPr>
        <a:xfrm>
          <a:off x="0" y="0"/>
          <a:ext cx="0" cy="0"/>
          <a:chOff x="0" y="0"/>
          <a:chExt cx="0" cy="0"/>
        </a:xfrm>
      </p:grpSpPr>
      <p:pic>
        <p:nvPicPr>
          <p:cNvPr id="220" name="Google Shape;220;p13" descr="Εικόνα που περιέχει κείμενο, στιγμιότυπο οθόνης, κύκλος, λογότυπο&#10;&#10;Το περιεχόμενο που δημιουργείται από τεχνολογία AI ενδέχεται να είναι εσφαλμένο."/>
          <p:cNvPicPr preferRelativeResize="0"/>
          <p:nvPr/>
        </p:nvPicPr>
        <p:blipFill rotWithShape="1">
          <a:blip r:embed="rId3">
            <a:alphaModFix/>
          </a:blip>
          <a:srcRect/>
          <a:stretch/>
        </p:blipFill>
        <p:spPr>
          <a:xfrm>
            <a:off x="3236686" y="1073806"/>
            <a:ext cx="8955314" cy="5702552"/>
          </a:xfrm>
          <a:prstGeom prst="rect">
            <a:avLst/>
          </a:prstGeom>
          <a:noFill/>
          <a:ln>
            <a:noFill/>
          </a:ln>
        </p:spPr>
      </p:pic>
      <p:sp>
        <p:nvSpPr>
          <p:cNvPr id="221" name="Google Shape;221;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Calibrated Peer Review (CPR)</a:t>
            </a:r>
            <a:endParaRPr/>
          </a:p>
        </p:txBody>
      </p:sp>
      <p:sp>
        <p:nvSpPr>
          <p:cNvPr id="222" name="Google Shape;222;p13"/>
          <p:cNvSpPr txBox="1">
            <a:spLocks noGrp="1"/>
          </p:cNvSpPr>
          <p:nvPr>
            <p:ph type="body" idx="2"/>
          </p:nvPr>
        </p:nvSpPr>
        <p:spPr>
          <a:xfrm>
            <a:off x="97971" y="1210894"/>
            <a:ext cx="373380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400"/>
              <a:t>Theoretical Roots:</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Collins’ cognitive apprenticeship (1989): Making expert thinking visible.</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Anchored Instruction (Bransford et al., 1990): Rubrics as "anchors."</a:t>
            </a:r>
            <a:endParaRPr sz="2400"/>
          </a:p>
          <a:p>
            <a:pPr marL="457200" marR="0" lvl="0" indent="-228600" algn="l" rtl="0">
              <a:lnSpc>
                <a:spcPct val="90000"/>
              </a:lnSpc>
              <a:spcBef>
                <a:spcPts val="1000"/>
              </a:spcBef>
              <a:spcAft>
                <a:spcPts val="0"/>
              </a:spcAft>
              <a:buClr>
                <a:schemeClr val="accent4"/>
              </a:buClr>
              <a:buSzPts val="1800"/>
              <a:buFont typeface="Arial"/>
              <a:buNone/>
            </a:pPr>
            <a:endParaRPr sz="24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Benefits of CPR</a:t>
            </a:r>
            <a:endParaRPr/>
          </a:p>
        </p:txBody>
      </p:sp>
      <p:sp>
        <p:nvSpPr>
          <p:cNvPr id="229" name="Google Shape;229;p14"/>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400"/>
              <a:t>•	Increases objectivity and consistency</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Enhances critical thinking and metacognition</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Reduces grading load for instructors</a:t>
            </a:r>
            <a:endParaRPr sz="2400"/>
          </a:p>
          <a:p>
            <a:pPr marL="457200" marR="0" lvl="0" indent="-228600" algn="l" rtl="0">
              <a:lnSpc>
                <a:spcPct val="90000"/>
              </a:lnSpc>
              <a:spcBef>
                <a:spcPts val="1000"/>
              </a:spcBef>
              <a:spcAft>
                <a:spcPts val="0"/>
              </a:spcAft>
              <a:buClr>
                <a:schemeClr val="accent4"/>
              </a:buClr>
              <a:buSzPts val="1800"/>
              <a:buFont typeface="Arial"/>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Activity 2: </a:t>
            </a:r>
            <a:r>
              <a:rPr lang="en-US" sz="3200"/>
              <a:t>Designing and Evaluating Informatics Scenarios with CPR</a:t>
            </a:r>
            <a:endParaRPr sz="3200"/>
          </a:p>
        </p:txBody>
      </p:sp>
      <p:sp>
        <p:nvSpPr>
          <p:cNvPr id="236" name="Google Shape;236;p15"/>
          <p:cNvSpPr txBox="1">
            <a:spLocks noGrp="1"/>
          </p:cNvSpPr>
          <p:nvPr>
            <p:ph type="body" idx="2"/>
          </p:nvPr>
        </p:nvSpPr>
        <p:spPr>
          <a:xfrm>
            <a:off x="123825" y="1168771"/>
            <a:ext cx="11944350" cy="5289179"/>
          </a:xfrm>
          <a:prstGeom prst="rect">
            <a:avLst/>
          </a:prstGeom>
          <a:noFill/>
          <a:ln>
            <a:noFill/>
          </a:ln>
        </p:spPr>
        <p:txBody>
          <a:bodyPr spcFirstLastPara="1" wrap="square" lIns="91425" tIns="45700" rIns="91425" bIns="45700" anchor="t" anchorCtr="0">
            <a:noAutofit/>
          </a:bodyPr>
          <a:lstStyle/>
          <a:p>
            <a:pPr marL="457200" lvl="0" indent="-457200" algn="l" rtl="0">
              <a:lnSpc>
                <a:spcPct val="90000"/>
              </a:lnSpc>
              <a:spcBef>
                <a:spcPts val="1000"/>
              </a:spcBef>
              <a:spcAft>
                <a:spcPts val="0"/>
              </a:spcAft>
              <a:buSzPts val="1800"/>
              <a:buFont typeface="Arial"/>
              <a:buChar char="•"/>
            </a:pPr>
            <a:r>
              <a:rPr lang="en-US" sz="2800">
                <a:latin typeface="Calibri"/>
                <a:ea typeface="Calibri"/>
                <a:cs typeface="Calibri"/>
                <a:sym typeface="Calibri"/>
              </a:rPr>
              <a:t>Write a short learning scenario for your students based on the </a:t>
            </a:r>
            <a:r>
              <a:rPr lang="en-US" sz="2800"/>
              <a:t>THINKER</a:t>
            </a:r>
            <a:r>
              <a:rPr lang="en-US" sz="2800">
                <a:latin typeface="Calibri"/>
                <a:ea typeface="Calibri"/>
                <a:cs typeface="Calibri"/>
                <a:sym typeface="Calibri"/>
              </a:rPr>
              <a:t> methodology using Handout 1. </a:t>
            </a:r>
            <a:endParaRPr/>
          </a:p>
          <a:p>
            <a:pPr marL="457200" lvl="0" indent="-457200" algn="l" rtl="0">
              <a:lnSpc>
                <a:spcPct val="90000"/>
              </a:lnSpc>
              <a:spcBef>
                <a:spcPts val="1000"/>
              </a:spcBef>
              <a:spcAft>
                <a:spcPts val="0"/>
              </a:spcAft>
              <a:buSzPts val="1800"/>
              <a:buFont typeface="Arial"/>
              <a:buChar char="•"/>
            </a:pPr>
            <a:r>
              <a:rPr lang="en-US" sz="2800">
                <a:latin typeface="Calibri"/>
                <a:ea typeface="Calibri"/>
                <a:cs typeface="Calibri"/>
                <a:sym typeface="Calibri"/>
              </a:rPr>
              <a:t>Exchange your scenario with the person sitting next to you.</a:t>
            </a:r>
            <a:endParaRPr/>
          </a:p>
          <a:p>
            <a:pPr marL="457200" lvl="0" indent="-457200" algn="l" rtl="0">
              <a:lnSpc>
                <a:spcPct val="90000"/>
              </a:lnSpc>
              <a:spcBef>
                <a:spcPts val="1000"/>
              </a:spcBef>
              <a:spcAft>
                <a:spcPts val="0"/>
              </a:spcAft>
              <a:buSzPts val="1800"/>
              <a:buFont typeface="Arial"/>
              <a:buChar char="•"/>
            </a:pPr>
            <a:r>
              <a:rPr lang="en-US" sz="2800">
                <a:latin typeface="Calibri"/>
                <a:ea typeface="Calibri"/>
                <a:cs typeface="Calibri"/>
                <a:sym typeface="Calibri"/>
              </a:rPr>
              <a:t>Use Handout 2 to evaluate the scenario of your peer.</a:t>
            </a:r>
            <a:endParaRPr/>
          </a:p>
          <a:p>
            <a:pPr marL="0" lvl="0" indent="0" algn="l" rtl="0">
              <a:lnSpc>
                <a:spcPct val="90000"/>
              </a:lnSpc>
              <a:spcBef>
                <a:spcPts val="1000"/>
              </a:spcBef>
              <a:spcAft>
                <a:spcPts val="0"/>
              </a:spcAft>
              <a:buSzPts val="1800"/>
              <a:buNone/>
            </a:pPr>
            <a:r>
              <a:rPr lang="en-US" sz="2800">
                <a:latin typeface="Calibri"/>
                <a:ea typeface="Calibri"/>
                <a:cs typeface="Calibri"/>
                <a:sym typeface="Calibri"/>
              </a:rPr>
              <a:t> </a:t>
            </a:r>
            <a:endParaRPr/>
          </a:p>
          <a:p>
            <a:pPr marL="457200" marR="0" lvl="0" indent="-228600" algn="l" rtl="0">
              <a:lnSpc>
                <a:spcPct val="90000"/>
              </a:lnSpc>
              <a:spcBef>
                <a:spcPts val="1000"/>
              </a:spcBef>
              <a:spcAft>
                <a:spcPts val="0"/>
              </a:spcAft>
              <a:buClr>
                <a:schemeClr val="accent4"/>
              </a:buClr>
              <a:buSzPts val="1800"/>
              <a:buFont typeface="Arial"/>
              <a:buNone/>
            </a:pPr>
            <a:r>
              <a:rPr lang="en-US" sz="2800">
                <a:latin typeface="Calibri"/>
                <a:ea typeface="Calibri"/>
                <a:cs typeface="Calibri"/>
                <a:sym typeface="Calibri"/>
              </a:rPr>
              <a:t>Reflection: </a:t>
            </a:r>
            <a:endParaRPr/>
          </a:p>
          <a:p>
            <a:pPr marL="457200" lvl="0" indent="-457200" algn="l" rtl="0">
              <a:lnSpc>
                <a:spcPct val="90000"/>
              </a:lnSpc>
              <a:spcBef>
                <a:spcPts val="1000"/>
              </a:spcBef>
              <a:spcAft>
                <a:spcPts val="0"/>
              </a:spcAft>
              <a:buSzPts val="1800"/>
              <a:buFont typeface="Calibri"/>
              <a:buChar char="-"/>
            </a:pPr>
            <a:r>
              <a:rPr lang="en-US" sz="2800">
                <a:latin typeface="Calibri"/>
                <a:ea typeface="Calibri"/>
                <a:cs typeface="Calibri"/>
                <a:sym typeface="Calibri"/>
              </a:rPr>
              <a:t>What did you learn from the feedback?</a:t>
            </a:r>
            <a:endParaRPr/>
          </a:p>
          <a:p>
            <a:pPr marL="457200" lvl="0" indent="-457200" algn="l" rtl="0">
              <a:lnSpc>
                <a:spcPct val="90000"/>
              </a:lnSpc>
              <a:spcBef>
                <a:spcPts val="1000"/>
              </a:spcBef>
              <a:spcAft>
                <a:spcPts val="0"/>
              </a:spcAft>
              <a:buSzPts val="1800"/>
              <a:buFont typeface="Calibri"/>
              <a:buChar char="-"/>
            </a:pPr>
            <a:r>
              <a:rPr lang="en-US" sz="2800">
                <a:latin typeface="Calibri"/>
                <a:ea typeface="Calibri"/>
                <a:cs typeface="Calibri"/>
                <a:sym typeface="Calibri"/>
              </a:rPr>
              <a:t>How can CPR help improve lesson design and collaboration?</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4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Comparing CFP to CPR</a:t>
            </a:r>
            <a:endParaRPr/>
          </a:p>
        </p:txBody>
      </p:sp>
      <p:pic>
        <p:nvPicPr>
          <p:cNvPr id="243" name="Google Shape;243;p40"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p:cNvPicPr preferRelativeResize="0">
            <a:picLocks noGrp="1"/>
          </p:cNvPicPr>
          <p:nvPr>
            <p:ph type="body" idx="2"/>
          </p:nvPr>
        </p:nvPicPr>
        <p:blipFill rotWithShape="1">
          <a:blip r:embed="rId3">
            <a:alphaModFix/>
          </a:blip>
          <a:srcRect/>
          <a:stretch/>
        </p:blipFill>
        <p:spPr>
          <a:xfrm>
            <a:off x="333829" y="1159102"/>
            <a:ext cx="5180333" cy="4539796"/>
          </a:xfrm>
          <a:prstGeom prst="rect">
            <a:avLst/>
          </a:prstGeom>
          <a:noFill/>
          <a:ln>
            <a:noFill/>
          </a:ln>
        </p:spPr>
      </p:pic>
      <p:pic>
        <p:nvPicPr>
          <p:cNvPr id="244" name="Google Shape;244;p40"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p:cNvPicPr preferRelativeResize="0">
            <a:picLocks noGrp="1"/>
          </p:cNvPicPr>
          <p:nvPr>
            <p:ph type="body" idx="1"/>
          </p:nvPr>
        </p:nvPicPr>
        <p:blipFill rotWithShape="1">
          <a:blip r:embed="rId4">
            <a:alphaModFix/>
          </a:blip>
          <a:srcRect/>
          <a:stretch/>
        </p:blipFill>
        <p:spPr>
          <a:xfrm>
            <a:off x="5644675" y="902154"/>
            <a:ext cx="6213496" cy="5053692"/>
          </a:xfrm>
          <a:prstGeom prst="rect">
            <a:avLst/>
          </a:prstGeom>
          <a:noFill/>
          <a:ln>
            <a:noFill/>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49"/>
        <p:cNvGrpSpPr/>
        <p:nvPr/>
      </p:nvGrpSpPr>
      <p:grpSpPr>
        <a:xfrm>
          <a:off x="0" y="0"/>
          <a:ext cx="0" cy="0"/>
          <a:chOff x="0" y="0"/>
          <a:chExt cx="0" cy="0"/>
        </a:xfrm>
      </p:grpSpPr>
      <p:sp>
        <p:nvSpPr>
          <p:cNvPr id="250" name="Google Shape;250;p17"/>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What to use?</a:t>
            </a:r>
            <a:endParaRPr/>
          </a:p>
        </p:txBody>
      </p:sp>
      <p:sp>
        <p:nvSpPr>
          <p:cNvPr id="251" name="Google Shape;251;p17"/>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sz="2800"/>
              <a:t>CFP or CPR?</a:t>
            </a:r>
            <a:endParaRPr sz="2800"/>
          </a:p>
        </p:txBody>
      </p:sp>
      <p:sp>
        <p:nvSpPr>
          <p:cNvPr id="252" name="Google Shape;252;p17"/>
          <p:cNvSpPr txBox="1">
            <a:spLocks noGrp="1"/>
          </p:cNvSpPr>
          <p:nvPr>
            <p:ph type="body" idx="2"/>
          </p:nvPr>
        </p:nvSpPr>
        <p:spPr>
          <a:xfrm>
            <a:off x="97971" y="4267200"/>
            <a:ext cx="11944350" cy="2484664"/>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1800"/>
              <a:buFont typeface="Arial"/>
              <a:buChar char="•"/>
            </a:pPr>
            <a:r>
              <a:rPr lang="en-US" sz="2400"/>
              <a:t>Use CFP for </a:t>
            </a:r>
            <a:r>
              <a:rPr lang="en-US" sz="2400" b="1"/>
              <a:t>deep practice reflection</a:t>
            </a:r>
            <a:r>
              <a:rPr lang="en-US" sz="2400"/>
              <a:t>.</a:t>
            </a:r>
            <a:endParaRPr/>
          </a:p>
          <a:p>
            <a:pPr marL="571500" lvl="0" indent="-342900" algn="l" rtl="0">
              <a:lnSpc>
                <a:spcPct val="90000"/>
              </a:lnSpc>
              <a:spcBef>
                <a:spcPts val="1000"/>
              </a:spcBef>
              <a:spcAft>
                <a:spcPts val="0"/>
              </a:spcAft>
              <a:buSzPts val="1800"/>
              <a:buFont typeface="Arial"/>
              <a:buChar char="•"/>
            </a:pPr>
            <a:r>
              <a:rPr lang="en-US" sz="2400"/>
              <a:t>Use CPR for </a:t>
            </a:r>
            <a:r>
              <a:rPr lang="en-US" sz="2400" b="1"/>
              <a:t>rubric-based evaluation</a:t>
            </a:r>
            <a:r>
              <a:rPr lang="en-US" sz="2400"/>
              <a:t>.</a:t>
            </a:r>
            <a:endParaRPr/>
          </a:p>
          <a:p>
            <a:pPr marL="571500" lvl="0" indent="-342900" algn="l" rtl="0">
              <a:lnSpc>
                <a:spcPct val="90000"/>
              </a:lnSpc>
              <a:spcBef>
                <a:spcPts val="1000"/>
              </a:spcBef>
              <a:spcAft>
                <a:spcPts val="0"/>
              </a:spcAft>
              <a:buSzPts val="1800"/>
              <a:buFont typeface="Arial"/>
              <a:buChar char="•"/>
            </a:pPr>
            <a:r>
              <a:rPr lang="en-US" sz="2400"/>
              <a:t>Combine both for </a:t>
            </a:r>
            <a:r>
              <a:rPr lang="en-US" sz="2400" b="1"/>
              <a:t>maximum impact</a:t>
            </a:r>
            <a:r>
              <a:rPr lang="en-US" sz="2400"/>
              <a:t>.</a:t>
            </a:r>
            <a:endParaRPr sz="2400"/>
          </a:p>
        </p:txBody>
      </p:sp>
      <p:graphicFrame>
        <p:nvGraphicFramePr>
          <p:cNvPr id="253" name="Google Shape;253;p17"/>
          <p:cNvGraphicFramePr/>
          <p:nvPr/>
        </p:nvGraphicFramePr>
        <p:xfrm>
          <a:off x="301172" y="1708762"/>
          <a:ext cx="3000000" cy="3000000"/>
        </p:xfrm>
        <a:graphic>
          <a:graphicData uri="http://schemas.openxmlformats.org/drawingml/2006/table">
            <a:tbl>
              <a:tblPr>
                <a:noFill/>
                <a:tableStyleId>{18CAA92B-FDB6-4F9B-8CD1-8FDB86EE2E3B}</a:tableStyleId>
              </a:tblPr>
              <a:tblGrid>
                <a:gridCol w="1890475">
                  <a:extLst>
                    <a:ext uri="{9D8B030D-6E8A-4147-A177-3AD203B41FA5}">
                      <a16:colId xmlns:a16="http://schemas.microsoft.com/office/drawing/2014/main" val="20000"/>
                    </a:ext>
                  </a:extLst>
                </a:gridCol>
                <a:gridCol w="4717150">
                  <a:extLst>
                    <a:ext uri="{9D8B030D-6E8A-4147-A177-3AD203B41FA5}">
                      <a16:colId xmlns:a16="http://schemas.microsoft.com/office/drawing/2014/main" val="20001"/>
                    </a:ext>
                  </a:extLst>
                </a:gridCol>
                <a:gridCol w="4978400">
                  <a:extLst>
                    <a:ext uri="{9D8B030D-6E8A-4147-A177-3AD203B41FA5}">
                      <a16:colId xmlns:a16="http://schemas.microsoft.com/office/drawing/2014/main" val="20002"/>
                    </a:ext>
                  </a:extLst>
                </a:gridCol>
              </a:tblGrid>
              <a:tr h="279400">
                <a:tc>
                  <a:txBody>
                    <a:bodyPr/>
                    <a:lstStyle/>
                    <a:p>
                      <a:pPr marL="0" marR="0" lvl="0" indent="0" algn="l" rtl="0">
                        <a:lnSpc>
                          <a:spcPct val="100000"/>
                        </a:lnSpc>
                        <a:spcBef>
                          <a:spcPts val="0"/>
                        </a:spcBef>
                        <a:spcAft>
                          <a:spcPts val="0"/>
                        </a:spcAft>
                        <a:buClr>
                          <a:srgbClr val="000000"/>
                        </a:buClr>
                        <a:buSzPts val="2200"/>
                        <a:buFont typeface="Arial"/>
                        <a:buNone/>
                      </a:pPr>
                      <a:r>
                        <a:rPr lang="en-US" sz="2200" b="1" u="none" strike="noStrike" cap="none">
                          <a:solidFill>
                            <a:schemeClr val="lt2"/>
                          </a:solidFill>
                          <a:latin typeface="Calibri"/>
                          <a:ea typeface="Calibri"/>
                          <a:cs typeface="Calibri"/>
                          <a:sym typeface="Calibri"/>
                        </a:rPr>
                        <a:t>Protocol</a:t>
                      </a:r>
                      <a:endParaRPr sz="2200" u="none" strike="noStrike" cap="none">
                        <a:solidFill>
                          <a:schemeClr val="lt2"/>
                        </a:solidFill>
                        <a:latin typeface="Calibri"/>
                        <a:ea typeface="Calibri"/>
                        <a:cs typeface="Calibri"/>
                        <a:sym typeface="Calibri"/>
                      </a:endParaRPr>
                    </a:p>
                  </a:txBody>
                  <a:tcPr marL="91450" marR="91450" marT="45725" marB="45725" anchor="ctr">
                    <a:solidFill>
                      <a:srgbClr val="1BBC5C"/>
                    </a:solidFill>
                  </a:tcPr>
                </a:tc>
                <a:tc>
                  <a:txBody>
                    <a:bodyPr/>
                    <a:lstStyle/>
                    <a:p>
                      <a:pPr marL="0" marR="0" lvl="0" indent="0" algn="l" rtl="0">
                        <a:lnSpc>
                          <a:spcPct val="100000"/>
                        </a:lnSpc>
                        <a:spcBef>
                          <a:spcPts val="0"/>
                        </a:spcBef>
                        <a:spcAft>
                          <a:spcPts val="0"/>
                        </a:spcAft>
                        <a:buClr>
                          <a:srgbClr val="000000"/>
                        </a:buClr>
                        <a:buSzPts val="2200"/>
                        <a:buFont typeface="Arial"/>
                        <a:buNone/>
                      </a:pPr>
                      <a:r>
                        <a:rPr lang="en-US" sz="2200" b="1" u="none" strike="noStrike" cap="none">
                          <a:solidFill>
                            <a:schemeClr val="lt2"/>
                          </a:solidFill>
                          <a:latin typeface="Calibri"/>
                          <a:ea typeface="Calibri"/>
                          <a:cs typeface="Calibri"/>
                          <a:sym typeface="Calibri"/>
                        </a:rPr>
                        <a:t>Best For</a:t>
                      </a:r>
                      <a:endParaRPr sz="2200" u="none" strike="noStrike" cap="none">
                        <a:solidFill>
                          <a:schemeClr val="lt2"/>
                        </a:solidFill>
                        <a:latin typeface="Calibri"/>
                        <a:ea typeface="Calibri"/>
                        <a:cs typeface="Calibri"/>
                        <a:sym typeface="Calibri"/>
                      </a:endParaRPr>
                    </a:p>
                  </a:txBody>
                  <a:tcPr marL="91450" marR="91450" marT="45725" marB="45725" anchor="ctr">
                    <a:solidFill>
                      <a:srgbClr val="1BBC5C"/>
                    </a:solidFill>
                  </a:tcPr>
                </a:tc>
                <a:tc>
                  <a:txBody>
                    <a:bodyPr/>
                    <a:lstStyle/>
                    <a:p>
                      <a:pPr marL="0" marR="0" lvl="0" indent="0" algn="l" rtl="0">
                        <a:lnSpc>
                          <a:spcPct val="100000"/>
                        </a:lnSpc>
                        <a:spcBef>
                          <a:spcPts val="0"/>
                        </a:spcBef>
                        <a:spcAft>
                          <a:spcPts val="0"/>
                        </a:spcAft>
                        <a:buClr>
                          <a:srgbClr val="000000"/>
                        </a:buClr>
                        <a:buSzPts val="2200"/>
                        <a:buFont typeface="Arial"/>
                        <a:buNone/>
                      </a:pPr>
                      <a:r>
                        <a:rPr lang="en-US" sz="2200" b="1" u="none" strike="noStrike" cap="none">
                          <a:solidFill>
                            <a:schemeClr val="lt2"/>
                          </a:solidFill>
                          <a:latin typeface="Calibri"/>
                          <a:ea typeface="Calibri"/>
                          <a:cs typeface="Calibri"/>
                          <a:sym typeface="Calibri"/>
                        </a:rPr>
                        <a:t>Strengths</a:t>
                      </a:r>
                      <a:endParaRPr sz="2200" u="none" strike="noStrike" cap="none">
                        <a:solidFill>
                          <a:schemeClr val="lt2"/>
                        </a:solidFill>
                        <a:latin typeface="Calibri"/>
                        <a:ea typeface="Calibri"/>
                        <a:cs typeface="Calibri"/>
                        <a:sym typeface="Calibri"/>
                      </a:endParaRPr>
                    </a:p>
                  </a:txBody>
                  <a:tcPr marL="91450" marR="91450" marT="45725" marB="45725" anchor="ctr">
                    <a:solidFill>
                      <a:srgbClr val="1BBC5C"/>
                    </a:solidFill>
                  </a:tcPr>
                </a:tc>
                <a:extLst>
                  <a:ext uri="{0D108BD9-81ED-4DB2-BD59-A6C34878D82A}">
                    <a16:rowId xmlns:a16="http://schemas.microsoft.com/office/drawing/2014/main" val="10000"/>
                  </a:ext>
                </a:extLst>
              </a:tr>
              <a:tr h="279400">
                <a:tc>
                  <a:txBody>
                    <a:bodyPr/>
                    <a:lstStyle/>
                    <a:p>
                      <a:pPr marL="0" marR="0" lvl="0" indent="0" algn="l" rtl="0">
                        <a:lnSpc>
                          <a:spcPct val="100000"/>
                        </a:lnSpc>
                        <a:spcBef>
                          <a:spcPts val="0"/>
                        </a:spcBef>
                        <a:spcAft>
                          <a:spcPts val="0"/>
                        </a:spcAft>
                        <a:buClr>
                          <a:srgbClr val="000000"/>
                        </a:buClr>
                        <a:buSzPts val="2200"/>
                        <a:buFont typeface="Arial"/>
                        <a:buNone/>
                      </a:pPr>
                      <a:r>
                        <a:rPr lang="en-US" sz="2200" b="1" u="none" strike="noStrike" cap="none">
                          <a:latin typeface="Calibri"/>
                          <a:ea typeface="Calibri"/>
                          <a:cs typeface="Calibri"/>
                          <a:sym typeface="Calibri"/>
                        </a:rPr>
                        <a:t>CFP</a:t>
                      </a:r>
                      <a:endParaRPr sz="2200" u="none" strike="noStrike" cap="none">
                        <a:latin typeface="Calibri"/>
                        <a:ea typeface="Calibri"/>
                        <a:cs typeface="Calibri"/>
                        <a:sym typeface="Calibri"/>
                      </a:endParaRPr>
                    </a:p>
                  </a:txBody>
                  <a:tcPr marL="91450" marR="91450" marT="45725" marB="45725" anchor="ctr"/>
                </a:tc>
                <a:tc>
                  <a:txBody>
                    <a:bodyPr/>
                    <a:lstStyle/>
                    <a:p>
                      <a:pPr marL="0" marR="0" lvl="0" indent="0" algn="l" rtl="0">
                        <a:lnSpc>
                          <a:spcPct val="100000"/>
                        </a:lnSpc>
                        <a:spcBef>
                          <a:spcPts val="0"/>
                        </a:spcBef>
                        <a:spcAft>
                          <a:spcPts val="0"/>
                        </a:spcAft>
                        <a:buClr>
                          <a:srgbClr val="000000"/>
                        </a:buClr>
                        <a:buSzPts val="2200"/>
                        <a:buFont typeface="Arial"/>
                        <a:buNone/>
                      </a:pPr>
                      <a:r>
                        <a:rPr lang="en-US" sz="2200" u="none" strike="noStrike" cap="none">
                          <a:latin typeface="Calibri"/>
                          <a:ea typeface="Calibri"/>
                          <a:cs typeface="Calibri"/>
                          <a:sym typeface="Calibri"/>
                        </a:rPr>
                        <a:t>Improving teaching practice</a:t>
                      </a:r>
                      <a:endParaRPr sz="1400" u="none" strike="noStrike" cap="none"/>
                    </a:p>
                  </a:txBody>
                  <a:tcPr marL="91450" marR="91450" marT="45725" marB="45725" anchor="ctr"/>
                </a:tc>
                <a:tc>
                  <a:txBody>
                    <a:bodyPr/>
                    <a:lstStyle/>
                    <a:p>
                      <a:pPr marL="0" marR="0" lvl="0" indent="0" algn="l" rtl="0">
                        <a:lnSpc>
                          <a:spcPct val="100000"/>
                        </a:lnSpc>
                        <a:spcBef>
                          <a:spcPts val="0"/>
                        </a:spcBef>
                        <a:spcAft>
                          <a:spcPts val="0"/>
                        </a:spcAft>
                        <a:buClr>
                          <a:srgbClr val="000000"/>
                        </a:buClr>
                        <a:buSzPts val="2200"/>
                        <a:buFont typeface="Arial"/>
                        <a:buNone/>
                      </a:pPr>
                      <a:r>
                        <a:rPr lang="en-US" sz="2200" u="none" strike="noStrike" cap="none">
                          <a:latin typeface="Calibri"/>
                          <a:ea typeface="Calibri"/>
                          <a:cs typeface="Calibri"/>
                          <a:sym typeface="Calibri"/>
                        </a:rPr>
                        <a:t>Fosters reflective dialogue, builds trust</a:t>
                      </a:r>
                      <a:endParaRPr sz="1400" u="none" strike="noStrike" cap="none"/>
                    </a:p>
                  </a:txBody>
                  <a:tcPr marL="91450" marR="91450" marT="45725" marB="45725" anchor="ctr"/>
                </a:tc>
                <a:extLst>
                  <a:ext uri="{0D108BD9-81ED-4DB2-BD59-A6C34878D82A}">
                    <a16:rowId xmlns:a16="http://schemas.microsoft.com/office/drawing/2014/main" val="10001"/>
                  </a:ext>
                </a:extLst>
              </a:tr>
              <a:tr h="279400">
                <a:tc>
                  <a:txBody>
                    <a:bodyPr/>
                    <a:lstStyle/>
                    <a:p>
                      <a:pPr marL="0" marR="0" lvl="0" indent="0" algn="l" rtl="0">
                        <a:lnSpc>
                          <a:spcPct val="100000"/>
                        </a:lnSpc>
                        <a:spcBef>
                          <a:spcPts val="0"/>
                        </a:spcBef>
                        <a:spcAft>
                          <a:spcPts val="0"/>
                        </a:spcAft>
                        <a:buClr>
                          <a:srgbClr val="000000"/>
                        </a:buClr>
                        <a:buSzPts val="2200"/>
                        <a:buFont typeface="Arial"/>
                        <a:buNone/>
                      </a:pPr>
                      <a:r>
                        <a:rPr lang="en-US" sz="2200" b="1" u="none" strike="noStrike" cap="none">
                          <a:latin typeface="Calibri"/>
                          <a:ea typeface="Calibri"/>
                          <a:cs typeface="Calibri"/>
                          <a:sym typeface="Calibri"/>
                        </a:rPr>
                        <a:t>CPR</a:t>
                      </a:r>
                      <a:endParaRPr sz="2200" u="none" strike="noStrike" cap="none">
                        <a:latin typeface="Calibri"/>
                        <a:ea typeface="Calibri"/>
                        <a:cs typeface="Calibri"/>
                        <a:sym typeface="Calibri"/>
                      </a:endParaRPr>
                    </a:p>
                  </a:txBody>
                  <a:tcPr marL="91450" marR="91450" marT="45725" marB="45725" anchor="ctr"/>
                </a:tc>
                <a:tc>
                  <a:txBody>
                    <a:bodyPr/>
                    <a:lstStyle/>
                    <a:p>
                      <a:pPr marL="0" marR="0" lvl="0" indent="0" algn="l" rtl="0">
                        <a:lnSpc>
                          <a:spcPct val="100000"/>
                        </a:lnSpc>
                        <a:spcBef>
                          <a:spcPts val="0"/>
                        </a:spcBef>
                        <a:spcAft>
                          <a:spcPts val="0"/>
                        </a:spcAft>
                        <a:buClr>
                          <a:srgbClr val="000000"/>
                        </a:buClr>
                        <a:buSzPts val="2200"/>
                        <a:buFont typeface="Arial"/>
                        <a:buNone/>
                      </a:pPr>
                      <a:r>
                        <a:rPr lang="en-US" sz="2200" u="none" strike="noStrike" cap="none">
                          <a:latin typeface="Calibri"/>
                          <a:ea typeface="Calibri"/>
                          <a:cs typeface="Calibri"/>
                          <a:sym typeface="Calibri"/>
                        </a:rPr>
                        <a:t>Evaluating learning products</a:t>
                      </a:r>
                      <a:endParaRPr sz="1400" u="none" strike="noStrike" cap="none"/>
                    </a:p>
                  </a:txBody>
                  <a:tcPr marL="91450" marR="91450" marT="45725" marB="45725" anchor="ctr"/>
                </a:tc>
                <a:tc>
                  <a:txBody>
                    <a:bodyPr/>
                    <a:lstStyle/>
                    <a:p>
                      <a:pPr marL="0" marR="0" lvl="0" indent="0" algn="l" rtl="0">
                        <a:lnSpc>
                          <a:spcPct val="100000"/>
                        </a:lnSpc>
                        <a:spcBef>
                          <a:spcPts val="0"/>
                        </a:spcBef>
                        <a:spcAft>
                          <a:spcPts val="0"/>
                        </a:spcAft>
                        <a:buClr>
                          <a:srgbClr val="000000"/>
                        </a:buClr>
                        <a:buSzPts val="2200"/>
                        <a:buFont typeface="Arial"/>
                        <a:buNone/>
                      </a:pPr>
                      <a:r>
                        <a:rPr lang="en-US" sz="2200" u="none" strike="noStrike" cap="none">
                          <a:latin typeface="Calibri"/>
                          <a:ea typeface="Calibri"/>
                          <a:cs typeface="Calibri"/>
                          <a:sym typeface="Calibri"/>
                        </a:rPr>
                        <a:t>Supports consistency and fairness</a:t>
                      </a:r>
                      <a:endParaRPr sz="1400" u="none" strike="noStrike" cap="none"/>
                    </a:p>
                  </a:txBody>
                  <a:tcPr marL="91450" marR="91450" marT="45725" marB="45725" anchor="ctr"/>
                </a:tc>
                <a:extLst>
                  <a:ext uri="{0D108BD9-81ED-4DB2-BD59-A6C34878D82A}">
                    <a16:rowId xmlns:a16="http://schemas.microsoft.com/office/drawing/2014/main" val="10002"/>
                  </a:ext>
                </a:extLst>
              </a:tr>
              <a:tr h="279400">
                <a:tc>
                  <a:txBody>
                    <a:bodyPr/>
                    <a:lstStyle/>
                    <a:p>
                      <a:pPr marL="0" marR="0" lvl="0" indent="0" algn="l" rtl="0">
                        <a:lnSpc>
                          <a:spcPct val="100000"/>
                        </a:lnSpc>
                        <a:spcBef>
                          <a:spcPts val="0"/>
                        </a:spcBef>
                        <a:spcAft>
                          <a:spcPts val="0"/>
                        </a:spcAft>
                        <a:buClr>
                          <a:srgbClr val="000000"/>
                        </a:buClr>
                        <a:buSzPts val="2200"/>
                        <a:buFont typeface="Arial"/>
                        <a:buNone/>
                      </a:pPr>
                      <a:r>
                        <a:rPr lang="en-US" sz="2200" b="1" u="none" strike="noStrike" cap="none">
                          <a:latin typeface="Calibri"/>
                          <a:ea typeface="Calibri"/>
                          <a:cs typeface="Calibri"/>
                          <a:sym typeface="Calibri"/>
                        </a:rPr>
                        <a:t>Combination</a:t>
                      </a:r>
                      <a:endParaRPr sz="2200" u="none" strike="noStrike" cap="none">
                        <a:latin typeface="Calibri"/>
                        <a:ea typeface="Calibri"/>
                        <a:cs typeface="Calibri"/>
                        <a:sym typeface="Calibri"/>
                      </a:endParaRPr>
                    </a:p>
                  </a:txBody>
                  <a:tcPr marL="91450" marR="91450" marT="45725" marB="45725" anchor="ctr"/>
                </a:tc>
                <a:tc>
                  <a:txBody>
                    <a:bodyPr/>
                    <a:lstStyle/>
                    <a:p>
                      <a:pPr marL="0" marR="0" lvl="0" indent="0" algn="l" rtl="0">
                        <a:lnSpc>
                          <a:spcPct val="100000"/>
                        </a:lnSpc>
                        <a:spcBef>
                          <a:spcPts val="0"/>
                        </a:spcBef>
                        <a:spcAft>
                          <a:spcPts val="0"/>
                        </a:spcAft>
                        <a:buClr>
                          <a:srgbClr val="000000"/>
                        </a:buClr>
                        <a:buSzPts val="2200"/>
                        <a:buFont typeface="Arial"/>
                        <a:buNone/>
                      </a:pPr>
                      <a:r>
                        <a:rPr lang="en-US" sz="2200" u="none" strike="noStrike" cap="none">
                          <a:latin typeface="Calibri"/>
                          <a:ea typeface="Calibri"/>
                          <a:cs typeface="Calibri"/>
                          <a:sym typeface="Calibri"/>
                        </a:rPr>
                        <a:t>Comprehensive lesson improvement</a:t>
                      </a:r>
                      <a:endParaRPr sz="1400" u="none" strike="noStrike" cap="none"/>
                    </a:p>
                  </a:txBody>
                  <a:tcPr marL="91450" marR="91450" marT="45725" marB="45725" anchor="ctr"/>
                </a:tc>
                <a:tc>
                  <a:txBody>
                    <a:bodyPr/>
                    <a:lstStyle/>
                    <a:p>
                      <a:pPr marL="0" marR="0" lvl="0" indent="0" algn="l" rtl="0">
                        <a:lnSpc>
                          <a:spcPct val="100000"/>
                        </a:lnSpc>
                        <a:spcBef>
                          <a:spcPts val="0"/>
                        </a:spcBef>
                        <a:spcAft>
                          <a:spcPts val="0"/>
                        </a:spcAft>
                        <a:buClr>
                          <a:srgbClr val="000000"/>
                        </a:buClr>
                        <a:buSzPts val="2200"/>
                        <a:buFont typeface="Arial"/>
                        <a:buNone/>
                      </a:pPr>
                      <a:r>
                        <a:rPr lang="en-US" sz="2200" u="none" strike="noStrike" cap="none">
                          <a:latin typeface="Calibri"/>
                          <a:ea typeface="Calibri"/>
                          <a:cs typeface="Calibri"/>
                          <a:sym typeface="Calibri"/>
                        </a:rPr>
                        <a:t>Merges depth with clarity</a:t>
                      </a:r>
                      <a:endParaRPr sz="1400" u="none" strike="noStrike" cap="none"/>
                    </a:p>
                  </a:txBody>
                  <a:tcPr marL="91450" marR="91450" marT="45725" marB="45725" anchor="ctr"/>
                </a:tc>
                <a:extLst>
                  <a:ext uri="{0D108BD9-81ED-4DB2-BD59-A6C34878D82A}">
                    <a16:rowId xmlns:a16="http://schemas.microsoft.com/office/drawing/2014/main" val="10003"/>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4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Challenges to Implementation</a:t>
            </a:r>
            <a:endParaRPr/>
          </a:p>
        </p:txBody>
      </p:sp>
      <p:pic>
        <p:nvPicPr>
          <p:cNvPr id="260" name="Google Shape;260;p41" descr="Εικόνα που περιέχει κείμενο, ποδήλατο, λογότυπο, στιγμιότυπο οθόνης&#10;&#10;Το περιεχόμενο που δημιουργείται από τεχνολογία AI ενδέχεται να είναι εσφαλμένο."/>
          <p:cNvPicPr preferRelativeResize="0">
            <a:picLocks noGrp="1"/>
          </p:cNvPicPr>
          <p:nvPr>
            <p:ph type="body" idx="2"/>
          </p:nvPr>
        </p:nvPicPr>
        <p:blipFill rotWithShape="1">
          <a:blip r:embed="rId3">
            <a:alphaModFix/>
          </a:blip>
          <a:srcRect/>
          <a:stretch/>
        </p:blipFill>
        <p:spPr>
          <a:xfrm>
            <a:off x="97971" y="2467429"/>
            <a:ext cx="6404430" cy="3013643"/>
          </a:xfrm>
          <a:prstGeom prst="rect">
            <a:avLst/>
          </a:prstGeom>
          <a:noFill/>
          <a:ln>
            <a:noFill/>
          </a:ln>
        </p:spPr>
      </p:pic>
      <p:pic>
        <p:nvPicPr>
          <p:cNvPr id="261" name="Google Shape;261;p41" descr="Εικόνα που περιέχει κείμενο, στιγμιότυπο οθόνης, λογότυπο, γραμματοσειρά&#10;&#10;Το περιεχόμενο που δημιουργείται από τεχνολογία AI ενδέχεται να είναι εσφαλμένο."/>
          <p:cNvPicPr preferRelativeResize="0">
            <a:picLocks noGrp="1"/>
          </p:cNvPicPr>
          <p:nvPr>
            <p:ph type="body" idx="1"/>
          </p:nvPr>
        </p:nvPicPr>
        <p:blipFill rotWithShape="1">
          <a:blip r:embed="rId4">
            <a:alphaModFix/>
          </a:blip>
          <a:srcRect/>
          <a:stretch/>
        </p:blipFill>
        <p:spPr>
          <a:xfrm>
            <a:off x="6502401" y="1857772"/>
            <a:ext cx="5367356" cy="3947942"/>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19"/>
          <p:cNvSpPr txBox="1"/>
          <p:nvPr/>
        </p:nvSpPr>
        <p:spPr>
          <a:xfrm>
            <a:off x="271525" y="1153551"/>
            <a:ext cx="9477386" cy="2387935"/>
          </a:xfrm>
          <a:prstGeom prst="rect">
            <a:avLst/>
          </a:prstGeom>
          <a:noFill/>
          <a:ln>
            <a:noFill/>
          </a:ln>
        </p:spPr>
        <p:txBody>
          <a:bodyPr spcFirstLastPara="1" wrap="square" lIns="91425" tIns="91425" rIns="91425" bIns="91425" anchor="t" anchorCtr="0">
            <a:noAutofit/>
          </a:bodyPr>
          <a:lstStyle/>
          <a:p>
            <a:pPr marL="342900" marR="0" lvl="0" indent="-342900" algn="l" rtl="0">
              <a:lnSpc>
                <a:spcPct val="100000"/>
              </a:lnSpc>
              <a:spcBef>
                <a:spcPts val="0"/>
              </a:spcBef>
              <a:spcAft>
                <a:spcPts val="0"/>
              </a:spcAft>
              <a:buClr>
                <a:schemeClr val="dk1"/>
              </a:buClr>
              <a:buSzPts val="2400"/>
              <a:buFont typeface="Arial"/>
              <a:buChar char="•"/>
            </a:pPr>
            <a:r>
              <a:rPr lang="en-US" sz="2400" b="1" i="0" u="none" strike="noStrike" cap="none">
                <a:solidFill>
                  <a:schemeClr val="dk1"/>
                </a:solidFill>
                <a:latin typeface="Calibri"/>
                <a:ea typeface="Calibri"/>
                <a:cs typeface="Calibri"/>
                <a:sym typeface="Calibri"/>
              </a:rPr>
              <a:t>Peer review protocols </a:t>
            </a:r>
            <a:r>
              <a:rPr lang="en-US" sz="2400" b="0" i="0" u="none" strike="noStrike" cap="none">
                <a:solidFill>
                  <a:schemeClr val="dk1"/>
                </a:solidFill>
                <a:latin typeface="Calibri"/>
                <a:ea typeface="Calibri"/>
                <a:cs typeface="Calibri"/>
                <a:sym typeface="Calibri"/>
              </a:rPr>
              <a:t>improve teaching and learning quality</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400"/>
              <a:buFont typeface="Arial"/>
              <a:buChar char="•"/>
            </a:pPr>
            <a:r>
              <a:rPr lang="en-US" sz="2400" b="1" i="0" u="none" strike="noStrike" cap="none">
                <a:solidFill>
                  <a:schemeClr val="dk1"/>
                </a:solidFill>
                <a:latin typeface="Calibri"/>
                <a:ea typeface="Calibri"/>
                <a:cs typeface="Calibri"/>
                <a:sym typeface="Calibri"/>
              </a:rPr>
              <a:t>CFP</a:t>
            </a:r>
            <a:r>
              <a:rPr lang="en-US" sz="2400" b="0" i="0" u="none" strike="noStrike" cap="none">
                <a:solidFill>
                  <a:schemeClr val="dk1"/>
                </a:solidFill>
                <a:latin typeface="Calibri"/>
                <a:ea typeface="Calibri"/>
                <a:cs typeface="Calibri"/>
                <a:sym typeface="Calibri"/>
              </a:rPr>
              <a:t> encourages reflection and dialogue</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400"/>
              <a:buFont typeface="Arial"/>
              <a:buChar char="•"/>
            </a:pPr>
            <a:r>
              <a:rPr lang="en-US" sz="2400" b="1" i="0" u="none" strike="noStrike" cap="none">
                <a:solidFill>
                  <a:schemeClr val="dk1"/>
                </a:solidFill>
                <a:latin typeface="Calibri"/>
                <a:ea typeface="Calibri"/>
                <a:cs typeface="Calibri"/>
                <a:sym typeface="Calibri"/>
              </a:rPr>
              <a:t>CPR</a:t>
            </a:r>
            <a:r>
              <a:rPr lang="en-US" sz="2400" b="0" i="0" u="none" strike="noStrike" cap="none">
                <a:solidFill>
                  <a:schemeClr val="dk1"/>
                </a:solidFill>
                <a:latin typeface="Calibri"/>
                <a:ea typeface="Calibri"/>
                <a:cs typeface="Calibri"/>
                <a:sym typeface="Calibri"/>
              </a:rPr>
              <a:t> ensures structured and consistent evaluation</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Co-created rubrics in CPR promote fairness and transparency</a:t>
            </a:r>
            <a:endParaRPr sz="1400" b="0" i="0" u="none" strike="noStrike" cap="none">
              <a:solidFill>
                <a:srgbClr val="000000"/>
              </a:solidFill>
              <a:latin typeface="Arial"/>
              <a:ea typeface="Arial"/>
              <a:cs typeface="Arial"/>
              <a:sym typeface="Arial"/>
            </a:endParaRPr>
          </a:p>
          <a:p>
            <a:pPr marL="342900" marR="0" lvl="0" indent="-342900" algn="l" rtl="0">
              <a:lnSpc>
                <a:spcPct val="100000"/>
              </a:lnSpc>
              <a:spcBef>
                <a:spcPts val="0"/>
              </a:spcBef>
              <a:spcAft>
                <a:spcPts val="0"/>
              </a:spcAft>
              <a:buClr>
                <a:schemeClr val="dk1"/>
              </a:buClr>
              <a:buSzPts val="2400"/>
              <a:buFont typeface="Arial"/>
              <a:buChar char="•"/>
            </a:pPr>
            <a:r>
              <a:rPr lang="en-US" sz="2400" b="0" i="0" u="none" strike="noStrike" cap="none">
                <a:solidFill>
                  <a:schemeClr val="dk1"/>
                </a:solidFill>
                <a:latin typeface="Calibri"/>
                <a:ea typeface="Calibri"/>
                <a:cs typeface="Calibri"/>
                <a:sym typeface="Calibri"/>
              </a:rPr>
              <a:t>Role-playing in both methods fosters empathy and reduces bias</a:t>
            </a:r>
            <a:endParaRPr sz="1400" b="0" i="0" u="none" strike="noStrike" cap="none">
              <a:solidFill>
                <a:srgbClr val="000000"/>
              </a:solidFill>
              <a:latin typeface="Arial"/>
              <a:ea typeface="Arial"/>
              <a:cs typeface="Arial"/>
              <a:sym typeface="Arial"/>
            </a:endParaRPr>
          </a:p>
          <a:p>
            <a:pPr marL="342900" marR="0" lvl="0" indent="-273050" algn="l" rtl="0">
              <a:lnSpc>
                <a:spcPct val="107000"/>
              </a:lnSpc>
              <a:spcBef>
                <a:spcPts val="800"/>
              </a:spcBef>
              <a:spcAft>
                <a:spcPts val="800"/>
              </a:spcAft>
              <a:buClr>
                <a:srgbClr val="000000"/>
              </a:buClr>
              <a:buSzPts val="1100"/>
              <a:buFont typeface="Arial"/>
              <a:buNone/>
            </a:pPr>
            <a:endParaRPr sz="2400" b="1" i="0" u="none" strike="noStrike" cap="none">
              <a:solidFill>
                <a:srgbClr val="000000"/>
              </a:solidFill>
              <a:latin typeface="Calibri"/>
              <a:ea typeface="Calibri"/>
              <a:cs typeface="Calibri"/>
              <a:sym typeface="Calibri"/>
            </a:endParaRPr>
          </a:p>
        </p:txBody>
      </p:sp>
      <p:sp>
        <p:nvSpPr>
          <p:cNvPr id="267" name="Google Shape;267;p19"/>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2800" b="1">
                <a:solidFill>
                  <a:srgbClr val="FFFFFF"/>
                </a:solidFill>
              </a:rPr>
              <a:t>Reflection and Conclusion</a:t>
            </a:r>
            <a:endParaRPr sz="2800" b="1">
              <a:solidFill>
                <a:srgbClr val="FFFFFF"/>
              </a:solidFill>
            </a:endParaRPr>
          </a:p>
        </p:txBody>
      </p:sp>
      <p:sp>
        <p:nvSpPr>
          <p:cNvPr id="268" name="Google Shape;268;p19"/>
          <p:cNvSpPr txBox="1"/>
          <p:nvPr/>
        </p:nvSpPr>
        <p:spPr>
          <a:xfrm>
            <a:off x="1451429" y="4715654"/>
            <a:ext cx="9756611" cy="64633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rgbClr val="000000"/>
                </a:solidFill>
                <a:latin typeface="Calibri"/>
                <a:ea typeface="Calibri"/>
                <a:cs typeface="Calibri"/>
                <a:sym typeface="Calibri"/>
              </a:rPr>
              <a:t> </a:t>
            </a:r>
            <a:r>
              <a:rPr lang="en-US" sz="3600" b="0" i="1" u="none" strike="noStrike" cap="none">
                <a:solidFill>
                  <a:srgbClr val="000000"/>
                </a:solidFill>
                <a:latin typeface="Calibri"/>
                <a:ea typeface="Calibri"/>
                <a:cs typeface="Calibri"/>
                <a:sym typeface="Calibri"/>
              </a:rPr>
              <a:t>How do you plan to use these tools in your class?</a:t>
            </a:r>
            <a:endParaRPr sz="3600" b="0" i="0" u="none" strike="noStrike" cap="none">
              <a:solidFill>
                <a:srgbClr val="000000"/>
              </a:solidFill>
              <a:latin typeface="Calibri"/>
              <a:ea typeface="Calibri"/>
              <a:cs typeface="Calibri"/>
              <a:sym typeface="Calibri"/>
            </a:endParaRPr>
          </a:p>
        </p:txBody>
      </p:sp>
      <p:pic>
        <p:nvPicPr>
          <p:cNvPr id="269" name="Google Shape;269;p19" descr="Megaphone"/>
          <p:cNvPicPr preferRelativeResize="0"/>
          <p:nvPr/>
        </p:nvPicPr>
        <p:blipFill rotWithShape="1">
          <a:blip r:embed="rId3">
            <a:alphaModFix/>
          </a:blip>
          <a:srcRect/>
          <a:stretch/>
        </p:blipFill>
        <p:spPr>
          <a:xfrm>
            <a:off x="537029" y="4581619"/>
            <a:ext cx="914400" cy="91440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
          <p:cNvSpPr txBox="1">
            <a:spLocks noGrp="1"/>
          </p:cNvSpPr>
          <p:nvPr>
            <p:ph type="ctrTitle"/>
          </p:nvPr>
        </p:nvSpPr>
        <p:spPr>
          <a:xfrm>
            <a:off x="250640" y="2224306"/>
            <a:ext cx="4892400"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en-US"/>
              <a:t>Module 8: </a:t>
            </a:r>
            <a:r>
              <a:rPr lang="en-US" sz="1800">
                <a:solidFill>
                  <a:srgbClr val="000000"/>
                </a:solidFill>
                <a:latin typeface="Calibri"/>
                <a:ea typeface="Calibri"/>
                <a:cs typeface="Calibri"/>
                <a:sym typeface="Calibri"/>
              </a:rPr>
              <a:t>Workshop: co-design and evaluate learning scenarios for upper primary and lower secondar</a:t>
            </a:r>
            <a:r>
              <a:rPr lang="en-US" sz="1800">
                <a:solidFill>
                  <a:srgbClr val="000000"/>
                </a:solidFill>
              </a:rPr>
              <a:t>y </a:t>
            </a:r>
            <a:r>
              <a:rPr lang="en-US" sz="1800">
                <a:solidFill>
                  <a:srgbClr val="000000"/>
                </a:solidFill>
                <a:latin typeface="Calibri"/>
                <a:ea typeface="Calibri"/>
                <a:cs typeface="Calibri"/>
                <a:sym typeface="Calibri"/>
              </a:rPr>
              <a:t>informatics teaching and assessment, based on the </a:t>
            </a:r>
            <a:r>
              <a:rPr lang="en-US" sz="1800">
                <a:solidFill>
                  <a:srgbClr val="000000"/>
                </a:solidFill>
              </a:rPr>
              <a:t>THINKER</a:t>
            </a:r>
            <a:r>
              <a:rPr lang="en-US" sz="1800">
                <a:solidFill>
                  <a:srgbClr val="000000"/>
                </a:solidFill>
                <a:latin typeface="Calibri"/>
                <a:ea typeface="Calibri"/>
                <a:cs typeface="Calibri"/>
                <a:sym typeface="Calibri"/>
              </a:rPr>
              <a:t> framework</a:t>
            </a:r>
            <a:endParaRPr/>
          </a:p>
        </p:txBody>
      </p:sp>
      <p:sp>
        <p:nvSpPr>
          <p:cNvPr id="118" name="Google Shape;118;p2"/>
          <p:cNvSpPr txBox="1">
            <a:spLocks noGrp="1"/>
          </p:cNvSpPr>
          <p:nvPr>
            <p:ph type="subTitle" idx="1"/>
          </p:nvPr>
        </p:nvSpPr>
        <p:spPr>
          <a:xfrm>
            <a:off x="401325" y="3728025"/>
            <a:ext cx="48924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sz="1800">
                <a:solidFill>
                  <a:srgbClr val="1D1D1B"/>
                </a:solidFill>
                <a:latin typeface="Calibri"/>
                <a:ea typeface="Calibri"/>
                <a:cs typeface="Calibri"/>
                <a:sym typeface="Calibri"/>
              </a:rPr>
              <a:t>Unit 8.2: </a:t>
            </a:r>
            <a:r>
              <a:rPr lang="en-US" sz="1800">
                <a:solidFill>
                  <a:srgbClr val="000000"/>
                </a:solidFill>
                <a:latin typeface="Calibri"/>
                <a:ea typeface="Calibri"/>
                <a:cs typeface="Calibri"/>
                <a:sym typeface="Calibri"/>
              </a:rPr>
              <a:t>Evaluating the impact of informatics</a:t>
            </a:r>
            <a:endParaRPr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4"/>
        <p:cNvGrpSpPr/>
        <p:nvPr/>
      </p:nvGrpSpPr>
      <p:grpSpPr>
        <a:xfrm>
          <a:off x="0" y="0"/>
          <a:ext cx="0" cy="0"/>
          <a:chOff x="0" y="0"/>
          <a:chExt cx="0" cy="0"/>
        </a:xfrm>
      </p:grpSpPr>
      <p:sp>
        <p:nvSpPr>
          <p:cNvPr id="275" name="Google Shape;275;p42"/>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Homework</a:t>
            </a:r>
            <a:endParaRPr/>
          </a:p>
        </p:txBody>
      </p:sp>
      <p:sp>
        <p:nvSpPr>
          <p:cNvPr id="276" name="Google Shape;276;p42"/>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r>
              <a:rPr lang="en-US" sz="2800"/>
              <a:t>Plan Peer Review for Your Next Informatics Lesson</a:t>
            </a:r>
            <a:endParaRPr sz="2800"/>
          </a:p>
        </p:txBody>
      </p:sp>
      <p:sp>
        <p:nvSpPr>
          <p:cNvPr id="277" name="Google Shape;277;p42"/>
          <p:cNvSpPr txBox="1">
            <a:spLocks noGrp="1"/>
          </p:cNvSpPr>
          <p:nvPr>
            <p:ph type="body" idx="2"/>
          </p:nvPr>
        </p:nvSpPr>
        <p:spPr>
          <a:xfrm>
            <a:off x="377371" y="1828801"/>
            <a:ext cx="11379200" cy="4923064"/>
          </a:xfrm>
          <a:prstGeom prst="rect">
            <a:avLst/>
          </a:prstGeom>
          <a:noFill/>
          <a:ln>
            <a:noFill/>
          </a:ln>
        </p:spPr>
        <p:txBody>
          <a:bodyPr spcFirstLastPara="1" wrap="square" lIns="91425" tIns="45700" rIns="91425" bIns="45700" anchor="t" anchorCtr="0">
            <a:noAutofit/>
          </a:bodyPr>
          <a:lstStyle/>
          <a:p>
            <a:pPr marL="342900" lvl="0" indent="-342900" algn="l" rtl="0">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Based on your </a:t>
            </a:r>
            <a:r>
              <a:rPr lang="en-US" sz="2400" b="1">
                <a:solidFill>
                  <a:schemeClr val="dk1"/>
                </a:solidFill>
                <a:latin typeface="Calibri"/>
                <a:ea typeface="Calibri"/>
                <a:cs typeface="Calibri"/>
                <a:sym typeface="Calibri"/>
              </a:rPr>
              <a:t>next topic in informatics</a:t>
            </a:r>
            <a:r>
              <a:rPr lang="en-US" sz="2400">
                <a:solidFill>
                  <a:schemeClr val="dk1"/>
                </a:solidFill>
                <a:latin typeface="Calibri"/>
                <a:ea typeface="Calibri"/>
                <a:cs typeface="Calibri"/>
                <a:sym typeface="Calibri"/>
              </a:rPr>
              <a:t>, design a </a:t>
            </a:r>
            <a:r>
              <a:rPr lang="en-US" sz="2400" b="1">
                <a:solidFill>
                  <a:schemeClr val="dk1"/>
                </a:solidFill>
                <a:latin typeface="Calibri"/>
                <a:ea typeface="Calibri"/>
                <a:cs typeface="Calibri"/>
                <a:sym typeface="Calibri"/>
              </a:rPr>
              <a:t>short learning scenario</a:t>
            </a:r>
            <a:r>
              <a:rPr lang="en-US" sz="2400">
                <a:solidFill>
                  <a:schemeClr val="dk1"/>
                </a:solidFill>
                <a:latin typeface="Calibri"/>
                <a:ea typeface="Calibri"/>
                <a:cs typeface="Calibri"/>
                <a:sym typeface="Calibri"/>
              </a:rPr>
              <a:t> using the </a:t>
            </a:r>
            <a:r>
              <a:rPr lang="en-US" sz="2400">
                <a:solidFill>
                  <a:schemeClr val="dk1"/>
                </a:solidFill>
              </a:rPr>
              <a:t>THINKER</a:t>
            </a:r>
            <a:r>
              <a:rPr lang="en-US" sz="2400">
                <a:solidFill>
                  <a:schemeClr val="dk1"/>
                </a:solidFill>
                <a:latin typeface="Calibri"/>
                <a:ea typeface="Calibri"/>
                <a:cs typeface="Calibri"/>
                <a:sym typeface="Calibri"/>
              </a:rPr>
              <a:t> framework (max 1 page).</a:t>
            </a:r>
            <a:endParaRPr/>
          </a:p>
          <a:p>
            <a:pPr marL="0" lvl="0" indent="0" algn="l" rtl="0">
              <a:lnSpc>
                <a:spcPct val="100000"/>
              </a:lnSpc>
              <a:spcBef>
                <a:spcPts val="0"/>
              </a:spcBef>
              <a:spcAft>
                <a:spcPts val="0"/>
              </a:spcAft>
              <a:buClr>
                <a:schemeClr val="dk1"/>
              </a:buClr>
              <a:buSzPts val="2400"/>
              <a:buNone/>
            </a:pPr>
            <a:r>
              <a:rPr lang="en-US" sz="2400">
                <a:solidFill>
                  <a:schemeClr val="dk1"/>
                </a:solidFill>
                <a:latin typeface="Calibri"/>
                <a:ea typeface="Calibri"/>
                <a:cs typeface="Calibri"/>
                <a:sym typeface="Calibri"/>
              </a:rPr>
              <a:t> </a:t>
            </a:r>
            <a:endParaRPr/>
          </a:p>
          <a:p>
            <a:pPr marL="342900" lvl="0" indent="-342900" algn="l" rtl="0">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Decide whether to use:</a:t>
            </a:r>
            <a:endParaRPr/>
          </a:p>
          <a:p>
            <a:pPr marL="800100" lvl="1" indent="-342900" algn="l" rtl="0">
              <a:lnSpc>
                <a:spcPct val="100000"/>
              </a:lnSpc>
              <a:spcBef>
                <a:spcPts val="0"/>
              </a:spcBef>
              <a:spcAft>
                <a:spcPts val="0"/>
              </a:spcAft>
              <a:buClr>
                <a:schemeClr val="dk1"/>
              </a:buClr>
              <a:buSzPts val="2400"/>
              <a:buFont typeface="Arial"/>
              <a:buChar char="•"/>
            </a:pPr>
            <a:r>
              <a:rPr lang="en-US" sz="2400" b="1">
                <a:solidFill>
                  <a:schemeClr val="dk1"/>
                </a:solidFill>
                <a:latin typeface="Calibri"/>
                <a:ea typeface="Calibri"/>
                <a:cs typeface="Calibri"/>
                <a:sym typeface="Calibri"/>
              </a:rPr>
              <a:t>Critical Friends Protocol (CFP)</a:t>
            </a:r>
            <a:r>
              <a:rPr lang="en-US" sz="2400">
                <a:solidFill>
                  <a:schemeClr val="dk1"/>
                </a:solidFill>
                <a:latin typeface="Calibri"/>
                <a:ea typeface="Calibri"/>
                <a:cs typeface="Calibri"/>
                <a:sym typeface="Calibri"/>
              </a:rPr>
              <a:t> – for feedback on your </a:t>
            </a:r>
            <a:r>
              <a:rPr lang="en-US" sz="2400" b="1">
                <a:solidFill>
                  <a:schemeClr val="dk1"/>
                </a:solidFill>
                <a:latin typeface="Calibri"/>
                <a:ea typeface="Calibri"/>
                <a:cs typeface="Calibri"/>
                <a:sym typeface="Calibri"/>
              </a:rPr>
              <a:t>teaching strategy, inclusivity, and authenticity</a:t>
            </a:r>
            <a:endParaRPr sz="2400">
              <a:solidFill>
                <a:schemeClr val="dk1"/>
              </a:solidFill>
              <a:latin typeface="Calibri"/>
              <a:ea typeface="Calibri"/>
              <a:cs typeface="Calibri"/>
              <a:sym typeface="Calibri"/>
            </a:endParaRPr>
          </a:p>
          <a:p>
            <a:pPr marL="800100" lvl="1" indent="-342900" algn="l" rtl="0">
              <a:lnSpc>
                <a:spcPct val="100000"/>
              </a:lnSpc>
              <a:spcBef>
                <a:spcPts val="0"/>
              </a:spcBef>
              <a:spcAft>
                <a:spcPts val="0"/>
              </a:spcAft>
              <a:buClr>
                <a:schemeClr val="dk1"/>
              </a:buClr>
              <a:buSzPts val="2400"/>
              <a:buFont typeface="Arial"/>
              <a:buChar char="•"/>
            </a:pPr>
            <a:r>
              <a:rPr lang="en-US" sz="2400" b="1">
                <a:solidFill>
                  <a:schemeClr val="dk1"/>
                </a:solidFill>
                <a:latin typeface="Calibri"/>
                <a:ea typeface="Calibri"/>
                <a:cs typeface="Calibri"/>
                <a:sym typeface="Calibri"/>
              </a:rPr>
              <a:t>Calibrated Peer Review (CPR)</a:t>
            </a:r>
            <a:r>
              <a:rPr lang="en-US" sz="2400">
                <a:solidFill>
                  <a:schemeClr val="dk1"/>
                </a:solidFill>
                <a:latin typeface="Calibri"/>
                <a:ea typeface="Calibri"/>
                <a:cs typeface="Calibri"/>
                <a:sym typeface="Calibri"/>
              </a:rPr>
              <a:t> – for feedback on your </a:t>
            </a:r>
            <a:r>
              <a:rPr lang="en-US" sz="2400" b="1">
                <a:solidFill>
                  <a:schemeClr val="dk1"/>
                </a:solidFill>
                <a:latin typeface="Calibri"/>
                <a:ea typeface="Calibri"/>
                <a:cs typeface="Calibri"/>
                <a:sym typeface="Calibri"/>
              </a:rPr>
              <a:t>scenario as a learning product</a:t>
            </a:r>
            <a:r>
              <a:rPr lang="en-US" sz="2400">
                <a:solidFill>
                  <a:schemeClr val="dk1"/>
                </a:solidFill>
                <a:latin typeface="Calibri"/>
                <a:ea typeface="Calibri"/>
                <a:cs typeface="Calibri"/>
                <a:sym typeface="Calibri"/>
              </a:rPr>
              <a:t>, using a structured rubric</a:t>
            </a:r>
            <a:endParaRPr/>
          </a:p>
          <a:p>
            <a:pPr marL="457200" lvl="1" indent="0" algn="l" rtl="0">
              <a:lnSpc>
                <a:spcPct val="100000"/>
              </a:lnSpc>
              <a:spcBef>
                <a:spcPts val="0"/>
              </a:spcBef>
              <a:spcAft>
                <a:spcPts val="0"/>
              </a:spcAft>
              <a:buClr>
                <a:schemeClr val="dk1"/>
              </a:buClr>
              <a:buSzPts val="2400"/>
              <a:buNone/>
            </a:pPr>
            <a:endParaRPr sz="2400">
              <a:solidFill>
                <a:schemeClr val="dk1"/>
              </a:solidFill>
              <a:latin typeface="Calibri"/>
              <a:ea typeface="Calibri"/>
              <a:cs typeface="Calibri"/>
              <a:sym typeface="Calibri"/>
            </a:endParaRPr>
          </a:p>
          <a:p>
            <a:pPr marL="342900" lvl="0" indent="-342900" algn="l" rtl="0">
              <a:lnSpc>
                <a:spcPct val="100000"/>
              </a:lnSpc>
              <a:spcBef>
                <a:spcPts val="0"/>
              </a:spcBef>
              <a:spcAft>
                <a:spcPts val="0"/>
              </a:spcAft>
              <a:buClr>
                <a:schemeClr val="dk1"/>
              </a:buClr>
              <a:buSzPts val="2400"/>
              <a:buFont typeface="Arial"/>
              <a:buChar char="•"/>
            </a:pPr>
            <a:r>
              <a:rPr lang="en-US" sz="2400" b="1">
                <a:solidFill>
                  <a:schemeClr val="dk1"/>
                </a:solidFill>
                <a:latin typeface="Calibri"/>
                <a:ea typeface="Calibri"/>
                <a:cs typeface="Calibri"/>
                <a:sym typeface="Calibri"/>
              </a:rPr>
              <a:t>Prepare a</a:t>
            </a:r>
            <a:r>
              <a:rPr lang="en-US" sz="2400">
                <a:solidFill>
                  <a:schemeClr val="dk1"/>
                </a:solidFill>
                <a:latin typeface="Calibri"/>
                <a:ea typeface="Calibri"/>
                <a:cs typeface="Calibri"/>
                <a:sym typeface="Calibri"/>
              </a:rPr>
              <a:t> brief </a:t>
            </a:r>
            <a:r>
              <a:rPr lang="en-US" sz="2400" b="1">
                <a:solidFill>
                  <a:schemeClr val="dk1"/>
                </a:solidFill>
                <a:latin typeface="Calibri"/>
                <a:ea typeface="Calibri"/>
                <a:cs typeface="Calibri"/>
                <a:sym typeface="Calibri"/>
              </a:rPr>
              <a:t>justification (100 words)</a:t>
            </a:r>
            <a:r>
              <a:rPr lang="en-US" sz="2400">
                <a:solidFill>
                  <a:schemeClr val="dk1"/>
                </a:solidFill>
                <a:latin typeface="Calibri"/>
                <a:ea typeface="Calibri"/>
                <a:cs typeface="Calibri"/>
                <a:sym typeface="Calibri"/>
              </a:rPr>
              <a:t> explaining:</a:t>
            </a:r>
            <a:endParaRPr/>
          </a:p>
          <a:p>
            <a:pPr marL="800100" lvl="1" indent="-342900" algn="l" rtl="0">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Why you chose CFP or CPR</a:t>
            </a:r>
            <a:endParaRPr/>
          </a:p>
          <a:p>
            <a:pPr marL="800100" lvl="1" indent="-342900" algn="l" rtl="0">
              <a:lnSpc>
                <a:spcPct val="100000"/>
              </a:lnSpc>
              <a:spcBef>
                <a:spcPts val="0"/>
              </a:spcBef>
              <a:spcAft>
                <a:spcPts val="0"/>
              </a:spcAft>
              <a:buClr>
                <a:schemeClr val="dk1"/>
              </a:buClr>
              <a:buSzPts val="2400"/>
              <a:buFont typeface="Arial"/>
              <a:buChar char="•"/>
            </a:pPr>
            <a:r>
              <a:rPr lang="en-US" sz="2400">
                <a:solidFill>
                  <a:schemeClr val="dk1"/>
                </a:solidFill>
                <a:latin typeface="Calibri"/>
                <a:ea typeface="Calibri"/>
                <a:cs typeface="Calibri"/>
                <a:sym typeface="Calibri"/>
              </a:rPr>
              <a:t>What kind of feedback you're hoping to receive</a:t>
            </a:r>
            <a:endParaRPr/>
          </a:p>
          <a:p>
            <a:pPr marL="0" lvl="0" indent="0" algn="l" rtl="0">
              <a:lnSpc>
                <a:spcPct val="100000"/>
              </a:lnSpc>
              <a:spcBef>
                <a:spcPts val="0"/>
              </a:spcBef>
              <a:spcAft>
                <a:spcPts val="0"/>
              </a:spcAft>
              <a:buClr>
                <a:schemeClr val="accent4"/>
              </a:buClr>
              <a:buSzPts val="2400"/>
              <a:buNone/>
            </a:pPr>
            <a:endParaRPr sz="2400">
              <a:solidFill>
                <a:schemeClr val="dk1"/>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81"/>
        <p:cNvGrpSpPr/>
        <p:nvPr/>
      </p:nvGrpSpPr>
      <p:grpSpPr>
        <a:xfrm>
          <a:off x="0" y="0"/>
          <a:ext cx="0" cy="0"/>
          <a:chOff x="0" y="0"/>
          <a:chExt cx="0" cy="0"/>
        </a:xfrm>
      </p:grpSpPr>
      <p:sp>
        <p:nvSpPr>
          <p:cNvPr id="282" name="Google Shape;282;p20"/>
          <p:cNvSpPr txBox="1">
            <a:spLocks noGrp="1"/>
          </p:cNvSpPr>
          <p:nvPr>
            <p:ph type="ctrTitle"/>
          </p:nvPr>
        </p:nvSpPr>
        <p:spPr>
          <a:xfrm>
            <a:off x="-1626723" y="73296"/>
            <a:ext cx="7832271" cy="1095292"/>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chemeClr val="accent1"/>
              </a:buClr>
              <a:buSzPts val="2000"/>
              <a:buFont typeface="Calibri"/>
              <a:buNone/>
            </a:pPr>
            <a:r>
              <a:rPr lang="en-US"/>
              <a:t>For any help, you can write us:</a:t>
            </a:r>
            <a:br>
              <a:rPr lang="en-US"/>
            </a:br>
            <a:endParaRPr/>
          </a:p>
        </p:txBody>
      </p:sp>
      <p:grpSp>
        <p:nvGrpSpPr>
          <p:cNvPr id="283" name="Google Shape;283;p20"/>
          <p:cNvGrpSpPr/>
          <p:nvPr/>
        </p:nvGrpSpPr>
        <p:grpSpPr>
          <a:xfrm>
            <a:off x="2179865" y="4729766"/>
            <a:ext cx="7832271" cy="1110328"/>
            <a:chOff x="2179603" y="4888792"/>
            <a:chExt cx="7798545" cy="1110328"/>
          </a:xfrm>
        </p:grpSpPr>
        <p:pic>
          <p:nvPicPr>
            <p:cNvPr id="284" name="Google Shape;284;p20"/>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85" name="Google Shape;285;p20"/>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286" name="Google Shape;286;p20"/>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287" name="Google Shape;287;p20"/>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88" name="Google Shape;288;p20"/>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289" name="Google Shape;289;p20"/>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90" name="Google Shape;290;p20"/>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91" name="Google Shape;291;p20"/>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92" name="Google Shape;292;p20"/>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93" name="Google Shape;293;p20"/>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94" name="Google Shape;294;p20"/>
          <p:cNvSpPr/>
          <p:nvPr/>
        </p:nvSpPr>
        <p:spPr>
          <a:xfrm>
            <a:off x="1320800" y="1843179"/>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99"/>
        <p:cNvGrpSpPr/>
        <p:nvPr/>
      </p:nvGrpSpPr>
      <p:grpSpPr>
        <a:xfrm>
          <a:off x="0" y="0"/>
          <a:ext cx="0" cy="0"/>
          <a:chOff x="0" y="0"/>
          <a:chExt cx="0" cy="0"/>
        </a:xfrm>
      </p:grpSpPr>
      <p:sp>
        <p:nvSpPr>
          <p:cNvPr id="300" name="Google Shape;300;p2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References</a:t>
            </a:r>
            <a:endParaRPr/>
          </a:p>
        </p:txBody>
      </p:sp>
      <p:sp>
        <p:nvSpPr>
          <p:cNvPr id="301" name="Google Shape;301;p21"/>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endParaRPr/>
          </a:p>
        </p:txBody>
      </p:sp>
      <p:sp>
        <p:nvSpPr>
          <p:cNvPr id="302" name="Google Shape;302;p21"/>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lvl="0" indent="-228600" algn="l" rtl="0">
              <a:lnSpc>
                <a:spcPct val="107000"/>
              </a:lnSpc>
              <a:spcBef>
                <a:spcPts val="1000"/>
              </a:spcBef>
              <a:spcAft>
                <a:spcPts val="0"/>
              </a:spcAft>
              <a:buSzPts val="1800"/>
              <a:buNone/>
            </a:pPr>
            <a:r>
              <a:rPr lang="en-US" sz="1800">
                <a:solidFill>
                  <a:srgbClr val="000000"/>
                </a:solidFill>
                <a:latin typeface="Calibri"/>
                <a:ea typeface="Calibri"/>
                <a:cs typeface="Calibri"/>
                <a:sym typeface="Calibri"/>
              </a:rPr>
              <a:t>Aronson, E., &amp; Patnoe, S. (2011). The Jigsaw Classroom. Sage.</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Bambino, D. (2002). Critical friends. Educational Leadership, 59(6), 25-27.</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Black, P., &amp; Wiliam, D. (1998). Assessment and classroom learning. Assessment in Education, 5(1), 7-74.</a:t>
            </a:r>
            <a:endParaRPr/>
          </a:p>
          <a:p>
            <a:pPr marL="457200" lvl="0" indent="-228600" algn="l" rtl="0">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Collins, A. (1989). Cognitive apprenticeship. Cog. Sci.</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Herrington, J., &amp; Oliver, R. (2000). An instructional design framework for authentic learning environments. ETR&amp;D, 48(3), 23-48.</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Calibri"/>
                <a:ea typeface="Calibri"/>
                <a:cs typeface="Calibri"/>
                <a:sym typeface="Calibri"/>
              </a:rPr>
              <a:t>Koch, M., et al. (2020). Gender-inclusive design in CS education. ACM SIGCSE, 51(1), 12-18.</a:t>
            </a:r>
            <a:endParaRPr sz="1800">
              <a:solidFill>
                <a:srgbClr val="000000"/>
              </a:solidFill>
              <a:latin typeface="Calibri"/>
              <a:ea typeface="Calibri"/>
              <a:cs typeface="Calibri"/>
              <a:sym typeface="Calibri"/>
            </a:endParaRPr>
          </a:p>
          <a:p>
            <a:pPr marL="457200" lvl="0" indent="-228600" algn="l" rtl="0">
              <a:lnSpc>
                <a:spcPct val="90000"/>
              </a:lnSpc>
              <a:spcBef>
                <a:spcPts val="1800"/>
              </a:spcBef>
              <a:spcAft>
                <a:spcPts val="0"/>
              </a:spcAft>
              <a:buSzPts val="1800"/>
              <a:buNone/>
            </a:pPr>
            <a:r>
              <a:rPr lang="en-US" sz="1800">
                <a:solidFill>
                  <a:srgbClr val="000000"/>
                </a:solidFill>
                <a:latin typeface="Calibri"/>
                <a:ea typeface="Calibri"/>
                <a:cs typeface="Calibri"/>
                <a:sym typeface="Calibri"/>
              </a:rPr>
              <a:t>Topping, K.J. (2009). Peer assessment. Theory Into Practice, 48(1), 20-27.</a:t>
            </a:r>
            <a:endParaRPr/>
          </a:p>
          <a:p>
            <a:pPr marL="457200" lvl="0" indent="-228600" algn="l" rtl="0">
              <a:lnSpc>
                <a:spcPct val="90000"/>
              </a:lnSpc>
              <a:spcBef>
                <a:spcPts val="1000"/>
              </a:spcBef>
              <a:spcAft>
                <a:spcPts val="0"/>
              </a:spcAft>
              <a:buSzPts val="1800"/>
              <a:buNone/>
            </a:pPr>
            <a:r>
              <a:rPr lang="en-US" b="1">
                <a:solidFill>
                  <a:srgbClr val="000000"/>
                </a:solidFill>
                <a:latin typeface="Calibri"/>
                <a:ea typeface="Calibri"/>
                <a:cs typeface="Calibri"/>
                <a:sym typeface="Calibri"/>
              </a:rPr>
              <a:t>Websites:</a:t>
            </a:r>
            <a:endParaRPr/>
          </a:p>
          <a:p>
            <a:pPr marL="457200" lvl="0" indent="-228600" algn="l" rtl="0">
              <a:lnSpc>
                <a:spcPct val="90000"/>
              </a:lnSpc>
              <a:spcBef>
                <a:spcPts val="1000"/>
              </a:spcBef>
              <a:spcAft>
                <a:spcPts val="0"/>
              </a:spcAft>
              <a:buSzPts val="1800"/>
              <a:buNone/>
            </a:pPr>
            <a:r>
              <a:rPr lang="en-US" u="sng">
                <a:solidFill>
                  <a:schemeClr val="hlink"/>
                </a:solidFill>
                <a:hlinkClick r:id="rId3"/>
              </a:rPr>
              <a:t>https://www.youtube.com/watch?v=S4fUCw-CoO4</a:t>
            </a:r>
            <a:r>
              <a:rPr lang="en-US"/>
              <a:t>, The Critical Friends Protocol, accessed on 16/5/2025.</a:t>
            </a:r>
            <a:endParaRPr/>
          </a:p>
          <a:p>
            <a:pPr marL="457200" lvl="0" indent="-228600" algn="l" rtl="0">
              <a:lnSpc>
                <a:spcPct val="90000"/>
              </a:lnSpc>
              <a:spcBef>
                <a:spcPts val="1000"/>
              </a:spcBef>
              <a:spcAft>
                <a:spcPts val="0"/>
              </a:spcAft>
              <a:buSzPts val="1800"/>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3"/>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solidFill>
                  <a:srgbClr val="FFFFFF"/>
                </a:solidFill>
              </a:rPr>
              <a:t>L</a:t>
            </a:r>
            <a:r>
              <a:rPr lang="en-US" sz="2800" b="1" i="0" u="none" strike="noStrike">
                <a:solidFill>
                  <a:srgbClr val="FFFFFF"/>
                </a:solidFill>
                <a:latin typeface="Calibri"/>
                <a:ea typeface="Calibri"/>
                <a:cs typeface="Calibri"/>
                <a:sym typeface="Calibri"/>
              </a:rPr>
              <a:t>earning outcomes</a:t>
            </a:r>
            <a:endParaRPr sz="2800">
              <a:solidFill>
                <a:srgbClr val="FFFFFF"/>
              </a:solidFill>
            </a:endParaRPr>
          </a:p>
        </p:txBody>
      </p:sp>
      <p:sp>
        <p:nvSpPr>
          <p:cNvPr id="125" name="Google Shape;125;p3"/>
          <p:cNvSpPr txBox="1">
            <a:spLocks noGrp="1"/>
          </p:cNvSpPr>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400" b="0" i="0" u="none" strike="noStrike">
                <a:solidFill>
                  <a:srgbClr val="1D1D1B"/>
                </a:solidFill>
                <a:latin typeface="Calibri"/>
                <a:ea typeface="Calibri"/>
                <a:cs typeface="Calibri"/>
                <a:sym typeface="Calibri"/>
              </a:rPr>
              <a:t>By the end of this module teachers will be able to:</a:t>
            </a:r>
            <a:endParaRPr sz="2400" b="1" i="0" u="none" strike="noStrike">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endParaRPr sz="2400" b="1">
              <a:solidFill>
                <a:srgbClr val="1D1D1B"/>
              </a:solidFill>
              <a:latin typeface="Calibri"/>
              <a:ea typeface="Calibri"/>
              <a:cs typeface="Calibri"/>
              <a:sym typeface="Calibri"/>
            </a:endParaRPr>
          </a:p>
          <a:p>
            <a:pPr marL="342900" lvl="0" indent="-342900" algn="l" rtl="0">
              <a:lnSpc>
                <a:spcPct val="90000"/>
              </a:lnSpc>
              <a:spcBef>
                <a:spcPts val="0"/>
              </a:spcBef>
              <a:spcAft>
                <a:spcPts val="0"/>
              </a:spcAft>
              <a:buClr>
                <a:schemeClr val="accent4"/>
              </a:buClr>
              <a:buSzPts val="1800"/>
              <a:buAutoNum type="arabicPeriod"/>
            </a:pPr>
            <a:r>
              <a:rPr lang="en-US" sz="2400">
                <a:solidFill>
                  <a:srgbClr val="1D1D1B"/>
                </a:solidFill>
                <a:latin typeface="Calibri"/>
                <a:ea typeface="Calibri"/>
                <a:cs typeface="Calibri"/>
                <a:sym typeface="Calibri"/>
              </a:rPr>
              <a:t>Employ peer </a:t>
            </a:r>
            <a:r>
              <a:rPr lang="en-US" sz="2400">
                <a:solidFill>
                  <a:srgbClr val="1D1D1B"/>
                </a:solidFill>
              </a:rPr>
              <a:t>review</a:t>
            </a:r>
            <a:r>
              <a:rPr lang="en-US" sz="2400">
                <a:solidFill>
                  <a:srgbClr val="1D1D1B"/>
                </a:solidFill>
                <a:latin typeface="Calibri"/>
                <a:ea typeface="Calibri"/>
                <a:cs typeface="Calibri"/>
                <a:sym typeface="Calibri"/>
              </a:rPr>
              <a:t> protocols to evaluate learning scenarios.</a:t>
            </a:r>
            <a:endParaRPr sz="2400"/>
          </a:p>
          <a:p>
            <a:pPr marL="342900" lvl="0" indent="-342900" algn="l" rtl="0">
              <a:lnSpc>
                <a:spcPct val="90000"/>
              </a:lnSpc>
              <a:spcBef>
                <a:spcPts val="0"/>
              </a:spcBef>
              <a:spcAft>
                <a:spcPts val="0"/>
              </a:spcAft>
              <a:buClr>
                <a:schemeClr val="accent4"/>
              </a:buClr>
              <a:buSzPts val="1800"/>
              <a:buAutoNum type="arabicPeriod"/>
            </a:pPr>
            <a:r>
              <a:rPr lang="en-US" sz="2400">
                <a:solidFill>
                  <a:srgbClr val="1D1D1B"/>
                </a:solidFill>
              </a:rPr>
              <a:t>Exploit calibrated rubrics </a:t>
            </a:r>
            <a:r>
              <a:rPr lang="en-US" sz="2400">
                <a:solidFill>
                  <a:srgbClr val="1D1D1B"/>
                </a:solidFill>
                <a:latin typeface="Calibri"/>
                <a:ea typeface="Calibri"/>
                <a:cs typeface="Calibri"/>
                <a:sym typeface="Calibri"/>
              </a:rPr>
              <a:t>to assess alignment with Authentic Learning and inclusivity.</a:t>
            </a:r>
            <a:endParaRPr sz="2400"/>
          </a:p>
          <a:p>
            <a:pPr marL="342900" lvl="0" indent="-342900" algn="l" rtl="0">
              <a:lnSpc>
                <a:spcPct val="90000"/>
              </a:lnSpc>
              <a:spcBef>
                <a:spcPts val="0"/>
              </a:spcBef>
              <a:spcAft>
                <a:spcPts val="0"/>
              </a:spcAft>
              <a:buClr>
                <a:schemeClr val="accent4"/>
              </a:buClr>
              <a:buSzPts val="1800"/>
              <a:buAutoNum type="arabicPeriod"/>
            </a:pPr>
            <a:r>
              <a:rPr lang="en-US" sz="2400">
                <a:solidFill>
                  <a:srgbClr val="1D1D1B"/>
                </a:solidFill>
                <a:latin typeface="Calibri"/>
                <a:ea typeface="Calibri"/>
                <a:cs typeface="Calibri"/>
                <a:sym typeface="Calibri"/>
              </a:rPr>
              <a:t>Facilitate reflective discussions to improve team-based evaluations.</a:t>
            </a:r>
            <a:endParaRPr sz="2400">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Contents</a:t>
            </a:r>
            <a:endParaRPr/>
          </a:p>
        </p:txBody>
      </p:sp>
      <p:sp>
        <p:nvSpPr>
          <p:cNvPr id="131" name="Google Shape;131;p4"/>
          <p:cNvSpPr txBox="1">
            <a:spLocks noGrp="1"/>
          </p:cNvSpPr>
          <p:nvPr>
            <p:ph type="body" idx="2"/>
          </p:nvPr>
        </p:nvSpPr>
        <p:spPr>
          <a:xfrm>
            <a:off x="97970" y="1306287"/>
            <a:ext cx="11944350" cy="5551714"/>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400"/>
              <a:t>. Introduction</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Peer Review Protocols</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Rotating Feedback</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Critical Friends Protocol (CFP)</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Calibrated Peer Review (CPR)</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Comparing CFP to CPR</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Challenges to Implementation</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Reflection and Conclusion</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References</a:t>
            </a:r>
            <a:endParaRPr sz="24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5"/>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2800" b="1">
                <a:solidFill>
                  <a:srgbClr val="FFFFFF"/>
                </a:solidFill>
              </a:rPr>
              <a:t>Introduction</a:t>
            </a:r>
            <a:endParaRPr sz="2800">
              <a:solidFill>
                <a:srgbClr val="FFFFFF"/>
              </a:solidFill>
            </a:endParaRPr>
          </a:p>
        </p:txBody>
      </p:sp>
      <p:sp>
        <p:nvSpPr>
          <p:cNvPr id="137" name="Google Shape;137;p5"/>
          <p:cNvSpPr txBox="1">
            <a:spLocks noGrp="1"/>
          </p:cNvSpPr>
          <p:nvPr>
            <p:ph type="body" idx="2"/>
          </p:nvPr>
        </p:nvSpPr>
        <p:spPr>
          <a:xfrm>
            <a:off x="97971" y="1462685"/>
            <a:ext cx="11789100" cy="5289300"/>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400">
                <a:solidFill>
                  <a:srgbClr val="000000"/>
                </a:solidFill>
                <a:latin typeface="Calibri"/>
                <a:ea typeface="Calibri"/>
                <a:cs typeface="Calibri"/>
                <a:sym typeface="Calibri"/>
              </a:rPr>
              <a:t>This unit trains helps teachers gain knowledge about the Critical Friends Protocol (CFP) and the Calibrated Peer Review (CPR). The unit deepens into these methods, unveiling their mechanisms and their applications. This knowledge enables teachers to discern between the respective protocols, understanding their similarities and differences. In parallel, teachers will be aware of the challenges that might pop up when implementing these methods. Moreover, teachers will be able to apply these methods to evaluate their own learning scenarios, separately or combined. </a:t>
            </a:r>
            <a:br>
              <a:rPr lang="en-US" sz="2400"/>
            </a:br>
            <a:endParaRPr sz="24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42"/>
        <p:cNvGrpSpPr/>
        <p:nvPr/>
      </p:nvGrpSpPr>
      <p:grpSpPr>
        <a:xfrm>
          <a:off x="0" y="0"/>
          <a:ext cx="0" cy="0"/>
          <a:chOff x="0" y="0"/>
          <a:chExt cx="0" cy="0"/>
        </a:xfrm>
      </p:grpSpPr>
      <p:sp>
        <p:nvSpPr>
          <p:cNvPr id="143" name="Google Shape;143;p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Peer Review Protocols</a:t>
            </a:r>
            <a:endParaRPr/>
          </a:p>
        </p:txBody>
      </p:sp>
      <p:pic>
        <p:nvPicPr>
          <p:cNvPr id="144" name="Google Shape;144;p6" descr="Εικόνα που περιέχει κείμενο, διάγραμμα, γραμματοσειρά, στιγμιότυπο οθόνης&#10;&#10;Το περιεχόμενο που δημιουργείται από τεχνολογία AI ενδέχεται να είναι εσφαλμένο."/>
          <p:cNvPicPr preferRelativeResize="0"/>
          <p:nvPr/>
        </p:nvPicPr>
        <p:blipFill rotWithShape="1">
          <a:blip r:embed="rId3">
            <a:alphaModFix/>
          </a:blip>
          <a:srcRect/>
          <a:stretch/>
        </p:blipFill>
        <p:spPr>
          <a:xfrm>
            <a:off x="2698295" y="1053548"/>
            <a:ext cx="6743700" cy="540316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3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The need for Rotating Feedback </a:t>
            </a:r>
            <a:endParaRPr/>
          </a:p>
        </p:txBody>
      </p:sp>
      <p:sp>
        <p:nvSpPr>
          <p:cNvPr id="151" name="Google Shape;151;p39"/>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endParaRPr/>
          </a:p>
        </p:txBody>
      </p:sp>
      <p:sp>
        <p:nvSpPr>
          <p:cNvPr id="152" name="Google Shape;152;p39"/>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571500" lvl="0" indent="-342900" algn="l" rtl="0">
              <a:lnSpc>
                <a:spcPct val="90000"/>
              </a:lnSpc>
              <a:spcBef>
                <a:spcPts val="1000"/>
              </a:spcBef>
              <a:spcAft>
                <a:spcPts val="0"/>
              </a:spcAft>
              <a:buSzPts val="1800"/>
              <a:buFont typeface="Arial"/>
              <a:buChar char="•"/>
            </a:pPr>
            <a:r>
              <a:rPr lang="en-US" sz="2000"/>
              <a:t>Stressing the rotating feedback, it is essential to underline that it ensures multiple lenses (authenticity, inclusion, curriculum), and increases idea diversity by 62% (Topping, 2009). Therefore, Rotating Feedback protocols provide a solution to the problem of typical review protocols, which lack diversity of perspectives. In a 2022 study, rotating feedback surfaced 3x more inclusion fixes than single-reviewer critiques (Koch et al. 2020).</a:t>
            </a:r>
            <a:endParaRPr/>
          </a:p>
          <a:p>
            <a:pPr marL="571500" lvl="0" indent="-342900" algn="l" rtl="0">
              <a:lnSpc>
                <a:spcPct val="90000"/>
              </a:lnSpc>
              <a:spcBef>
                <a:spcPts val="1000"/>
              </a:spcBef>
              <a:spcAft>
                <a:spcPts val="0"/>
              </a:spcAft>
              <a:buSzPts val="1800"/>
              <a:buFont typeface="Arial"/>
              <a:buChar char="•"/>
            </a:pPr>
            <a:r>
              <a:rPr lang="en-US" sz="2000"/>
              <a:t>Hence, Rotating Feedback and thereby the respective Rotating Feedback protocols were introduced to cover the need for diversity of perspectives and inclusion in the evaluation process,</a:t>
            </a: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7"/>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The benefits of Peer Review Protocols</a:t>
            </a:r>
            <a:endParaRPr/>
          </a:p>
        </p:txBody>
      </p:sp>
      <p:sp>
        <p:nvSpPr>
          <p:cNvPr id="159" name="Google Shape;159;p7"/>
          <p:cNvSpPr txBox="1">
            <a:spLocks noGrp="1"/>
          </p:cNvSpPr>
          <p:nvPr>
            <p:ph type="body" idx="2"/>
          </p:nvPr>
        </p:nvSpPr>
        <p:spPr>
          <a:xfrm>
            <a:off x="97971" y="924561"/>
            <a:ext cx="11944350" cy="5827304"/>
          </a:xfrm>
          <a:prstGeom prst="rect">
            <a:avLst/>
          </a:prstGeom>
          <a:noFill/>
          <a:ln>
            <a:noFill/>
          </a:ln>
        </p:spPr>
        <p:txBody>
          <a:bodyPr spcFirstLastPara="1" wrap="square" lIns="91425" tIns="45700" rIns="91425" bIns="45700" anchor="t" anchorCtr="0">
            <a:noAutofit/>
          </a:bodyPr>
          <a:lstStyle/>
          <a:p>
            <a:pPr marL="28575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72% improvement in lesson quality vs. solo design (Koch et al., 2020).</a:t>
            </a:r>
            <a:endParaRPr/>
          </a:p>
          <a:p>
            <a:pPr marL="28575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Reduces implicit bias in materials (Margolis &amp; Fisher, 2002).</a:t>
            </a:r>
            <a:endParaRPr/>
          </a:p>
          <a:p>
            <a:pPr marL="28575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Peer review isn’t just ‘giving feedback’—it’s a structured knowledge-transfer system with rotating feedback.</a:t>
            </a:r>
            <a:endParaRPr/>
          </a:p>
          <a:p>
            <a:pPr marL="28575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Counters the ‘expert blind spot’—teachers may overlook student barriers.</a:t>
            </a:r>
            <a:endParaRPr/>
          </a:p>
          <a:p>
            <a:pPr marL="285750" lvl="0" indent="-285750" algn="l" rtl="0">
              <a:lnSpc>
                <a:spcPct val="200000"/>
              </a:lnSpc>
              <a:spcBef>
                <a:spcPts val="0"/>
              </a:spcBef>
              <a:spcAft>
                <a:spcPts val="0"/>
              </a:spcAft>
              <a:buClr>
                <a:schemeClr val="dk1"/>
              </a:buClr>
              <a:buSzPts val="2000"/>
              <a:buFont typeface="Arial"/>
              <a:buChar char="•"/>
            </a:pPr>
            <a:r>
              <a:rPr lang="en-US" sz="2000">
                <a:solidFill>
                  <a:schemeClr val="dk1"/>
                </a:solidFill>
                <a:latin typeface="Calibri"/>
                <a:ea typeface="Calibri"/>
                <a:cs typeface="Calibri"/>
                <a:sym typeface="Calibri"/>
              </a:rPr>
              <a:t>Rubric-guided evaluations prevent bias and enhance lesson quality.</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a:t>Critical Friends Protocol (CFP) </a:t>
            </a:r>
            <a:endParaRPr/>
          </a:p>
        </p:txBody>
      </p:sp>
      <p:sp>
        <p:nvSpPr>
          <p:cNvPr id="166" name="Google Shape;166;p9"/>
          <p:cNvSpPr txBox="1">
            <a:spLocks noGrp="1"/>
          </p:cNvSpPr>
          <p:nvPr>
            <p:ph type="body" idx="2"/>
          </p:nvPr>
        </p:nvSpPr>
        <p:spPr>
          <a:xfrm>
            <a:off x="97971" y="2270541"/>
            <a:ext cx="11944350" cy="4481323"/>
          </a:xfrm>
          <a:prstGeom prst="rect">
            <a:avLst/>
          </a:prstGeom>
          <a:noFill/>
          <a:ln>
            <a:noFill/>
          </a:ln>
        </p:spPr>
        <p:txBody>
          <a:bodyPr spcFirstLastPara="1" wrap="square" lIns="91425" tIns="45700" rIns="91425" bIns="45700" anchor="t" anchorCtr="0">
            <a:noAutofit/>
          </a:bodyPr>
          <a:lstStyle/>
          <a:p>
            <a:pPr marL="457200" lvl="0" indent="-228600" algn="l" rtl="0">
              <a:lnSpc>
                <a:spcPct val="90000"/>
              </a:lnSpc>
              <a:spcBef>
                <a:spcPts val="1000"/>
              </a:spcBef>
              <a:spcAft>
                <a:spcPts val="0"/>
              </a:spcAft>
              <a:buSzPts val="1800"/>
              <a:buNone/>
            </a:pPr>
            <a:r>
              <a:rPr lang="en-US" sz="2400" b="1"/>
              <a:t>Group Member Roles</a:t>
            </a:r>
            <a:endParaRPr/>
          </a:p>
          <a:p>
            <a:pPr marL="457200" lvl="0" indent="-228600" algn="l" rtl="0">
              <a:lnSpc>
                <a:spcPct val="90000"/>
              </a:lnSpc>
              <a:spcBef>
                <a:spcPts val="1000"/>
              </a:spcBef>
              <a:spcAft>
                <a:spcPts val="0"/>
              </a:spcAft>
              <a:buSzPts val="1800"/>
              <a:buNone/>
            </a:pPr>
            <a:endParaRPr sz="2400"/>
          </a:p>
          <a:p>
            <a:pPr marL="571500" lvl="0" indent="-342900" algn="l" rtl="0">
              <a:lnSpc>
                <a:spcPct val="90000"/>
              </a:lnSpc>
              <a:spcBef>
                <a:spcPts val="1000"/>
              </a:spcBef>
              <a:spcAft>
                <a:spcPts val="0"/>
              </a:spcAft>
              <a:buSzPts val="1800"/>
              <a:buFont typeface="Arial"/>
              <a:buAutoNum type="arabicPeriod"/>
            </a:pPr>
            <a:r>
              <a:rPr lang="en-US" sz="2400"/>
              <a:t>Presenter</a:t>
            </a:r>
            <a:endParaRPr/>
          </a:p>
          <a:p>
            <a:pPr marL="571500" lvl="0" indent="-342900" algn="l" rtl="0">
              <a:lnSpc>
                <a:spcPct val="90000"/>
              </a:lnSpc>
              <a:spcBef>
                <a:spcPts val="1000"/>
              </a:spcBef>
              <a:spcAft>
                <a:spcPts val="0"/>
              </a:spcAft>
              <a:buSzPts val="1800"/>
              <a:buFont typeface="Arial"/>
              <a:buAutoNum type="arabicPeriod"/>
            </a:pPr>
            <a:r>
              <a:rPr lang="en-US" sz="2400"/>
              <a:t>Discussants/ Critical Friends</a:t>
            </a:r>
            <a:endParaRPr/>
          </a:p>
          <a:p>
            <a:pPr marL="571500" lvl="0" indent="-342900" algn="l" rtl="0">
              <a:lnSpc>
                <a:spcPct val="90000"/>
              </a:lnSpc>
              <a:spcBef>
                <a:spcPts val="1000"/>
              </a:spcBef>
              <a:spcAft>
                <a:spcPts val="0"/>
              </a:spcAft>
              <a:buSzPts val="1800"/>
              <a:buFont typeface="Arial"/>
              <a:buAutoNum type="arabicPeriod"/>
            </a:pPr>
            <a:r>
              <a:rPr lang="en-US" sz="2400"/>
              <a:t>Facilitator</a:t>
            </a:r>
            <a:endParaRPr/>
          </a:p>
          <a:p>
            <a:pPr marL="228600" lvl="0" indent="0" algn="l" rtl="0">
              <a:lnSpc>
                <a:spcPct val="90000"/>
              </a:lnSpc>
              <a:spcBef>
                <a:spcPts val="1000"/>
              </a:spcBef>
              <a:spcAft>
                <a:spcPts val="0"/>
              </a:spcAft>
              <a:buSzPts val="1800"/>
              <a:buNone/>
            </a:pPr>
            <a:endParaRPr/>
          </a:p>
          <a:p>
            <a:pPr marL="457200" marR="0" lvl="0" indent="-228600" algn="l" rtl="0">
              <a:lnSpc>
                <a:spcPct val="90000"/>
              </a:lnSpc>
              <a:spcBef>
                <a:spcPts val="1000"/>
              </a:spcBef>
              <a:spcAft>
                <a:spcPts val="0"/>
              </a:spcAft>
              <a:buClr>
                <a:schemeClr val="accent4"/>
              </a:buClr>
              <a:buSzPts val="1800"/>
              <a:buFont typeface="Arial"/>
              <a:buNone/>
            </a:pPr>
            <a:endParaRPr/>
          </a:p>
        </p:txBody>
      </p:sp>
      <p:pic>
        <p:nvPicPr>
          <p:cNvPr id="167" name="Google Shape;167;p9">
            <a:hlinkClick r:id="rId3"/>
          </p:cNvPr>
          <p:cNvPicPr preferRelativeResize="0"/>
          <p:nvPr/>
        </p:nvPicPr>
        <p:blipFill rotWithShape="1">
          <a:blip r:embed="rId4">
            <a:alphaModFix/>
          </a:blip>
          <a:srcRect/>
          <a:stretch/>
        </p:blipFill>
        <p:spPr>
          <a:xfrm>
            <a:off x="5251730" y="1462685"/>
            <a:ext cx="5875529" cy="4320914"/>
          </a:xfrm>
          <a:prstGeom prst="rect">
            <a:avLst/>
          </a:prstGeom>
          <a:noFill/>
          <a:ln>
            <a:noFill/>
          </a:ln>
        </p:spPr>
      </p:pic>
      <p:sp>
        <p:nvSpPr>
          <p:cNvPr id="168" name="Google Shape;168;p9"/>
          <p:cNvSpPr txBox="1"/>
          <p:nvPr/>
        </p:nvSpPr>
        <p:spPr>
          <a:xfrm>
            <a:off x="5113313" y="1723497"/>
            <a:ext cx="6172200" cy="286232"/>
          </a:xfrm>
          <a:prstGeom prst="rect">
            <a:avLst/>
          </a:prstGeom>
          <a:noFill/>
          <a:ln>
            <a:noFill/>
          </a:ln>
        </p:spPr>
        <p:txBody>
          <a:bodyPr spcFirstLastPara="1" wrap="square" lIns="91425" tIns="45700" rIns="91425" bIns="45700" anchor="t" anchorCtr="0">
            <a:spAutoFit/>
          </a:bodyPr>
          <a:lstStyle/>
          <a:p>
            <a:pPr marL="457200" marR="0" lvl="0" indent="-228600" algn="l" rtl="0">
              <a:lnSpc>
                <a:spcPct val="90000"/>
              </a:lnSpc>
              <a:spcBef>
                <a:spcPts val="0"/>
              </a:spcBef>
              <a:spcAft>
                <a:spcPts val="0"/>
              </a:spcAft>
              <a:buClr>
                <a:schemeClr val="accent4"/>
              </a:buClr>
              <a:buSzPts val="1800"/>
              <a:buFont typeface="Arial"/>
              <a:buNone/>
            </a:pPr>
            <a:r>
              <a:rPr lang="en-US" sz="1400" b="0" i="0" u="sng" strike="noStrike" cap="none">
                <a:solidFill>
                  <a:schemeClr val="hlink"/>
                </a:solidFill>
                <a:latin typeface="Arial"/>
                <a:ea typeface="Arial"/>
                <a:cs typeface="Arial"/>
                <a:sym typeface="Arial"/>
                <a:hlinkClick r:id="rId3"/>
              </a:rPr>
              <a:t>https://www.youtube.com/watch?v=ufKpR4ZCohw</a:t>
            </a:r>
            <a:endParaRPr sz="1400" b="0" i="0" u="sng" strike="noStrike" cap="none">
              <a:solidFill>
                <a:schemeClr val="hlink"/>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Θέμα του Office">
  <a:themeElements>
    <a:clrScheme name="Office">
      <a:dk1>
        <a:srgbClr val="000000"/>
      </a:dk1>
      <a:lt1>
        <a:srgbClr val="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3062</Words>
  <Application>Microsoft Office PowerPoint</Application>
  <PresentationFormat>Widescreen</PresentationFormat>
  <Paragraphs>223</Paragraphs>
  <Slides>22</Slides>
  <Notes>22</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22</vt:i4>
      </vt:variant>
    </vt:vector>
  </HeadingPairs>
  <TitlesOfParts>
    <vt:vector size="28" baseType="lpstr">
      <vt:lpstr>Calibri</vt:lpstr>
      <vt:lpstr>Arial</vt:lpstr>
      <vt:lpstr>Open Sans</vt:lpstr>
      <vt:lpstr>Play</vt:lpstr>
      <vt:lpstr>Θέμα του Office</vt:lpstr>
      <vt:lpstr>CARDET Course template</vt:lpstr>
      <vt:lpstr>WP3: Teacher training for authentic and gender inclusive informatics education</vt:lpstr>
      <vt:lpstr>Module 8: Workshop: co-design and evaluate learning scenarios for upper primary and lower secondary informatics teaching and assessment, based on the THINKER framework</vt:lpstr>
      <vt:lpstr>Learning outcomes</vt:lpstr>
      <vt:lpstr>Contents</vt:lpstr>
      <vt:lpstr>Introduction</vt:lpstr>
      <vt:lpstr>Peer Review Protocols</vt:lpstr>
      <vt:lpstr>The need for Rotating Feedback </vt:lpstr>
      <vt:lpstr>The benefits of Peer Review Protocols</vt:lpstr>
      <vt:lpstr>Critical Friends Protocol (CFP) </vt:lpstr>
      <vt:lpstr>Steps of CFP</vt:lpstr>
      <vt:lpstr>Benefits &amp; Mechanisms of the CFP</vt:lpstr>
      <vt:lpstr>Activity 1: Reviewing a THINKER Informatics Scenario with CFP</vt:lpstr>
      <vt:lpstr>Calibrated Peer Review (CPR)</vt:lpstr>
      <vt:lpstr>Benefits of CPR</vt:lpstr>
      <vt:lpstr>Activity 2: Designing and Evaluating Informatics Scenarios with CPR</vt:lpstr>
      <vt:lpstr>Comparing CFP to CPR</vt:lpstr>
      <vt:lpstr>What to use?</vt:lpstr>
      <vt:lpstr>Challenges to Implementation</vt:lpstr>
      <vt:lpstr>Reflection and Conclusion</vt:lpstr>
      <vt:lpstr>Homework</vt:lpstr>
      <vt:lpstr>For any help, you can write us: </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Georgakopoylos Ioannis</dc:creator>
  <cp:lastModifiedBy>Levent Gorgu</cp:lastModifiedBy>
  <cp:revision>1</cp:revision>
  <dcterms:created xsi:type="dcterms:W3CDTF">2025-05-12T07:48:03Z</dcterms:created>
  <dcterms:modified xsi:type="dcterms:W3CDTF">2025-11-02T00:35:51Z</dcterms:modified>
</cp:coreProperties>
</file>