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 id="2147483651" r:id="rId2"/>
  </p:sldMasterIdLst>
  <p:notesMasterIdLst>
    <p:notesMasterId r:id="rId28"/>
  </p:notesMasterIdLst>
  <p:sldIdLst>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Lst>
  <p:sldSz cx="12192000" cy="6858000"/>
  <p:notesSz cx="6858000" cy="9144000"/>
  <p:embeddedFontLst>
    <p:embeddedFont>
      <p:font typeface="Open Sans" panose="020B0606030504020204" pitchFamily="34" charset="0"/>
      <p:regular r:id="rId29"/>
      <p:bold r:id="rId30"/>
      <p:italic r:id="rId31"/>
      <p:boldItalic r:id="rId32"/>
    </p:embeddedFont>
    <p:embeddedFont>
      <p:font typeface="Quattrocento Sans" panose="020B0502050000020003" pitchFamily="34" charset="0"/>
      <p:regular r:id="rId33"/>
      <p:bold r:id="rId34"/>
      <p:italic r:id="rId35"/>
      <p:boldItalic r:id="rId3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0" roundtripDataSignature="AMtx7mi+zvOsYWyaLiPv2zjTs2PxU/jgnA=="/>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E74152E-1C7F-42A6-9995-719BBB5CA69E}">
  <a:tblStyle styleId="{CE74152E-1C7F-42A6-9995-719BBB5CA69E}" styleName="Table_0">
    <a:wholeTbl>
      <a:tcTxStyle b="off" i="off">
        <a:font>
          <a:latin typeface="Arial"/>
          <a:ea typeface="Arial"/>
          <a:cs typeface="Arial"/>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7F5E9"/>
          </a:solidFill>
        </a:fill>
      </a:tcStyle>
    </a:wholeTbl>
    <a:band1H>
      <a:tcTxStyle b="off" i="off"/>
      <a:tcStyle>
        <a:tcBdr/>
        <a:fill>
          <a:solidFill>
            <a:srgbClr val="CAEAD0"/>
          </a:solidFill>
        </a:fill>
      </a:tcStyle>
    </a:band1H>
    <a:band2H>
      <a:tcTxStyle b="off" i="off"/>
      <a:tcStyle>
        <a:tcBdr/>
      </a:tcStyle>
    </a:band2H>
    <a:band1V>
      <a:tcTxStyle b="off" i="off"/>
      <a:tcStyle>
        <a:tcBdr/>
        <a:fill>
          <a:solidFill>
            <a:srgbClr val="CAEAD0"/>
          </a:solidFill>
        </a:fill>
      </a:tcStyle>
    </a:band1V>
    <a:band2V>
      <a:tcTxStyle b="off" i="off"/>
      <a:tcStyle>
        <a:tcBdr/>
      </a:tcStyle>
    </a:band2V>
    <a:lastCol>
      <a:tcTxStyle b="on" i="off">
        <a:font>
          <a:latin typeface="Arial"/>
          <a:ea typeface="Arial"/>
          <a:cs typeface="Arial"/>
        </a:font>
        <a:schemeClr val="lt1"/>
      </a:tcTxStyle>
      <a:tcStyle>
        <a:tcBdr/>
        <a:fill>
          <a:solidFill>
            <a:schemeClr val="accent1"/>
          </a:solidFill>
        </a:fill>
      </a:tcStyle>
    </a:lastCol>
    <a:firstCol>
      <a:tcTxStyle b="on" i="off">
        <a:font>
          <a:latin typeface="Arial"/>
          <a:ea typeface="Arial"/>
          <a:cs typeface="Arial"/>
        </a:font>
        <a:schemeClr val="lt1"/>
      </a:tcTxStyle>
      <a:tcStyle>
        <a:tcBdr/>
        <a:fill>
          <a:solidFill>
            <a:schemeClr val="accent1"/>
          </a:solidFill>
        </a:fill>
      </a:tcStyle>
    </a:firstCol>
    <a:lastRow>
      <a:tcTxStyle b="on" i="off">
        <a:font>
          <a:latin typeface="Arial"/>
          <a:ea typeface="Arial"/>
          <a:cs typeface="Arial"/>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b="off" i="off"/>
      <a:tcStyle>
        <a:tcBdr/>
      </a:tcStyle>
    </a:seCell>
    <a:swCell>
      <a:tcTxStyle b="off" i="off"/>
      <a:tcStyle>
        <a:tcBdr/>
      </a:tcStyle>
    </a:swCell>
    <a:firstRow>
      <a:tcTxStyle b="on" i="off">
        <a:font>
          <a:latin typeface="Arial"/>
          <a:ea typeface="Arial"/>
          <a:cs typeface="Arial"/>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2" d="100"/>
          <a:sy n="112" d="100"/>
        </p:scale>
        <p:origin x="516"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font" Target="fonts/font6.fntdata"/><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font" Target="fonts/font5.fntdata"/><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font" Target="fonts/font1.fntdata"/><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font" Target="fonts/font4.fntdata"/><Relationship Id="rId40" Type="http://customschemas.google.com/relationships/presentationmetadata" Target="metadata"/><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36" Type="http://schemas.openxmlformats.org/officeDocument/2006/relationships/font" Target="fonts/font8.fntdata"/><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font" Target="fonts/font3.fntdata"/><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font" Target="fonts/font2.fntdata"/><Relationship Id="rId35" Type="http://schemas.openxmlformats.org/officeDocument/2006/relationships/font" Target="fonts/font7.fntdata"/><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L="914400" marR="0" lvl="1"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2pPr>
            <a:lvl3pPr marL="1371600" marR="0" lvl="2"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3pPr>
            <a:lvl4pPr marL="1828800" marR="0" lvl="3"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4pPr>
            <a:lvl5pPr marL="2286000" marR="0" lvl="4"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5pPr>
            <a:lvl6pPr marL="2743200" marR="0" lvl="5"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6pPr>
            <a:lvl7pPr marL="3200400" marR="0" lvl="6"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7pPr>
            <a:lvl8pPr marL="3657600" marR="0" lvl="7"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8pPr>
            <a:lvl9pPr marL="4114800" marR="0" lvl="8" indent="-22860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0" name="Google Shape;60;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3" name="Google Shape;123;p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sz="1800"/>
              <a:t>Let’s now explore the Jigsaw method through a hands-on activity.</a:t>
            </a:r>
            <a:endParaRPr/>
          </a:p>
          <a:p>
            <a:pPr marL="457200" marR="0" lvl="0" indent="-228600" algn="l" rtl="0">
              <a:lnSpc>
                <a:spcPct val="100000"/>
              </a:lnSpc>
              <a:spcBef>
                <a:spcPts val="0"/>
              </a:spcBef>
              <a:spcAft>
                <a:spcPts val="0"/>
              </a:spcAft>
              <a:buClr>
                <a:srgbClr val="000000"/>
              </a:buClr>
              <a:buSzPts val="1400"/>
              <a:buFont typeface="Arial"/>
              <a:buNone/>
            </a:pPr>
            <a:endParaRPr sz="1800"/>
          </a:p>
          <a:p>
            <a:pPr marL="457200" marR="0" lvl="0" indent="-228600" algn="l" rtl="0">
              <a:lnSpc>
                <a:spcPct val="100000"/>
              </a:lnSpc>
              <a:spcBef>
                <a:spcPts val="0"/>
              </a:spcBef>
              <a:spcAft>
                <a:spcPts val="0"/>
              </a:spcAft>
              <a:buClr>
                <a:srgbClr val="000000"/>
              </a:buClr>
              <a:buSzPts val="1400"/>
              <a:buFont typeface="Arial"/>
              <a:buNone/>
            </a:pPr>
            <a:r>
              <a:rPr lang="en-US" sz="1800"/>
              <a:t>You’ll begin in </a:t>
            </a:r>
            <a:r>
              <a:rPr lang="en-US" sz="1800" i="1"/>
              <a:t>Expert Groups</a:t>
            </a:r>
            <a:r>
              <a:rPr lang="en-US" sz="1800"/>
              <a:t>. One group will analyse a real data privacy breach – was it authentic? Relevant? The other will assess how inclusive the case is – who is represented or excluded?</a:t>
            </a:r>
            <a:endParaRPr/>
          </a:p>
          <a:p>
            <a:pPr marL="457200" marR="0" lvl="0" indent="-228600" algn="l" rtl="0">
              <a:lnSpc>
                <a:spcPct val="100000"/>
              </a:lnSpc>
              <a:spcBef>
                <a:spcPts val="0"/>
              </a:spcBef>
              <a:spcAft>
                <a:spcPts val="0"/>
              </a:spcAft>
              <a:buClr>
                <a:srgbClr val="000000"/>
              </a:buClr>
              <a:buSzPts val="1400"/>
              <a:buFont typeface="Arial"/>
              <a:buNone/>
            </a:pPr>
            <a:endParaRPr sz="1800"/>
          </a:p>
          <a:p>
            <a:pPr marL="457200" marR="0" lvl="0" indent="-228600" algn="l" rtl="0">
              <a:lnSpc>
                <a:spcPct val="100000"/>
              </a:lnSpc>
              <a:spcBef>
                <a:spcPts val="0"/>
              </a:spcBef>
              <a:spcAft>
                <a:spcPts val="0"/>
              </a:spcAft>
              <a:buClr>
                <a:srgbClr val="000000"/>
              </a:buClr>
              <a:buSzPts val="1400"/>
              <a:buFont typeface="Arial"/>
              <a:buNone/>
            </a:pPr>
            <a:r>
              <a:rPr lang="en-US" sz="1800"/>
              <a:t>Then, we’ll re-group into </a:t>
            </a:r>
            <a:r>
              <a:rPr lang="en-US" sz="1800" i="1"/>
              <a:t>Jigsaw Groups</a:t>
            </a:r>
            <a:r>
              <a:rPr lang="en-US" sz="1800"/>
              <a:t> where each person shares their expertise. Together, you’ll </a:t>
            </a:r>
            <a:r>
              <a:rPr lang="en-US" sz="1800" b="1"/>
              <a:t>create a short lesson idea</a:t>
            </a:r>
            <a:r>
              <a:rPr lang="en-US" sz="1800"/>
              <a:t> that addresses both authenticity and gender inclusion.</a:t>
            </a:r>
            <a:endParaRPr/>
          </a:p>
          <a:p>
            <a:pPr marL="457200" marR="0" lvl="0" indent="-228600" algn="l" rtl="0">
              <a:lnSpc>
                <a:spcPct val="100000"/>
              </a:lnSpc>
              <a:spcBef>
                <a:spcPts val="0"/>
              </a:spcBef>
              <a:spcAft>
                <a:spcPts val="0"/>
              </a:spcAft>
              <a:buClr>
                <a:srgbClr val="000000"/>
              </a:buClr>
              <a:buSzPts val="1400"/>
              <a:buFont typeface="Arial"/>
              <a:buNone/>
            </a:pPr>
            <a:endParaRPr sz="1800"/>
          </a:p>
          <a:p>
            <a:pPr marL="457200" marR="0" lvl="0" indent="-228600" algn="l" rtl="0">
              <a:lnSpc>
                <a:spcPct val="100000"/>
              </a:lnSpc>
              <a:spcBef>
                <a:spcPts val="0"/>
              </a:spcBef>
              <a:spcAft>
                <a:spcPts val="0"/>
              </a:spcAft>
              <a:buClr>
                <a:srgbClr val="000000"/>
              </a:buClr>
              <a:buSzPts val="1400"/>
              <a:buFont typeface="Arial"/>
              <a:buNone/>
            </a:pPr>
            <a:r>
              <a:rPr lang="en-US" sz="1800"/>
              <a:t>This activity mirrors what we ask students to do: work together, bring different views, and design something meaningful. Think about how this could apply in your subject area.</a:t>
            </a:r>
            <a:endParaRPr/>
          </a:p>
          <a:p>
            <a:pPr marL="457200" marR="0" lvl="0" indent="-228600" algn="l" rtl="0">
              <a:lnSpc>
                <a:spcPct val="100000"/>
              </a:lnSpc>
              <a:spcBef>
                <a:spcPts val="0"/>
              </a:spcBef>
              <a:spcAft>
                <a:spcPts val="0"/>
              </a:spcAft>
              <a:buClr>
                <a:srgbClr val="000000"/>
              </a:buClr>
              <a:buSzPts val="1400"/>
              <a:buFont typeface="Arial"/>
              <a:buNone/>
            </a:pPr>
            <a:endParaRPr sz="1800" b="1"/>
          </a:p>
          <a:p>
            <a:pPr marL="457200" marR="0" lvl="0" indent="-228600" algn="l" rtl="0">
              <a:lnSpc>
                <a:spcPct val="100000"/>
              </a:lnSpc>
              <a:spcBef>
                <a:spcPts val="0"/>
              </a:spcBef>
              <a:spcAft>
                <a:spcPts val="0"/>
              </a:spcAft>
              <a:buClr>
                <a:srgbClr val="000000"/>
              </a:buClr>
              <a:buSzPts val="1400"/>
              <a:buFont typeface="Arial"/>
              <a:buNone/>
            </a:pPr>
            <a:r>
              <a:rPr lang="en-US" sz="1800" b="1"/>
              <a:t>Conduct a Whole Group Reflection (5 min):</a:t>
            </a:r>
            <a:endParaRPr sz="1800"/>
          </a:p>
          <a:p>
            <a:pPr marL="457200" marR="0" lvl="0" indent="-228600" algn="l" rtl="0">
              <a:lnSpc>
                <a:spcPct val="100000"/>
              </a:lnSpc>
              <a:spcBef>
                <a:spcPts val="0"/>
              </a:spcBef>
              <a:spcAft>
                <a:spcPts val="0"/>
              </a:spcAft>
              <a:buClr>
                <a:srgbClr val="000000"/>
              </a:buClr>
              <a:buSzPts val="1400"/>
              <a:buFont typeface="Arial"/>
              <a:buNone/>
            </a:pPr>
            <a:r>
              <a:rPr lang="en-US" sz="1800"/>
              <a:t>How did this method support collaboration?</a:t>
            </a:r>
            <a:endParaRPr/>
          </a:p>
          <a:p>
            <a:pPr marL="457200" marR="0" lvl="0" indent="-228600" algn="l" rtl="0">
              <a:lnSpc>
                <a:spcPct val="100000"/>
              </a:lnSpc>
              <a:spcBef>
                <a:spcPts val="0"/>
              </a:spcBef>
              <a:spcAft>
                <a:spcPts val="0"/>
              </a:spcAft>
              <a:buClr>
                <a:srgbClr val="000000"/>
              </a:buClr>
              <a:buSzPts val="1400"/>
              <a:buFont typeface="Arial"/>
              <a:buNone/>
            </a:pPr>
            <a:r>
              <a:rPr lang="en-US" sz="1800"/>
              <a:t>How can this process apply to your teaching practice?</a:t>
            </a:r>
            <a:endParaRPr/>
          </a:p>
          <a:p>
            <a:pPr marL="457200" marR="0" lvl="0" indent="-228600" algn="l" rtl="0">
              <a:lnSpc>
                <a:spcPct val="100000"/>
              </a:lnSpc>
              <a:spcBef>
                <a:spcPts val="0"/>
              </a:spcBef>
              <a:spcAft>
                <a:spcPts val="0"/>
              </a:spcAft>
              <a:buClr>
                <a:srgbClr val="000000"/>
              </a:buClr>
              <a:buSzPts val="1400"/>
              <a:buFont typeface="Arial"/>
              <a:buNone/>
            </a:pPr>
            <a:endParaRPr sz="1800"/>
          </a:p>
        </p:txBody>
      </p:sp>
      <p:sp>
        <p:nvSpPr>
          <p:cNvPr id="124" name="Google Shape;124;p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rgbClr val="000000"/>
                </a:solidFill>
                <a:latin typeface="Calibri"/>
                <a:ea typeface="Calibri"/>
                <a:cs typeface="Calibri"/>
                <a:sym typeface="Calibri"/>
              </a:rPr>
              <a:t>10</a:t>
            </a:fld>
            <a:endParaRPr sz="1200" b="0" i="0" u="none" strike="noStrike" cap="none">
              <a:solidFill>
                <a:srgbClr val="000000"/>
              </a:solidFill>
              <a:latin typeface="Calibri"/>
              <a:ea typeface="Calibri"/>
              <a:cs typeface="Calibri"/>
              <a:sym typeface="Calibri"/>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1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9" name="Google Shape;139;p1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This video presents the RoundRobin Brainstorming Method. Watch the video and then we will discuss this collaborative technique.</a:t>
            </a:r>
            <a:endParaRPr/>
          </a:p>
          <a:p>
            <a:pPr marL="457200" marR="0" lvl="0" indent="-228600" algn="l" rtl="0">
              <a:lnSpc>
                <a:spcPct val="100000"/>
              </a:lnSpc>
              <a:spcBef>
                <a:spcPts val="0"/>
              </a:spcBef>
              <a:spcAft>
                <a:spcPts val="0"/>
              </a:spcAft>
              <a:buClr>
                <a:srgbClr val="000000"/>
              </a:buClr>
              <a:buSzPts val="1400"/>
              <a:buFont typeface="Arial"/>
              <a:buNone/>
            </a:pPr>
            <a:endParaRPr/>
          </a:p>
        </p:txBody>
      </p:sp>
      <p:sp>
        <p:nvSpPr>
          <p:cNvPr id="140" name="Google Shape;140;p1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2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47" name="Google Shape;147;p2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Unlike open discussions where dominant voices prevail, Round Robin enforces equal airtime. A 2021 study showed it boosted introverted teachers’ contributions by 58% (Koch et al., 2020). Link this to THINKER’s gender-inclusion goals: structured turns prevent male-dominated tech discussions.</a:t>
            </a:r>
            <a:endParaRPr/>
          </a:p>
        </p:txBody>
      </p:sp>
      <p:sp>
        <p:nvSpPr>
          <p:cNvPr id="148" name="Google Shape;148;p2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12</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2"/>
        <p:cNvGrpSpPr/>
        <p:nvPr/>
      </p:nvGrpSpPr>
      <p:grpSpPr>
        <a:xfrm>
          <a:off x="0" y="0"/>
          <a:ext cx="0" cy="0"/>
          <a:chOff x="0" y="0"/>
          <a:chExt cx="0" cy="0"/>
        </a:xfrm>
      </p:grpSpPr>
      <p:sp>
        <p:nvSpPr>
          <p:cNvPr id="153" name="Google Shape;153;p2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4" name="Google Shape;154;p2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Research shows Round Robin generates 27% more innovative solutions than unstructured brainstorming (Topping, 2009). In a Netherlands CS cohort, it helped surface ‘hidden’ inclusion strategies like non-binary coding avatars (Margolis &amp; Fisher, 2002). Contrast with ‘free-for-all’ discussions where 70% of airtime goes to 2-3 people (Aronson &amp; Patnoe, 2011).</a:t>
            </a:r>
            <a:endParaRPr/>
          </a:p>
        </p:txBody>
      </p:sp>
      <p:sp>
        <p:nvSpPr>
          <p:cNvPr id="155" name="Google Shape;155;p2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 name="Google Shape;161;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As shown in the figure, the success of the RoundRobin method’s implementation depends on the ability of the members engaged to transform criticism into constructive encouragement. As all the brainstorming methods dictate, negative feedback does not add to a meaningful insight.  It is important for all voices to be heard, and to ensure equity of participation. Therefore, a timer is needed. </a:t>
            </a:r>
            <a:endParaRPr/>
          </a:p>
        </p:txBody>
      </p:sp>
      <p:sp>
        <p:nvSpPr>
          <p:cNvPr id="162" name="Google Shape;162;p22: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14</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8" name="Google Shape;168;p1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Now we’ll move into a collaborative activity using the RoundRobin method. You’ll work in small groups to reflect on how Informatics is currently taught in your own country and learn from others’ experiences.</a:t>
            </a:r>
            <a:endParaRPr/>
          </a:p>
          <a:p>
            <a:pPr marL="457200" marR="0" lvl="0" indent="-228600" algn="l" rtl="0">
              <a:lnSpc>
                <a:spcPct val="100000"/>
              </a:lnSpc>
              <a:spcBef>
                <a:spcPts val="0"/>
              </a:spcBef>
              <a:spcAft>
                <a:spcPts val="0"/>
              </a:spcAft>
              <a:buClr>
                <a:srgbClr val="000000"/>
              </a:buClr>
              <a:buSzPts val="1400"/>
              <a:buFont typeface="Arial"/>
              <a:buNone/>
            </a:pPr>
            <a:endParaRPr/>
          </a:p>
          <a:p>
            <a:pPr marL="228600" lvl="0" indent="0" algn="l" rtl="0">
              <a:lnSpc>
                <a:spcPct val="100000"/>
              </a:lnSpc>
              <a:spcBef>
                <a:spcPts val="0"/>
              </a:spcBef>
              <a:spcAft>
                <a:spcPts val="0"/>
              </a:spcAft>
              <a:buSzPts val="1400"/>
              <a:buFont typeface="Arial"/>
              <a:buNone/>
            </a:pPr>
            <a:r>
              <a:rPr lang="en-US"/>
              <a:t>Step 1: </a:t>
            </a:r>
            <a:br>
              <a:rPr lang="en-US"/>
            </a:br>
            <a:r>
              <a:rPr lang="en-US"/>
              <a:t>Please gather in groups of 3–4. Take a moment to assign these roles:</a:t>
            </a:r>
            <a:endParaRPr/>
          </a:p>
          <a:p>
            <a:pPr marL="457200" lvl="0" indent="-228600" algn="l" rtl="0">
              <a:lnSpc>
                <a:spcPct val="100000"/>
              </a:lnSpc>
              <a:spcBef>
                <a:spcPts val="0"/>
              </a:spcBef>
              <a:spcAft>
                <a:spcPts val="0"/>
              </a:spcAft>
              <a:buSzPts val="1400"/>
              <a:buFont typeface="Arial"/>
              <a:buChar char="•"/>
            </a:pPr>
            <a:r>
              <a:rPr lang="en-US"/>
              <a:t>One of you will be the </a:t>
            </a:r>
            <a:r>
              <a:rPr lang="en-US" b="1"/>
              <a:t>Facilitator</a:t>
            </a:r>
            <a:r>
              <a:rPr lang="en-US"/>
              <a:t> – guiding the group and moving things along.</a:t>
            </a:r>
            <a:endParaRPr/>
          </a:p>
          <a:p>
            <a:pPr marL="457200" lvl="0" indent="-228600" algn="l" rtl="0">
              <a:lnSpc>
                <a:spcPct val="100000"/>
              </a:lnSpc>
              <a:spcBef>
                <a:spcPts val="0"/>
              </a:spcBef>
              <a:spcAft>
                <a:spcPts val="0"/>
              </a:spcAft>
              <a:buSzPts val="1400"/>
              <a:buFont typeface="Arial"/>
              <a:buChar char="•"/>
            </a:pPr>
            <a:r>
              <a:rPr lang="en-US"/>
              <a:t>One will be the </a:t>
            </a:r>
            <a:r>
              <a:rPr lang="en-US" b="1"/>
              <a:t>Timekeeper</a:t>
            </a:r>
            <a:r>
              <a:rPr lang="en-US"/>
              <a:t> – keeping each speaker to 60 seconds.</a:t>
            </a:r>
            <a:endParaRPr/>
          </a:p>
          <a:p>
            <a:pPr marL="457200" lvl="0" indent="-228600" algn="l" rtl="0">
              <a:lnSpc>
                <a:spcPct val="100000"/>
              </a:lnSpc>
              <a:spcBef>
                <a:spcPts val="0"/>
              </a:spcBef>
              <a:spcAft>
                <a:spcPts val="0"/>
              </a:spcAft>
              <a:buSzPts val="1400"/>
              <a:buFont typeface="Arial"/>
              <a:buChar char="•"/>
            </a:pPr>
            <a:r>
              <a:rPr lang="en-US"/>
              <a:t>One will be the </a:t>
            </a:r>
            <a:r>
              <a:rPr lang="en-US" b="1"/>
              <a:t>Recorder</a:t>
            </a:r>
            <a:r>
              <a:rPr lang="en-US"/>
              <a:t> – capturing each idea without judging or rewording it.</a:t>
            </a:r>
            <a:endParaRPr/>
          </a:p>
          <a:p>
            <a:pPr marL="457200" lvl="0" indent="-228600" algn="l" rtl="0">
              <a:lnSpc>
                <a:spcPct val="100000"/>
              </a:lnSpc>
              <a:spcBef>
                <a:spcPts val="0"/>
              </a:spcBef>
              <a:spcAft>
                <a:spcPts val="0"/>
              </a:spcAft>
              <a:buSzPts val="1400"/>
              <a:buFont typeface="Arial"/>
              <a:buChar char="•"/>
            </a:pPr>
            <a:r>
              <a:rPr lang="en-US"/>
              <a:t>Optionally, you can choose an </a:t>
            </a:r>
            <a:r>
              <a:rPr lang="en-US" b="1"/>
              <a:t>Equity Monitor</a:t>
            </a:r>
            <a:r>
              <a:rPr lang="en-US"/>
              <a:t> – to remind the group to avoid critique and keep the tone respectful.</a:t>
            </a:r>
            <a:endParaRPr/>
          </a:p>
          <a:p>
            <a:pPr marL="457200" lvl="0" indent="-139700" algn="l" rtl="0">
              <a:lnSpc>
                <a:spcPct val="100000"/>
              </a:lnSpc>
              <a:spcBef>
                <a:spcPts val="0"/>
              </a:spcBef>
              <a:spcAft>
                <a:spcPts val="0"/>
              </a:spcAft>
              <a:buSzPts val="1400"/>
              <a:buFont typeface="Arial"/>
              <a:buNone/>
            </a:pPr>
            <a:endParaRPr/>
          </a:p>
          <a:p>
            <a:pPr marL="228600" lvl="0" indent="0" algn="l" rtl="0">
              <a:lnSpc>
                <a:spcPct val="100000"/>
              </a:lnSpc>
              <a:spcBef>
                <a:spcPts val="0"/>
              </a:spcBef>
              <a:spcAft>
                <a:spcPts val="0"/>
              </a:spcAft>
              <a:buSzPts val="1400"/>
              <a:buFont typeface="Arial"/>
              <a:buNone/>
            </a:pPr>
            <a:r>
              <a:rPr lang="en-US"/>
              <a:t>Step 2: </a:t>
            </a:r>
            <a:endParaRPr/>
          </a:p>
          <a:p>
            <a:pPr marL="228600" lvl="0" indent="0" algn="l" rtl="0">
              <a:lnSpc>
                <a:spcPct val="100000"/>
              </a:lnSpc>
              <a:spcBef>
                <a:spcPts val="0"/>
              </a:spcBef>
              <a:spcAft>
                <a:spcPts val="0"/>
              </a:spcAft>
              <a:buSzPts val="1400"/>
              <a:buFont typeface="Arial"/>
              <a:buNone/>
            </a:pPr>
            <a:r>
              <a:rPr lang="en-US"/>
              <a:t>You’ll each answer the question:</a:t>
            </a:r>
            <a:br>
              <a:rPr lang="en-US"/>
            </a:br>
            <a:r>
              <a:rPr lang="en-US" i="1"/>
              <a:t>“What are the key challenges or strengths in how Informatics is currently taught in your country?”</a:t>
            </a:r>
            <a:endParaRPr/>
          </a:p>
          <a:p>
            <a:pPr marL="228600" lvl="0" indent="0" algn="l" rtl="0">
              <a:lnSpc>
                <a:spcPct val="100000"/>
              </a:lnSpc>
              <a:spcBef>
                <a:spcPts val="0"/>
              </a:spcBef>
              <a:spcAft>
                <a:spcPts val="0"/>
              </a:spcAft>
              <a:buSzPts val="1400"/>
              <a:buFont typeface="Arial"/>
              <a:buNone/>
            </a:pPr>
            <a:r>
              <a:rPr lang="en-US"/>
              <a:t>Each of you speaks once—just 30 seconds. No comments, questions, or discussions at this point—just listening.</a:t>
            </a:r>
            <a:endParaRPr i="1"/>
          </a:p>
          <a:p>
            <a:pPr marL="228600" lvl="0" indent="0" algn="l" rtl="0">
              <a:lnSpc>
                <a:spcPct val="100000"/>
              </a:lnSpc>
              <a:spcBef>
                <a:spcPts val="0"/>
              </a:spcBef>
              <a:spcAft>
                <a:spcPts val="0"/>
              </a:spcAft>
              <a:buSzPts val="1400"/>
              <a:buFont typeface="Arial"/>
              <a:buNone/>
            </a:pPr>
            <a:endParaRPr i="1"/>
          </a:p>
          <a:p>
            <a:pPr marL="228600" lvl="0" indent="0" algn="l" rtl="0">
              <a:lnSpc>
                <a:spcPct val="100000"/>
              </a:lnSpc>
              <a:spcBef>
                <a:spcPts val="0"/>
              </a:spcBef>
              <a:spcAft>
                <a:spcPts val="0"/>
              </a:spcAft>
              <a:buSzPts val="1400"/>
              <a:buFont typeface="Arial"/>
              <a:buNone/>
            </a:pPr>
            <a:r>
              <a:rPr lang="en-US" b="0" i="0"/>
              <a:t>Step 3: </a:t>
            </a:r>
            <a:endParaRPr/>
          </a:p>
          <a:p>
            <a:pPr marL="228600" lvl="0" indent="0" algn="l" rtl="0">
              <a:lnSpc>
                <a:spcPct val="100000"/>
              </a:lnSpc>
              <a:spcBef>
                <a:spcPts val="0"/>
              </a:spcBef>
              <a:spcAft>
                <a:spcPts val="0"/>
              </a:spcAft>
              <a:buSzPts val="1400"/>
              <a:buFont typeface="Arial"/>
              <a:buNone/>
            </a:pPr>
            <a:r>
              <a:rPr lang="en-US"/>
              <a:t>After everyone has shared, take five minutes to look at your collected ideas. What common themes do you notice? Come up with 2–3 shared insights and write them clearly—these will help us understand the landscape more broadly.</a:t>
            </a:r>
            <a:endParaRPr/>
          </a:p>
          <a:p>
            <a:pPr marL="228600" lvl="0" indent="0" algn="l" rtl="0">
              <a:lnSpc>
                <a:spcPct val="100000"/>
              </a:lnSpc>
              <a:spcBef>
                <a:spcPts val="0"/>
              </a:spcBef>
              <a:spcAft>
                <a:spcPts val="0"/>
              </a:spcAft>
              <a:buSzPts val="1400"/>
              <a:buFont typeface="Arial"/>
              <a:buNone/>
            </a:pPr>
            <a:endParaRPr b="0" i="0"/>
          </a:p>
          <a:p>
            <a:pPr marL="228600" marR="0" lvl="0" indent="0" algn="l" rtl="0">
              <a:lnSpc>
                <a:spcPct val="100000"/>
              </a:lnSpc>
              <a:spcBef>
                <a:spcPts val="0"/>
              </a:spcBef>
              <a:spcAft>
                <a:spcPts val="0"/>
              </a:spcAft>
              <a:buClr>
                <a:srgbClr val="000000"/>
              </a:buClr>
              <a:buSzPts val="1400"/>
              <a:buFont typeface="Arial"/>
              <a:buNone/>
            </a:pPr>
            <a:r>
              <a:rPr lang="en-US" b="0" i="0"/>
              <a:t>Step 4:</a:t>
            </a:r>
            <a:br>
              <a:rPr lang="en-US" b="0" i="0"/>
            </a:br>
            <a:r>
              <a:rPr lang="en-US"/>
              <a:t>Each group will have one minute to share their top ideas with the rest of us. Choose one person to present for the group.</a:t>
            </a:r>
            <a:endParaRPr/>
          </a:p>
          <a:p>
            <a:pPr marL="228600" lvl="0" indent="0" algn="l" rtl="0">
              <a:lnSpc>
                <a:spcPct val="100000"/>
              </a:lnSpc>
              <a:spcBef>
                <a:spcPts val="0"/>
              </a:spcBef>
              <a:spcAft>
                <a:spcPts val="0"/>
              </a:spcAft>
              <a:buSzPts val="1400"/>
              <a:buFont typeface="Arial"/>
              <a:buNone/>
            </a:pPr>
            <a:endParaRPr b="0" i="0"/>
          </a:p>
          <a:p>
            <a:pPr marL="228600" lvl="0" indent="0" algn="l" rtl="0">
              <a:lnSpc>
                <a:spcPct val="100000"/>
              </a:lnSpc>
              <a:spcBef>
                <a:spcPts val="0"/>
              </a:spcBef>
              <a:spcAft>
                <a:spcPts val="0"/>
              </a:spcAft>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endParaRPr/>
          </a:p>
        </p:txBody>
      </p:sp>
      <p:sp>
        <p:nvSpPr>
          <p:cNvPr id="169" name="Google Shape;169;p14: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15</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75" name="Google Shape;175;p1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2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0" name="Google Shape;180;p23: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sz="1800"/>
              <a:t>When using the Jigsaw method in practice, you might recognise these issues:</a:t>
            </a:r>
            <a:endParaRPr/>
          </a:p>
          <a:p>
            <a:pPr marL="457200" marR="0" lvl="0" indent="-228600" algn="l" rtl="0">
              <a:lnSpc>
                <a:spcPct val="100000"/>
              </a:lnSpc>
              <a:spcBef>
                <a:spcPts val="0"/>
              </a:spcBef>
              <a:spcAft>
                <a:spcPts val="0"/>
              </a:spcAft>
              <a:buClr>
                <a:srgbClr val="000000"/>
              </a:buClr>
              <a:buSzPts val="1400"/>
              <a:buFont typeface="Arial"/>
              <a:buNone/>
            </a:pPr>
            <a:endParaRPr sz="1800" b="1"/>
          </a:p>
          <a:p>
            <a:pPr marL="457200" marR="0" lvl="0" indent="-228600" algn="l" rtl="0">
              <a:lnSpc>
                <a:spcPct val="100000"/>
              </a:lnSpc>
              <a:spcBef>
                <a:spcPts val="0"/>
              </a:spcBef>
              <a:spcAft>
                <a:spcPts val="0"/>
              </a:spcAft>
              <a:buClr>
                <a:srgbClr val="000000"/>
              </a:buClr>
              <a:buSzPts val="1400"/>
              <a:buFont typeface="Arial"/>
              <a:buNone/>
            </a:pPr>
            <a:r>
              <a:rPr lang="en-US" sz="1800" b="1"/>
              <a:t>Unequal participation</a:t>
            </a:r>
            <a:r>
              <a:rPr lang="en-US" sz="1800"/>
              <a:t> – one or two voices dominate, and quieter students stay out.</a:t>
            </a:r>
            <a:endParaRPr/>
          </a:p>
          <a:p>
            <a:pPr marL="457200" marR="0" lvl="0" indent="-228600" algn="l" rtl="0">
              <a:lnSpc>
                <a:spcPct val="100000"/>
              </a:lnSpc>
              <a:spcBef>
                <a:spcPts val="0"/>
              </a:spcBef>
              <a:spcAft>
                <a:spcPts val="0"/>
              </a:spcAft>
              <a:buClr>
                <a:srgbClr val="000000"/>
              </a:buClr>
              <a:buSzPts val="1400"/>
              <a:buFont typeface="Arial"/>
              <a:buNone/>
            </a:pPr>
            <a:r>
              <a:rPr lang="en-US" sz="1800" b="1"/>
              <a:t>Time overruns</a:t>
            </a:r>
            <a:r>
              <a:rPr lang="en-US" sz="1800"/>
              <a:t> – especially in the expert or synthesis phase, if no one keeps track.</a:t>
            </a:r>
            <a:endParaRPr/>
          </a:p>
          <a:p>
            <a:pPr marL="457200" marR="0" lvl="0" indent="-228600" algn="l" rtl="0">
              <a:lnSpc>
                <a:spcPct val="100000"/>
              </a:lnSpc>
              <a:spcBef>
                <a:spcPts val="0"/>
              </a:spcBef>
              <a:spcAft>
                <a:spcPts val="0"/>
              </a:spcAft>
              <a:buClr>
                <a:srgbClr val="000000"/>
              </a:buClr>
              <a:buSzPts val="1400"/>
              <a:buFont typeface="Arial"/>
              <a:buNone/>
            </a:pPr>
            <a:r>
              <a:rPr lang="en-US" sz="1800" b="1"/>
              <a:t>Superficial synthesis</a:t>
            </a:r>
            <a:r>
              <a:rPr lang="en-US" sz="1800"/>
              <a:t> – groups often just stick everyone's ideas together without creating a clear, unified message.</a:t>
            </a:r>
            <a:endParaRPr/>
          </a:p>
          <a:p>
            <a:pPr marL="457200" marR="0" lvl="0" indent="-228600" algn="l" rtl="0">
              <a:lnSpc>
                <a:spcPct val="100000"/>
              </a:lnSpc>
              <a:spcBef>
                <a:spcPts val="0"/>
              </a:spcBef>
              <a:spcAft>
                <a:spcPts val="0"/>
              </a:spcAft>
              <a:buClr>
                <a:srgbClr val="000000"/>
              </a:buClr>
              <a:buSzPts val="1400"/>
              <a:buFont typeface="Arial"/>
              <a:buNone/>
            </a:pPr>
            <a:endParaRPr sz="1800">
              <a:latin typeface="Calibri"/>
              <a:ea typeface="Calibri"/>
              <a:cs typeface="Calibri"/>
              <a:sym typeface="Calibri"/>
            </a:endParaRPr>
          </a:p>
          <a:p>
            <a:pPr marL="457200" marR="0" lvl="0" indent="-228600" algn="l" rtl="0">
              <a:lnSpc>
                <a:spcPct val="100000"/>
              </a:lnSpc>
              <a:spcBef>
                <a:spcPts val="0"/>
              </a:spcBef>
              <a:spcAft>
                <a:spcPts val="0"/>
              </a:spcAft>
              <a:buClr>
                <a:srgbClr val="000000"/>
              </a:buClr>
              <a:buSzPts val="1400"/>
              <a:buFont typeface="Arial"/>
              <a:buNone/>
            </a:pPr>
            <a:r>
              <a:rPr lang="en-US" sz="1800">
                <a:latin typeface="Calibri"/>
                <a:ea typeface="Calibri"/>
                <a:cs typeface="Calibri"/>
                <a:sym typeface="Calibri"/>
              </a:rPr>
              <a:t>In a Greek pilot, teachers skipped the expert phase, leading to shallow outputs. Fix: Trainers must model the process—show a bad synthesis (e.g., copy-pasted ideas) vs. a good one (integrated insights). Cite Aronson’s finding: ‘Jigsaw fails without structure’ (2011).“ It is comprehensible that the constructive synthesis of the insights and the merging of ideas are paramount in the case of JIGSAW method.</a:t>
            </a:r>
            <a:endParaRPr/>
          </a:p>
          <a:p>
            <a:pPr marL="457200" marR="0" lvl="0" indent="-228600" algn="l" rtl="0">
              <a:lnSpc>
                <a:spcPct val="100000"/>
              </a:lnSpc>
              <a:spcBef>
                <a:spcPts val="0"/>
              </a:spcBef>
              <a:spcAft>
                <a:spcPts val="0"/>
              </a:spcAft>
              <a:buClr>
                <a:srgbClr val="000000"/>
              </a:buClr>
              <a:buSzPts val="1400"/>
              <a:buFont typeface="Arial"/>
              <a:buNone/>
            </a:pPr>
            <a:endParaRPr sz="1800">
              <a:latin typeface="Calibri"/>
              <a:ea typeface="Calibri"/>
              <a:cs typeface="Calibri"/>
              <a:sym typeface="Calibri"/>
            </a:endParaRPr>
          </a:p>
          <a:p>
            <a:pPr marL="457200" marR="0" lvl="0" indent="-228600" algn="l" rtl="0">
              <a:lnSpc>
                <a:spcPct val="100000"/>
              </a:lnSpc>
              <a:spcBef>
                <a:spcPts val="0"/>
              </a:spcBef>
              <a:spcAft>
                <a:spcPts val="0"/>
              </a:spcAft>
              <a:buClr>
                <a:srgbClr val="000000"/>
              </a:buClr>
              <a:buSzPts val="1400"/>
              <a:buFont typeface="Arial"/>
              <a:buNone/>
            </a:pPr>
            <a:r>
              <a:rPr lang="en-US" sz="1800">
                <a:latin typeface="Calibri"/>
                <a:ea typeface="Calibri"/>
                <a:cs typeface="Calibri"/>
                <a:sym typeface="Calibri"/>
              </a:rPr>
              <a:t>Can you think of ways to overcome these challenges? (Brainstorming)</a:t>
            </a:r>
            <a:endParaRPr sz="1800">
              <a:latin typeface="Calibri"/>
              <a:ea typeface="Calibri"/>
              <a:cs typeface="Calibri"/>
              <a:sym typeface="Calibri"/>
            </a:endParaRPr>
          </a:p>
          <a:p>
            <a:pPr marL="457200" marR="0" lvl="0" indent="-228600" algn="l" rtl="0">
              <a:lnSpc>
                <a:spcPct val="100000"/>
              </a:lnSpc>
              <a:spcBef>
                <a:spcPts val="0"/>
              </a:spcBef>
              <a:spcAft>
                <a:spcPts val="0"/>
              </a:spcAft>
              <a:buClr>
                <a:srgbClr val="000000"/>
              </a:buClr>
              <a:buSzPts val="1400"/>
              <a:buFont typeface="Arial"/>
              <a:buNone/>
            </a:pPr>
            <a:endParaRPr/>
          </a:p>
        </p:txBody>
      </p:sp>
      <p:sp>
        <p:nvSpPr>
          <p:cNvPr id="181" name="Google Shape;181;p23: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2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8" name="Google Shape;188;p2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189" name="Google Shape;189;p2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18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3"/>
        <p:cNvGrpSpPr/>
        <p:nvPr/>
      </p:nvGrpSpPr>
      <p:grpSpPr>
        <a:xfrm>
          <a:off x="0" y="0"/>
          <a:ext cx="0" cy="0"/>
          <a:chOff x="0" y="0"/>
          <a:chExt cx="0" cy="0"/>
        </a:xfrm>
      </p:grpSpPr>
      <p:sp>
        <p:nvSpPr>
          <p:cNvPr id="194" name="Google Shape;194;p2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95" name="Google Shape;195;p2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p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67" name="Google Shape;67;p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2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0" name="Google Shape;200;p2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The first </a:t>
            </a:r>
            <a:r>
              <a:rPr lang="en-US" b="1"/>
              <a:t>challenge</a:t>
            </a:r>
            <a:r>
              <a:rPr lang="en-US"/>
              <a:t> is </a:t>
            </a:r>
            <a:r>
              <a:rPr lang="en-US" b="1"/>
              <a:t>repetitive ideas</a:t>
            </a:r>
            <a:r>
              <a:rPr lang="en-US"/>
              <a:t>. When one person shares, the next may just repeat or slightly reword the same thought. It limits originality.</a:t>
            </a:r>
            <a:endParaRPr/>
          </a:p>
          <a:p>
            <a:pPr marL="457200" marR="0" lvl="0" indent="-228600" algn="l" rtl="0">
              <a:lnSpc>
                <a:spcPct val="100000"/>
              </a:lnSpc>
              <a:spcBef>
                <a:spcPts val="0"/>
              </a:spcBef>
              <a:spcAft>
                <a:spcPts val="0"/>
              </a:spcAft>
              <a:buClr>
                <a:srgbClr val="000000"/>
              </a:buClr>
              <a:buSzPts val="1400"/>
              <a:buFont typeface="Arial"/>
              <a:buNone/>
            </a:pPr>
            <a:r>
              <a:rPr lang="en-US"/>
              <a:t>The second is </a:t>
            </a:r>
            <a:r>
              <a:rPr lang="en-US" b="1"/>
              <a:t>time pressure</a:t>
            </a:r>
            <a:r>
              <a:rPr lang="en-US"/>
              <a:t>. Giving just 30 seconds per person can lead to anxiety—some freeze, others ramble.</a:t>
            </a:r>
            <a:endParaRPr/>
          </a:p>
          <a:p>
            <a:pPr marL="457200" marR="0" lvl="0" indent="-228600" algn="l" rtl="0">
              <a:lnSpc>
                <a:spcPct val="100000"/>
              </a:lnSpc>
              <a:spcBef>
                <a:spcPts val="0"/>
              </a:spcBef>
              <a:spcAft>
                <a:spcPts val="0"/>
              </a:spcAft>
              <a:buClr>
                <a:srgbClr val="000000"/>
              </a:buClr>
              <a:buSzPts val="1400"/>
              <a:buFont typeface="Arial"/>
              <a:buNone/>
            </a:pPr>
            <a:r>
              <a:rPr lang="en-US"/>
              <a:t>And then there’s </a:t>
            </a:r>
            <a:r>
              <a:rPr lang="en-US" b="1"/>
              <a:t>dominant personalities</a:t>
            </a:r>
            <a:r>
              <a:rPr lang="en-US"/>
              <a:t>. Even in a structured method like RoundRobin, some people talk longer, interrupt, or influence the tone too heavily.</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Can you think of ways to overcome these challenges?</a:t>
            </a:r>
            <a:endParaRPr/>
          </a:p>
          <a:p>
            <a:pPr marL="457200" marR="0" lvl="0" indent="-228600" algn="l" rtl="0">
              <a:lnSpc>
                <a:spcPct val="100000"/>
              </a:lnSpc>
              <a:spcBef>
                <a:spcPts val="0"/>
              </a:spcBef>
              <a:spcAft>
                <a:spcPts val="0"/>
              </a:spcAft>
              <a:buClr>
                <a:srgbClr val="000000"/>
              </a:buClr>
              <a:buSzPts val="1400"/>
              <a:buFont typeface="Arial"/>
              <a:buNone/>
            </a:pPr>
            <a:endParaRPr/>
          </a:p>
        </p:txBody>
      </p:sp>
      <p:sp>
        <p:nvSpPr>
          <p:cNvPr id="201" name="Google Shape;201;p2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20</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30: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8" name="Google Shape;208;p30: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Since the RoundRobin method is heavily dependent on merging ideas, the obstacle of repetitive ideas should be overcome. Assigning sub-themes to groups could provide a solution to this issue. In parallel, given that equal participation should be ensured, addressing the challenge of time pressure is paramount. Finally, researches have proved that dominant personalities do not contribute to a meaningful insight. Therefore, it is vital to randomize speaker order to avoid groups being governed by an authoritative and dominant spirit (Bambino, 2002). </a:t>
            </a:r>
            <a:endParaRPr/>
          </a:p>
        </p:txBody>
      </p:sp>
      <p:sp>
        <p:nvSpPr>
          <p:cNvPr id="209" name="Google Shape;209;p30: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21</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2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100"/>
              <a:buNone/>
            </a:pPr>
            <a:endParaRPr/>
          </a:p>
        </p:txBody>
      </p:sp>
      <p:sp>
        <p:nvSpPr>
          <p:cNvPr id="215" name="Google Shape;215;p2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2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21" name="Google Shape;221;p2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endParaRPr/>
          </a:p>
        </p:txBody>
      </p:sp>
      <p:sp>
        <p:nvSpPr>
          <p:cNvPr id="222" name="Google Shape;222;p28: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23</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p8: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28" name="Google Shape;228;p8: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245" name="Google Shape;245;p3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2"/>
        <p:cNvGrpSpPr/>
        <p:nvPr/>
      </p:nvGrpSpPr>
      <p:grpSpPr>
        <a:xfrm>
          <a:off x="0" y="0"/>
          <a:ext cx="0" cy="0"/>
          <a:chOff x="0" y="0"/>
          <a:chExt cx="0" cy="0"/>
        </a:xfrm>
      </p:grpSpPr>
      <p:sp>
        <p:nvSpPr>
          <p:cNvPr id="73" name="Google Shape;73;p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74" name="Google Shape;74;p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8"/>
        <p:cNvGrpSpPr/>
        <p:nvPr/>
      </p:nvGrpSpPr>
      <p:grpSpPr>
        <a:xfrm>
          <a:off x="0" y="0"/>
          <a:ext cx="0" cy="0"/>
          <a:chOff x="0" y="0"/>
          <a:chExt cx="0" cy="0"/>
        </a:xfrm>
      </p:grpSpPr>
      <p:sp>
        <p:nvSpPr>
          <p:cNvPr id="79" name="Google Shape;79;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80" name="Google Shape;80;p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p24: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200"/>
              </a:spcBef>
              <a:spcAft>
                <a:spcPts val="0"/>
              </a:spcAft>
              <a:buSzPts val="1400"/>
              <a:buNone/>
            </a:pPr>
            <a:endParaRPr/>
          </a:p>
        </p:txBody>
      </p:sp>
      <p:sp>
        <p:nvSpPr>
          <p:cNvPr id="86" name="Google Shape;86;p2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p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None/>
            </a:pPr>
            <a:r>
              <a:rPr lang="en-US"/>
              <a:t>Learning is not a solo activity—it happens best when we interact with others. This is grounded in Social Constructivism (Vygotsky, 1978), which shows that learning happens through dialogue, shared experiences, and co-construction of meaning.</a:t>
            </a:r>
            <a:endParaRPr/>
          </a:p>
          <a:p>
            <a:pPr marL="457200" marR="0" lvl="0" indent="-228600" algn="l" rtl="0">
              <a:lnSpc>
                <a:spcPct val="100000"/>
              </a:lnSpc>
              <a:spcBef>
                <a:spcPts val="0"/>
              </a:spcBef>
              <a:spcAft>
                <a:spcPts val="0"/>
              </a:spcAft>
              <a:buClr>
                <a:srgbClr val="000000"/>
              </a:buClr>
              <a:buSzPts val="1400"/>
              <a:buFont typeface="Arial"/>
              <a:buNone/>
            </a:pPr>
            <a:endParaRPr/>
          </a:p>
          <a:p>
            <a:pPr marL="457200" marR="0" lvl="0" indent="-228600" algn="l" rtl="0">
              <a:lnSpc>
                <a:spcPct val="100000"/>
              </a:lnSpc>
              <a:spcBef>
                <a:spcPts val="0"/>
              </a:spcBef>
              <a:spcAft>
                <a:spcPts val="0"/>
              </a:spcAft>
              <a:buClr>
                <a:srgbClr val="000000"/>
              </a:buClr>
              <a:buSzPts val="1400"/>
              <a:buFont typeface="Arial"/>
              <a:buNone/>
            </a:pPr>
            <a:r>
              <a:rPr lang="en-US"/>
              <a:t>On this slide, we present five collaborative strategies that can support the co-design of learning scenarios. Here’s a brief overview of each:</a:t>
            </a:r>
            <a:endParaRPr/>
          </a:p>
          <a:p>
            <a:pPr marL="457200" lvl="0" indent="-228600" algn="l" rtl="0">
              <a:lnSpc>
                <a:spcPct val="100000"/>
              </a:lnSpc>
              <a:spcBef>
                <a:spcPts val="0"/>
              </a:spcBef>
              <a:spcAft>
                <a:spcPts val="0"/>
              </a:spcAft>
              <a:buSzPts val="1400"/>
              <a:buFont typeface="Arial"/>
              <a:buChar char="•"/>
            </a:pPr>
            <a:r>
              <a:rPr lang="en-US" b="1"/>
              <a:t>Jigsaw Method</a:t>
            </a:r>
            <a:r>
              <a:rPr lang="en-US"/>
              <a:t>: Teachers or learners each become ‘experts’ on one part of a topic, then teach their peers. </a:t>
            </a:r>
            <a:endParaRPr/>
          </a:p>
          <a:p>
            <a:pPr marL="457200" lvl="0" indent="-228600" algn="l" rtl="0">
              <a:lnSpc>
                <a:spcPct val="100000"/>
              </a:lnSpc>
              <a:spcBef>
                <a:spcPts val="0"/>
              </a:spcBef>
              <a:spcAft>
                <a:spcPts val="0"/>
              </a:spcAft>
              <a:buSzPts val="1400"/>
              <a:buFont typeface="Arial"/>
              <a:buChar char="•"/>
            </a:pPr>
            <a:r>
              <a:rPr lang="en-US" b="1"/>
              <a:t>Round-Robin Brainstorming</a:t>
            </a:r>
            <a:r>
              <a:rPr lang="en-US"/>
              <a:t>: Everyone takes turns sharing ideas, ensuring that all participants contribute.</a:t>
            </a:r>
            <a:endParaRPr/>
          </a:p>
          <a:p>
            <a:pPr marL="457200" lvl="0" indent="-228600" algn="l" rtl="0">
              <a:lnSpc>
                <a:spcPct val="100000"/>
              </a:lnSpc>
              <a:spcBef>
                <a:spcPts val="0"/>
              </a:spcBef>
              <a:spcAft>
                <a:spcPts val="0"/>
              </a:spcAft>
              <a:buSzPts val="1400"/>
              <a:buFont typeface="Arial"/>
              <a:buChar char="•"/>
            </a:pPr>
            <a:r>
              <a:rPr lang="en-US" b="1"/>
              <a:t>Peer Review Protocols</a:t>
            </a:r>
            <a:r>
              <a:rPr lang="en-US"/>
              <a:t>: Teams exchange their scenarios and give each other structured feedback. </a:t>
            </a:r>
            <a:endParaRPr/>
          </a:p>
          <a:p>
            <a:pPr marL="457200" lvl="0" indent="-228600" algn="l" rtl="0">
              <a:lnSpc>
                <a:spcPct val="100000"/>
              </a:lnSpc>
              <a:spcBef>
                <a:spcPts val="0"/>
              </a:spcBef>
              <a:spcAft>
                <a:spcPts val="0"/>
              </a:spcAft>
              <a:buSzPts val="1400"/>
              <a:buFont typeface="Arial"/>
              <a:buChar char="•"/>
            </a:pPr>
            <a:r>
              <a:rPr lang="en-US" b="1"/>
              <a:t>Scenario Co-Design</a:t>
            </a:r>
            <a:r>
              <a:rPr lang="en-US"/>
              <a:t>: Participants build scenarios together. </a:t>
            </a:r>
            <a:endParaRPr/>
          </a:p>
          <a:p>
            <a:pPr marL="457200" lvl="0" indent="-228600" algn="l" rtl="0">
              <a:lnSpc>
                <a:spcPct val="100000"/>
              </a:lnSpc>
              <a:spcBef>
                <a:spcPts val="0"/>
              </a:spcBef>
              <a:spcAft>
                <a:spcPts val="0"/>
              </a:spcAft>
              <a:buSzPts val="1400"/>
              <a:buFont typeface="Arial"/>
              <a:buChar char="•"/>
            </a:pPr>
            <a:r>
              <a:rPr lang="en-US" b="1"/>
              <a:t>Challenges &amp; Solutions</a:t>
            </a:r>
            <a:r>
              <a:rPr lang="en-US"/>
              <a:t>: Groups identify common barriers (such as time, resources, or understanding) and work together to solve them.</a:t>
            </a:r>
            <a:endParaRPr/>
          </a:p>
          <a:p>
            <a:pPr marL="228600" lvl="0" indent="0" algn="l" rtl="0">
              <a:lnSpc>
                <a:spcPct val="100000"/>
              </a:lnSpc>
              <a:spcBef>
                <a:spcPts val="0"/>
              </a:spcBef>
              <a:spcAft>
                <a:spcPts val="0"/>
              </a:spcAft>
              <a:buSzPts val="1400"/>
              <a:buFont typeface="Arial"/>
              <a:buNone/>
            </a:pPr>
            <a:endParaRPr b="0"/>
          </a:p>
          <a:p>
            <a:pPr marL="228600" lvl="0" indent="0" algn="l" rtl="0">
              <a:lnSpc>
                <a:spcPct val="100000"/>
              </a:lnSpc>
              <a:spcBef>
                <a:spcPts val="0"/>
              </a:spcBef>
              <a:spcAft>
                <a:spcPts val="0"/>
              </a:spcAft>
              <a:buSzPts val="1400"/>
              <a:buFont typeface="Arial"/>
              <a:buNone/>
            </a:pPr>
            <a:r>
              <a:rPr lang="en-US" b="0"/>
              <a:t>Ιn this unit, we will focus on two of the key strategies:</a:t>
            </a:r>
            <a:endParaRPr/>
          </a:p>
          <a:p>
            <a:pPr marL="400050" lvl="0" indent="-171450" algn="l" rtl="0">
              <a:lnSpc>
                <a:spcPct val="100000"/>
              </a:lnSpc>
              <a:spcBef>
                <a:spcPts val="0"/>
              </a:spcBef>
              <a:spcAft>
                <a:spcPts val="0"/>
              </a:spcAft>
              <a:buSzPts val="1400"/>
              <a:buFont typeface="Arial"/>
              <a:buChar char="•"/>
            </a:pPr>
            <a:r>
              <a:rPr lang="en-US"/>
              <a:t>Jigsaw Method</a:t>
            </a:r>
            <a:endParaRPr/>
          </a:p>
          <a:p>
            <a:pPr marL="400050" lvl="0" indent="-171450" algn="l" rtl="0">
              <a:lnSpc>
                <a:spcPct val="100000"/>
              </a:lnSpc>
              <a:spcBef>
                <a:spcPts val="0"/>
              </a:spcBef>
              <a:spcAft>
                <a:spcPts val="0"/>
              </a:spcAft>
              <a:buSzPts val="1400"/>
              <a:buFont typeface="Arial"/>
              <a:buChar char="•"/>
            </a:pPr>
            <a:r>
              <a:rPr lang="en-US"/>
              <a:t>Round-Robin Brainstorming</a:t>
            </a:r>
            <a:endParaRPr/>
          </a:p>
        </p:txBody>
      </p:sp>
      <p:sp>
        <p:nvSpPr>
          <p:cNvPr id="92" name="Google Shape;92;p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7: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9" name="Google Shape;99;p7: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This video presents the JIGSAW Method. </a:t>
            </a:r>
            <a:endParaRPr/>
          </a:p>
          <a:p>
            <a:pPr marL="457200" marR="0" lvl="0" indent="-228600" algn="l" rtl="0">
              <a:lnSpc>
                <a:spcPct val="100000"/>
              </a:lnSpc>
              <a:spcBef>
                <a:spcPts val="0"/>
              </a:spcBef>
              <a:spcAft>
                <a:spcPts val="0"/>
              </a:spcAft>
              <a:buClr>
                <a:srgbClr val="000000"/>
              </a:buClr>
              <a:buSzPts val="1400"/>
              <a:buFont typeface="Arial"/>
              <a:buNone/>
            </a:pPr>
            <a:r>
              <a:rPr lang="en-US"/>
              <a:t>Let’s watch the video and then we will discuss this collaborative technique. </a:t>
            </a:r>
            <a:endParaRPr/>
          </a:p>
          <a:p>
            <a:pPr marL="457200" marR="0" lvl="0" indent="-228600" algn="l" rtl="0">
              <a:lnSpc>
                <a:spcPct val="100000"/>
              </a:lnSpc>
              <a:spcBef>
                <a:spcPts val="0"/>
              </a:spcBef>
              <a:spcAft>
                <a:spcPts val="0"/>
              </a:spcAft>
              <a:buClr>
                <a:srgbClr val="000000"/>
              </a:buClr>
              <a:buSzPts val="1400"/>
              <a:buFont typeface="Arial"/>
              <a:buNone/>
            </a:pPr>
            <a:r>
              <a:rPr lang="en-US"/>
              <a:t>It is important to understand how each group’s member contributes to the final insight.</a:t>
            </a:r>
            <a:endParaRPr/>
          </a:p>
        </p:txBody>
      </p:sp>
      <p:sp>
        <p:nvSpPr>
          <p:cNvPr id="100" name="Google Shape;100;p7: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7</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9: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8" name="Google Shape;108;p9: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marR="0" lvl="0" indent="-228600" algn="l" rtl="0">
              <a:lnSpc>
                <a:spcPct val="100000"/>
              </a:lnSpc>
              <a:spcBef>
                <a:spcPts val="0"/>
              </a:spcBef>
              <a:spcAft>
                <a:spcPts val="0"/>
              </a:spcAft>
              <a:buClr>
                <a:srgbClr val="000000"/>
              </a:buClr>
              <a:buSzPts val="1400"/>
              <a:buFont typeface="Arial"/>
              <a:buNone/>
            </a:pPr>
            <a:r>
              <a:rPr lang="en-US"/>
              <a:t>The </a:t>
            </a:r>
            <a:r>
              <a:rPr lang="en-US" b="1"/>
              <a:t>Jigsaw Method</a:t>
            </a:r>
            <a:r>
              <a:rPr lang="en-US"/>
              <a:t> is a cooperative learning technique originally developed to reduce racial tensions and promote inclusive teamwork in classrooms.</a:t>
            </a:r>
            <a:endParaRPr/>
          </a:p>
          <a:p>
            <a:pPr marL="457200" marR="0" lvl="0" indent="-228600" algn="l" rtl="0">
              <a:lnSpc>
                <a:spcPct val="100000"/>
              </a:lnSpc>
              <a:spcBef>
                <a:spcPts val="0"/>
              </a:spcBef>
              <a:spcAft>
                <a:spcPts val="0"/>
              </a:spcAft>
              <a:buClr>
                <a:srgbClr val="000000"/>
              </a:buClr>
              <a:buSzPts val="1400"/>
              <a:buFont typeface="Arial"/>
              <a:buNone/>
            </a:pPr>
            <a:endParaRPr/>
          </a:p>
          <a:p>
            <a:pPr marL="228600" lvl="0" indent="0" algn="l" rtl="0">
              <a:lnSpc>
                <a:spcPct val="100000"/>
              </a:lnSpc>
              <a:spcBef>
                <a:spcPts val="0"/>
              </a:spcBef>
              <a:spcAft>
                <a:spcPts val="0"/>
              </a:spcAft>
              <a:buSzPts val="1400"/>
              <a:buFont typeface="Arial"/>
              <a:buNone/>
            </a:pPr>
            <a:r>
              <a:rPr lang="en-US"/>
              <a:t>"Aronson’s research showed that traditional competitive learning exacerbated inequality. Jigsaw forces collaboration—each member holds a 'piece' of the solution. Meaningful feedback is provided by synthesizing the insights of expert and mixed groups. It is important to mention that in a Texas school, Jigsaw reduced achievement gaps by 22% (Aronson &amp; Patnoe, 2011). Highlight that this mirrors THINKER’s goals for equity in informatics education."</a:t>
            </a:r>
            <a:endParaRPr/>
          </a:p>
        </p:txBody>
      </p:sp>
      <p:sp>
        <p:nvSpPr>
          <p:cNvPr id="109" name="Google Shape;109;p9: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8</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1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6" name="Google Shape;116;p16: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457200" lvl="0" indent="-228600" algn="l" rtl="0">
              <a:lnSpc>
                <a:spcPct val="100000"/>
              </a:lnSpc>
              <a:spcBef>
                <a:spcPts val="0"/>
              </a:spcBef>
              <a:spcAft>
                <a:spcPts val="0"/>
              </a:spcAft>
              <a:buSzPts val="1400"/>
              <a:buFont typeface="Arial"/>
              <a:buChar char="•"/>
            </a:pPr>
            <a:r>
              <a:rPr lang="en-US"/>
              <a:t>The Jigsaw method gives everyone a role. It encourages quieter students to take part and reduces dominant voices.</a:t>
            </a:r>
            <a:endParaRPr/>
          </a:p>
          <a:p>
            <a:pPr marL="457200" lvl="0" indent="-228600" algn="l" rtl="0">
              <a:lnSpc>
                <a:spcPct val="100000"/>
              </a:lnSpc>
              <a:spcBef>
                <a:spcPts val="0"/>
              </a:spcBef>
              <a:spcAft>
                <a:spcPts val="0"/>
              </a:spcAft>
              <a:buSzPts val="1400"/>
              <a:buFont typeface="Arial"/>
              <a:buChar char="•"/>
            </a:pPr>
            <a:r>
              <a:rPr lang="en-US"/>
              <a:t>When students teach what they’ve learned, they remember it better—up to 40% more, according to Topping (2009).</a:t>
            </a:r>
            <a:endParaRPr/>
          </a:p>
          <a:p>
            <a:pPr marL="457200" lvl="0" indent="-228600" algn="l" rtl="0">
              <a:lnSpc>
                <a:spcPct val="100000"/>
              </a:lnSpc>
              <a:spcBef>
                <a:spcPts val="0"/>
              </a:spcBef>
              <a:spcAft>
                <a:spcPts val="0"/>
              </a:spcAft>
              <a:buSzPts val="1400"/>
              <a:buFont typeface="Arial"/>
              <a:buChar char="•"/>
            </a:pPr>
            <a:r>
              <a:rPr lang="en-US"/>
              <a:t>It’s also time-efficient. Each group works on a different part, then brings their ideas together.</a:t>
            </a:r>
            <a:endParaRPr/>
          </a:p>
          <a:p>
            <a:pPr marL="457200" lvl="0" indent="-228600" algn="l" rtl="0">
              <a:lnSpc>
                <a:spcPct val="100000"/>
              </a:lnSpc>
              <a:spcBef>
                <a:spcPts val="0"/>
              </a:spcBef>
              <a:spcAft>
                <a:spcPts val="0"/>
              </a:spcAft>
              <a:buSzPts val="1400"/>
              <a:buFont typeface="Arial"/>
              <a:buChar char="•"/>
            </a:pPr>
            <a:r>
              <a:rPr lang="en-US"/>
              <a:t>And it works: in a Finnish computing class, girls’ participation increased by 35% using this method (Koch et al., 2020). That’s a strong case for using it to support equity and engagement.</a:t>
            </a:r>
            <a:endParaRPr/>
          </a:p>
        </p:txBody>
      </p:sp>
      <p:sp>
        <p:nvSpPr>
          <p:cNvPr id="117" name="Google Shape;117;p16: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lnSpc>
                <a:spcPct val="100000"/>
              </a:lnSpc>
              <a:spcBef>
                <a:spcPts val="0"/>
              </a:spcBef>
              <a:spcAft>
                <a:spcPts val="0"/>
              </a:spcAft>
              <a:buClr>
                <a:srgbClr val="000000"/>
              </a:buClr>
              <a:buSzPts val="1200"/>
              <a:buFont typeface="Arial"/>
              <a:buNone/>
            </a:pPr>
            <a:fld id="{00000000-1234-1234-1234-123412341234}" type="slidenum">
              <a:rPr lang="en-US" sz="1200" b="0" i="0" u="none" strike="noStrike" cap="none">
                <a:solidFill>
                  <a:schemeClr val="dk1"/>
                </a:solidFill>
                <a:latin typeface="Calibri"/>
                <a:ea typeface="Calibri"/>
                <a:cs typeface="Calibri"/>
                <a:sym typeface="Calibri"/>
              </a:rPr>
              <a:t>9</a:t>
            </a:fld>
            <a:endParaRPr sz="1200" b="0" i="0" u="none" strike="noStrike" cap="none">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image" Target="../media/image4.jp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Master" Target="../slideMasters/slideMaster2.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1_Title Slide">
  <p:cSld name="1_Title Slide">
    <p:spTree>
      <p:nvGrpSpPr>
        <p:cNvPr id="1" name="Shape 15"/>
        <p:cNvGrpSpPr/>
        <p:nvPr/>
      </p:nvGrpSpPr>
      <p:grpSpPr>
        <a:xfrm>
          <a:off x="0" y="0"/>
          <a:ext cx="0" cy="0"/>
          <a:chOff x="0" y="0"/>
          <a:chExt cx="0" cy="0"/>
        </a:xfrm>
      </p:grpSpPr>
      <p:pic>
        <p:nvPicPr>
          <p:cNvPr id="16" name="Google Shape;16;p11"/>
          <p:cNvPicPr preferRelativeResize="0"/>
          <p:nvPr/>
        </p:nvPicPr>
        <p:blipFill rotWithShape="1">
          <a:blip r:embed="rId2">
            <a:alphaModFix/>
          </a:blip>
          <a:srcRect/>
          <a:stretch/>
        </p:blipFill>
        <p:spPr>
          <a:xfrm>
            <a:off x="0" y="0"/>
            <a:ext cx="5135947" cy="6858000"/>
          </a:xfrm>
          <a:prstGeom prst="rect">
            <a:avLst/>
          </a:prstGeom>
          <a:noFill/>
          <a:ln>
            <a:noFill/>
          </a:ln>
        </p:spPr>
      </p:pic>
      <p:sp>
        <p:nvSpPr>
          <p:cNvPr id="17" name="Google Shape;17;p11"/>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18" name="Google Shape;18;p11"/>
          <p:cNvPicPr preferRelativeResize="0"/>
          <p:nvPr/>
        </p:nvPicPr>
        <p:blipFill rotWithShape="1">
          <a:blip r:embed="rId3">
            <a:alphaModFix/>
          </a:blip>
          <a:srcRect/>
          <a:stretch/>
        </p:blipFill>
        <p:spPr>
          <a:xfrm>
            <a:off x="759995" y="6036971"/>
            <a:ext cx="1954590" cy="754217"/>
          </a:xfrm>
          <a:prstGeom prst="rect">
            <a:avLst/>
          </a:prstGeom>
          <a:noFill/>
          <a:ln>
            <a:noFill/>
          </a:ln>
        </p:spPr>
      </p:pic>
      <p:sp>
        <p:nvSpPr>
          <p:cNvPr id="19" name="Google Shape;19;p11"/>
          <p:cNvSpPr txBox="1"/>
          <p:nvPr/>
        </p:nvSpPr>
        <p:spPr>
          <a:xfrm>
            <a:off x="2836615" y="6125538"/>
            <a:ext cx="8134996" cy="57708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50"/>
              <a:buFont typeface="Arial"/>
              <a:buNone/>
            </a:pPr>
            <a:r>
              <a:rPr lang="en-US" sz="105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20" name="Google Shape;20;p1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1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22" name="Google Shape;22;p11"/>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CB8657FE-13EE-CA52-615C-F7EC61B889BD}"/>
              </a:ext>
            </a:extLst>
          </p:cNvPr>
          <p:cNvPicPr preferRelativeResize="0"/>
          <p:nvPr userDrawn="1"/>
        </p:nvPicPr>
        <p:blipFill>
          <a:blip r:embed="rId4">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_Title Slide">
  <p:cSld name="4_Title Slide">
    <p:spTree>
      <p:nvGrpSpPr>
        <p:cNvPr id="1" name="Shape 24"/>
        <p:cNvGrpSpPr/>
        <p:nvPr/>
      </p:nvGrpSpPr>
      <p:grpSpPr>
        <a:xfrm>
          <a:off x="0" y="0"/>
          <a:ext cx="0" cy="0"/>
          <a:chOff x="0" y="0"/>
          <a:chExt cx="0" cy="0"/>
        </a:xfrm>
      </p:grpSpPr>
      <p:pic>
        <p:nvPicPr>
          <p:cNvPr id="25" name="Google Shape;25;p12"/>
          <p:cNvPicPr preferRelativeResize="0"/>
          <p:nvPr/>
        </p:nvPicPr>
        <p:blipFill rotWithShape="1">
          <a:blip r:embed="rId2">
            <a:alphaModFix/>
          </a:blip>
          <a:srcRect/>
          <a:stretch/>
        </p:blipFill>
        <p:spPr>
          <a:xfrm>
            <a:off x="4728054" y="1818991"/>
            <a:ext cx="7463945" cy="3665678"/>
          </a:xfrm>
          <a:prstGeom prst="rect">
            <a:avLst/>
          </a:prstGeom>
          <a:noFill/>
          <a:ln>
            <a:noFill/>
          </a:ln>
        </p:spPr>
      </p:pic>
      <p:pic>
        <p:nvPicPr>
          <p:cNvPr id="26" name="Google Shape;26;p12"/>
          <p:cNvPicPr preferRelativeResize="0"/>
          <p:nvPr/>
        </p:nvPicPr>
        <p:blipFill rotWithShape="1">
          <a:blip r:embed="rId3">
            <a:alphaModFix/>
          </a:blip>
          <a:srcRect/>
          <a:stretch/>
        </p:blipFill>
        <p:spPr>
          <a:xfrm>
            <a:off x="0" y="0"/>
            <a:ext cx="5135947" cy="6858000"/>
          </a:xfrm>
          <a:prstGeom prst="rect">
            <a:avLst/>
          </a:prstGeom>
          <a:noFill/>
          <a:ln>
            <a:noFill/>
          </a:ln>
        </p:spPr>
      </p:pic>
      <p:sp>
        <p:nvSpPr>
          <p:cNvPr id="28" name="Google Shape;28;p12"/>
          <p:cNvSpPr/>
          <p:nvPr/>
        </p:nvSpPr>
        <p:spPr>
          <a:xfrm>
            <a:off x="1" y="2184266"/>
            <a:ext cx="310895" cy="1331189"/>
          </a:xfrm>
          <a:prstGeom prst="rect">
            <a:avLst/>
          </a:prstGeom>
          <a:solidFill>
            <a:schemeClr val="accent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9" name="Google Shape;29;p12"/>
          <p:cNvPicPr preferRelativeResize="0"/>
          <p:nvPr/>
        </p:nvPicPr>
        <p:blipFill rotWithShape="1">
          <a:blip r:embed="rId4">
            <a:alphaModFix/>
          </a:blip>
          <a:srcRect/>
          <a:stretch/>
        </p:blipFill>
        <p:spPr>
          <a:xfrm>
            <a:off x="759995" y="6036971"/>
            <a:ext cx="1954590" cy="754217"/>
          </a:xfrm>
          <a:prstGeom prst="rect">
            <a:avLst/>
          </a:prstGeom>
          <a:noFill/>
          <a:ln>
            <a:noFill/>
          </a:ln>
        </p:spPr>
      </p:pic>
      <p:sp>
        <p:nvSpPr>
          <p:cNvPr id="30" name="Google Shape;30;p12"/>
          <p:cNvSpPr txBox="1"/>
          <p:nvPr/>
        </p:nvSpPr>
        <p:spPr>
          <a:xfrm>
            <a:off x="2836615" y="6137080"/>
            <a:ext cx="8134996"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31" name="Google Shape;31;p12"/>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2000"/>
              <a:buFont typeface="Calibri"/>
              <a:buNone/>
              <a:defRPr sz="2000" b="1">
                <a:solidFill>
                  <a:schemeClr val="dk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2" name="Google Shape;32;p12"/>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1000"/>
              </a:spcBef>
              <a:spcAft>
                <a:spcPts val="0"/>
              </a:spcAft>
              <a:buClr>
                <a:schemeClr val="dk1"/>
              </a:buClr>
              <a:buSzPts val="1600"/>
              <a:buNone/>
              <a:defRPr sz="1600" b="0" i="1">
                <a:solidFill>
                  <a:schemeClr val="dk1"/>
                </a:solidFill>
                <a:latin typeface="Calibri"/>
                <a:ea typeface="Calibri"/>
                <a:cs typeface="Calibri"/>
                <a:sym typeface="Calibri"/>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33" name="Google Shape;33;p12"/>
          <p:cNvSpPr/>
          <p:nvPr/>
        </p:nvSpPr>
        <p:spPr>
          <a:xfrm rot="-5400000" flipH="1">
            <a:off x="-507419" y="4140073"/>
            <a:ext cx="1331189" cy="316348"/>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pic>
        <p:nvPicPr>
          <p:cNvPr id="2" name="Google Shape;86;p3">
            <a:extLst>
              <a:ext uri="{FF2B5EF4-FFF2-40B4-BE49-F238E27FC236}">
                <a16:creationId xmlns:a16="http://schemas.microsoft.com/office/drawing/2014/main" id="{2F90B8BB-24C9-581D-1763-CE7F04503CB4}"/>
              </a:ext>
            </a:extLst>
          </p:cNvPr>
          <p:cNvPicPr preferRelativeResize="0"/>
          <p:nvPr userDrawn="1"/>
        </p:nvPicPr>
        <p:blipFill>
          <a:blip r:embed="rId5">
            <a:alphaModFix/>
          </a:blip>
          <a:stretch>
            <a:fillRect/>
          </a:stretch>
        </p:blipFill>
        <p:spPr>
          <a:xfrm>
            <a:off x="287075" y="307800"/>
            <a:ext cx="5238750" cy="1246125"/>
          </a:xfrm>
          <a:prstGeom prst="rect">
            <a:avLst/>
          </a:prstGeom>
          <a:noFill/>
          <a:ln>
            <a:noFill/>
          </a:ln>
        </p:spPr>
      </p:pic>
    </p:spTree>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Subtitle Content - 2col">
  <p:cSld name="Title Subtitle Content - 2col">
    <p:spTree>
      <p:nvGrpSpPr>
        <p:cNvPr id="1" name="Shape 37"/>
        <p:cNvGrpSpPr/>
        <p:nvPr/>
      </p:nvGrpSpPr>
      <p:grpSpPr>
        <a:xfrm>
          <a:off x="0" y="0"/>
          <a:ext cx="0" cy="0"/>
          <a:chOff x="0" y="0"/>
          <a:chExt cx="0" cy="0"/>
        </a:xfrm>
      </p:grpSpPr>
      <p:sp>
        <p:nvSpPr>
          <p:cNvPr id="38" name="Google Shape;38;p1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lvl="0" algn="l">
              <a:lnSpc>
                <a:spcPct val="90000"/>
              </a:lnSpc>
              <a:spcBef>
                <a:spcPts val="0"/>
              </a:spcBef>
              <a:spcAft>
                <a:spcPts val="0"/>
              </a:spcAft>
              <a:buClr>
                <a:schemeClr val="lt2"/>
              </a:buClr>
              <a:buSzPts val="3800"/>
              <a:buFont typeface="Calibri"/>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9" name="Google Shape;39;p15"/>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lvl1pPr marL="457200" marR="0" lvl="0" indent="-228600" algn="just" rtl="0">
              <a:lnSpc>
                <a:spcPct val="90000"/>
              </a:lnSpc>
              <a:spcBef>
                <a:spcPts val="1000"/>
              </a:spcBef>
              <a:spcAft>
                <a:spcPts val="0"/>
              </a:spcAft>
              <a:buClr>
                <a:schemeClr val="accent1"/>
              </a:buClr>
              <a:buSzPts val="2400"/>
              <a:buFont typeface="Arial"/>
              <a:buNone/>
              <a:defRPr sz="2400" b="1" i="0" u="none" strike="noStrike" cap="none">
                <a:solidFill>
                  <a:schemeClr val="accent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15"/>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lvl1pPr marL="457200" marR="0" lvl="0" indent="-228600" algn="l" rtl="0">
              <a:lnSpc>
                <a:spcPct val="90000"/>
              </a:lnSpc>
              <a:spcBef>
                <a:spcPts val="1000"/>
              </a:spcBef>
              <a:spcAft>
                <a:spcPts val="0"/>
              </a:spcAft>
              <a:buClr>
                <a:schemeClr val="accent4"/>
              </a:buClr>
              <a:buSzPts val="1800"/>
              <a:buFont typeface="Arial"/>
              <a:buNone/>
              <a:defRPr sz="1800" b="0" i="0" u="none" strike="noStrike" cap="none">
                <a:solidFill>
                  <a:schemeClr val="accent4"/>
                </a:solidFill>
                <a:latin typeface="Calibri"/>
                <a:ea typeface="Calibri"/>
                <a:cs typeface="Calibri"/>
                <a:sym typeface="Calibri"/>
              </a:defRPr>
            </a:lvl1pPr>
            <a:lvl2pPr marL="914400" marR="0" lvl="1"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2pPr>
            <a:lvl3pPr marL="1371600" marR="0" lvl="2"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3pPr>
            <a:lvl4pPr marL="1828800" marR="0" lvl="3"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4pPr>
            <a:lvl5pPr marL="2286000" marR="0" lvl="4" indent="-368300" algn="l" rtl="0">
              <a:lnSpc>
                <a:spcPct val="90000"/>
              </a:lnSpc>
              <a:spcBef>
                <a:spcPts val="500"/>
              </a:spcBef>
              <a:spcAft>
                <a:spcPts val="0"/>
              </a:spcAft>
              <a:buClr>
                <a:schemeClr val="dk1"/>
              </a:buClr>
              <a:buSzPts val="2200"/>
              <a:buFont typeface="Arial"/>
              <a:buChar char="•"/>
              <a:defRPr sz="22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2_Title Slide">
  <p:cSld name="2_Title Slide">
    <p:spTree>
      <p:nvGrpSpPr>
        <p:cNvPr id="1" name="Shape 41"/>
        <p:cNvGrpSpPr/>
        <p:nvPr/>
      </p:nvGrpSpPr>
      <p:grpSpPr>
        <a:xfrm>
          <a:off x="0" y="0"/>
          <a:ext cx="0" cy="0"/>
          <a:chOff x="0" y="0"/>
          <a:chExt cx="0" cy="0"/>
        </a:xfrm>
      </p:grpSpPr>
      <p:sp>
        <p:nvSpPr>
          <p:cNvPr id="42" name="Google Shape;42;p32"/>
          <p:cNvSpPr txBox="1">
            <a:spLocks noGrp="1"/>
          </p:cNvSpPr>
          <p:nvPr>
            <p:ph type="ctrTitle"/>
          </p:nvPr>
        </p:nvSpPr>
        <p:spPr>
          <a:xfrm>
            <a:off x="2179865" y="2937536"/>
            <a:ext cx="7832271" cy="1600197"/>
          </a:xfrm>
          <a:prstGeom prst="rect">
            <a:avLst/>
          </a:prstGeom>
          <a:noFill/>
          <a:ln>
            <a:noFill/>
          </a:ln>
        </p:spPr>
        <p:txBody>
          <a:bodyPr spcFirstLastPara="1" wrap="square" lIns="91425" tIns="45700" rIns="91425" bIns="45700" anchor="ctr" anchorCtr="0">
            <a:normAutofit/>
          </a:bodyPr>
          <a:lstStyle>
            <a:lvl1pPr lvl="0" algn="ctr">
              <a:lnSpc>
                <a:spcPct val="90000"/>
              </a:lnSpc>
              <a:spcBef>
                <a:spcPts val="0"/>
              </a:spcBef>
              <a:spcAft>
                <a:spcPts val="0"/>
              </a:spcAft>
              <a:buClr>
                <a:schemeClr val="accent1"/>
              </a:buClr>
              <a:buSzPts val="2000"/>
              <a:buFont typeface="Calibri"/>
              <a:buNone/>
              <a:defRPr sz="2000" b="1">
                <a:solidFill>
                  <a:schemeClr val="accent1"/>
                </a:solidFill>
                <a:latin typeface="Calibri"/>
                <a:ea typeface="Calibri"/>
                <a:cs typeface="Calibri"/>
                <a:sym typeface="Calibri"/>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pic>
        <p:nvPicPr>
          <p:cNvPr id="43" name="Google Shape;43;p32"/>
          <p:cNvPicPr preferRelativeResize="0"/>
          <p:nvPr/>
        </p:nvPicPr>
        <p:blipFill rotWithShape="1">
          <a:blip r:embed="rId2">
            <a:alphaModFix/>
          </a:blip>
          <a:srcRect/>
          <a:stretch/>
        </p:blipFill>
        <p:spPr>
          <a:xfrm>
            <a:off x="1025498" y="6033407"/>
            <a:ext cx="1830180" cy="706211"/>
          </a:xfrm>
          <a:prstGeom prst="rect">
            <a:avLst/>
          </a:prstGeom>
          <a:noFill/>
          <a:ln>
            <a:noFill/>
          </a:ln>
        </p:spPr>
      </p:pic>
      <p:sp>
        <p:nvSpPr>
          <p:cNvPr id="44" name="Google Shape;44;p32"/>
          <p:cNvSpPr txBox="1"/>
          <p:nvPr/>
        </p:nvSpPr>
        <p:spPr>
          <a:xfrm>
            <a:off x="2972524" y="6109513"/>
            <a:ext cx="8062185" cy="55399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chemeClr val="dk1"/>
                </a:solidFill>
                <a:latin typeface="Calibri"/>
                <a:ea typeface="Calibri"/>
                <a:cs typeface="Calibri"/>
                <a:sym typeface="Calibri"/>
              </a:rPr>
              <a:t>Funded by the European Union. Views and opinions expressed are however those of the author(s) only and do not necessarily reflect those of the European Union or the European Education and Culture Executive Agency (EACEA). Neither the European Union nor the granting authority can be held responsible for them. Project Number: 101132887</a:t>
            </a:r>
            <a:endParaRPr sz="1400" b="0" i="0" u="none" strike="noStrike" cap="none">
              <a:solidFill>
                <a:srgbClr val="000000"/>
              </a:solidFill>
              <a:latin typeface="Arial"/>
              <a:ea typeface="Arial"/>
              <a:cs typeface="Arial"/>
              <a:sym typeface="Arial"/>
            </a:endParaRPr>
          </a:p>
        </p:txBody>
      </p:sp>
      <p:sp>
        <p:nvSpPr>
          <p:cNvPr id="45" name="Google Shape;45;p32"/>
          <p:cNvSpPr/>
          <p:nvPr/>
        </p:nvSpPr>
        <p:spPr>
          <a:xfrm flipH="1">
            <a:off x="2172707" y="2913643"/>
            <a:ext cx="7839428" cy="45719"/>
          </a:xfrm>
          <a:prstGeom prst="rect">
            <a:avLst/>
          </a:prstGeom>
          <a:solidFill>
            <a:schemeClr val="accent1"/>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Calibri"/>
              <a:ea typeface="Calibri"/>
              <a:cs typeface="Calibri"/>
              <a:sym typeface="Calibri"/>
            </a:endParaRPr>
          </a:p>
        </p:txBody>
      </p:sp>
      <p:grpSp>
        <p:nvGrpSpPr>
          <p:cNvPr id="47" name="Google Shape;47;p32"/>
          <p:cNvGrpSpPr/>
          <p:nvPr/>
        </p:nvGrpSpPr>
        <p:grpSpPr>
          <a:xfrm>
            <a:off x="2179865" y="4729766"/>
            <a:ext cx="7832271" cy="1110328"/>
            <a:chOff x="2179603" y="4888792"/>
            <a:chExt cx="7798545" cy="1110328"/>
          </a:xfrm>
        </p:grpSpPr>
        <p:pic>
          <p:nvPicPr>
            <p:cNvPr id="48" name="Google Shape;48;p32"/>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49" name="Google Shape;49;p32"/>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50" name="Google Shape;50;p32"/>
            <p:cNvPicPr preferRelativeResize="0"/>
            <p:nvPr/>
          </p:nvPicPr>
          <p:blipFill rotWithShape="1">
            <a:blip r:embed="rId5">
              <a:alphaModFix/>
            </a:blip>
            <a:srcRect/>
            <a:stretch/>
          </p:blipFill>
          <p:spPr>
            <a:xfrm>
              <a:off x="5134273" y="4888792"/>
              <a:ext cx="1053678" cy="602102"/>
            </a:xfrm>
            <a:prstGeom prst="rect">
              <a:avLst/>
            </a:prstGeom>
            <a:noFill/>
            <a:ln>
              <a:noFill/>
            </a:ln>
          </p:spPr>
        </p:pic>
        <p:pic>
          <p:nvPicPr>
            <p:cNvPr id="51" name="Google Shape;51;p32"/>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52" name="Google Shape;52;p32"/>
            <p:cNvPicPr preferRelativeResize="0"/>
            <p:nvPr/>
          </p:nvPicPr>
          <p:blipFill rotWithShape="1">
            <a:blip r:embed="rId7">
              <a:alphaModFix/>
            </a:blip>
            <a:srcRect l="6519" t="2905" r="6458"/>
            <a:stretch/>
          </p:blipFill>
          <p:spPr>
            <a:xfrm>
              <a:off x="7781600" y="4945247"/>
              <a:ext cx="2196548" cy="545647"/>
            </a:xfrm>
            <a:prstGeom prst="rect">
              <a:avLst/>
            </a:prstGeom>
            <a:noFill/>
            <a:ln>
              <a:noFill/>
            </a:ln>
          </p:spPr>
        </p:pic>
        <p:pic>
          <p:nvPicPr>
            <p:cNvPr id="53" name="Google Shape;53;p32"/>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54" name="Google Shape;54;p32"/>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55" name="Google Shape;55;p32"/>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56" name="Google Shape;56;p32"/>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57" name="Google Shape;57;p32"/>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pic>
        <p:nvPicPr>
          <p:cNvPr id="2" name="Google Shape;132;g35774538e26_0_40">
            <a:extLst>
              <a:ext uri="{FF2B5EF4-FFF2-40B4-BE49-F238E27FC236}">
                <a16:creationId xmlns:a16="http://schemas.microsoft.com/office/drawing/2014/main" id="{D213CAD4-11CC-DF49-B9EF-267C9A9729E7}"/>
              </a:ext>
            </a:extLst>
          </p:cNvPr>
          <p:cNvPicPr preferRelativeResize="0"/>
          <p:nvPr userDrawn="1"/>
        </p:nvPicPr>
        <p:blipFill>
          <a:blip r:embed="rId13">
            <a:alphaModFix/>
          </a:blip>
          <a:stretch>
            <a:fillRect/>
          </a:stretch>
        </p:blipFill>
        <p:spPr>
          <a:xfrm>
            <a:off x="7396700" y="1429625"/>
            <a:ext cx="3087125" cy="1916525"/>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4.xml"/><Relationship Id="rId1"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alpha val="0"/>
          </a:schemeClr>
        </a:solidFill>
        <a:effectLst/>
      </p:bgPr>
    </p:bg>
    <p:spTree>
      <p:nvGrpSpPr>
        <p:cNvPr id="1" name="Shape 9"/>
        <p:cNvGrpSpPr/>
        <p:nvPr/>
      </p:nvGrpSpPr>
      <p:grpSpPr>
        <a:xfrm>
          <a:off x="0" y="0"/>
          <a:ext cx="0" cy="0"/>
          <a:chOff x="0" y="0"/>
          <a:chExt cx="0" cy="0"/>
        </a:xfrm>
      </p:grpSpPr>
      <p:sp>
        <p:nvSpPr>
          <p:cNvPr id="10" name="Google Shape;10;p10"/>
          <p:cNvSpPr txBox="1">
            <a:spLocks noGrp="1"/>
          </p:cNvSpPr>
          <p:nvPr>
            <p:ph type="title"/>
          </p:nvPr>
        </p:nvSpPr>
        <p:spPr>
          <a:xfrm>
            <a:off x="838200" y="365129"/>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11" name="Google Shape;11;p1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10"/>
          <p:cNvSpPr txBox="1">
            <a:spLocks noGrp="1"/>
          </p:cNvSpPr>
          <p:nvPr>
            <p:ph type="dt" idx="10"/>
          </p:nvPr>
        </p:nvSpPr>
        <p:spPr>
          <a:xfrm>
            <a:off x="838200" y="6356354"/>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0"/>
          <p:cNvSpPr txBox="1">
            <a:spLocks noGrp="1"/>
          </p:cNvSpPr>
          <p:nvPr>
            <p:ph type="ftr" idx="11"/>
          </p:nvPr>
        </p:nvSpPr>
        <p:spPr>
          <a:xfrm>
            <a:off x="4038600" y="6356354"/>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98989"/>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0"/>
          <p:cNvSpPr txBox="1">
            <a:spLocks noGrp="1"/>
          </p:cNvSpPr>
          <p:nvPr>
            <p:ph type="sldNum" idx="12"/>
          </p:nvPr>
        </p:nvSpPr>
        <p:spPr>
          <a:xfrm>
            <a:off x="8610600" y="6356354"/>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98989"/>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accent1">
            <a:alpha val="0"/>
          </a:schemeClr>
        </a:solidFill>
        <a:effectLst/>
      </p:bgPr>
    </p:bg>
    <p:spTree>
      <p:nvGrpSpPr>
        <p:cNvPr id="1" name="Shape 34"/>
        <p:cNvGrpSpPr/>
        <p:nvPr/>
      </p:nvGrpSpPr>
      <p:grpSpPr>
        <a:xfrm>
          <a:off x="0" y="0"/>
          <a:ext cx="0" cy="0"/>
          <a:chOff x="0" y="0"/>
          <a:chExt cx="0" cy="0"/>
        </a:xfrm>
      </p:grpSpPr>
      <p:sp>
        <p:nvSpPr>
          <p:cNvPr id="35" name="Google Shape;35;p13"/>
          <p:cNvSpPr/>
          <p:nvPr/>
        </p:nvSpPr>
        <p:spPr>
          <a:xfrm>
            <a:off x="0" y="0"/>
            <a:ext cx="12192000" cy="797521"/>
          </a:xfrm>
          <a:prstGeom prst="rect">
            <a:avLst/>
          </a:prstGeom>
          <a:solidFill>
            <a:schemeClr val="accent3"/>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Open Sans"/>
              <a:ea typeface="Open Sans"/>
              <a:cs typeface="Open Sans"/>
              <a:sym typeface="Open Sans"/>
            </a:endParaRPr>
          </a:p>
        </p:txBody>
      </p:sp>
      <p:sp>
        <p:nvSpPr>
          <p:cNvPr id="36" name="Google Shape;36;p1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lvl1pPr marR="0" lvl="0" algn="l" rtl="0">
              <a:lnSpc>
                <a:spcPct val="90000"/>
              </a:lnSpc>
              <a:spcBef>
                <a:spcPts val="0"/>
              </a:spcBef>
              <a:spcAft>
                <a:spcPts val="0"/>
              </a:spcAft>
              <a:buClr>
                <a:schemeClr val="lt2"/>
              </a:buClr>
              <a:buSzPts val="3800"/>
              <a:buFont typeface="Calibri"/>
              <a:buNone/>
              <a:defRPr sz="3800" b="0" i="0" u="none" strike="noStrike" cap="none">
                <a:solidFill>
                  <a:schemeClr val="lt2"/>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52" r:id="rId1"/>
    <p:sldLayoutId id="2147483653"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hyperlink" Target="https://www.youtube.com/watch?v=tMBu5XZs-LA" TargetMode="External"/><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0.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5.png"/><Relationship Id="rId7" Type="http://schemas.openxmlformats.org/officeDocument/2006/relationships/image" Target="../media/image9.png"/><Relationship Id="rId12" Type="http://schemas.openxmlformats.org/officeDocument/2006/relationships/image" Target="../media/image14.png"/><Relationship Id="rId2" Type="http://schemas.openxmlformats.org/officeDocument/2006/relationships/notesSlide" Target="../notesSlides/notesSlide24.xml"/><Relationship Id="rId1" Type="http://schemas.openxmlformats.org/officeDocument/2006/relationships/slideLayout" Target="../slideLayouts/slideLayout4.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jpg"/><Relationship Id="rId10" Type="http://schemas.openxmlformats.org/officeDocument/2006/relationships/image" Target="../media/image12.png"/><Relationship Id="rId4" Type="http://schemas.openxmlformats.org/officeDocument/2006/relationships/image" Target="../media/image6.png"/><Relationship Id="rId9" Type="http://schemas.openxmlformats.org/officeDocument/2006/relationships/image" Target="../media/image11.png"/></Relationships>
</file>

<file path=ppt/slides/_rels/slide25.xml.rels><?xml version="1.0" encoding="UTF-8" standalone="yes"?>
<Relationships xmlns="http://schemas.openxmlformats.org/package/2006/relationships"><Relationship Id="rId3" Type="http://schemas.openxmlformats.org/officeDocument/2006/relationships/hyperlink" Target="https://www.youtube.com/watch?v=euhtXUgBEts"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hyperlink" Target="https://www.youtube.com/watch?v=tMBu5XZs-LA"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hyperlink" Target="https://www.youtube.com/watch?v=euhtXUgBEts" TargetMode="External"/><Relationship Id="rId2" Type="http://schemas.openxmlformats.org/officeDocument/2006/relationships/notesSlide" Target="../notesSlides/notesSlide7.xml"/><Relationship Id="rId1" Type="http://schemas.openxmlformats.org/officeDocument/2006/relationships/slideLayout" Target="../slideLayouts/slideLayout3.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
          <p:cNvSpPr txBox="1">
            <a:spLocks noGrp="1"/>
          </p:cNvSpPr>
          <p:nvPr>
            <p:ph type="ctrTitle"/>
          </p:nvPr>
        </p:nvSpPr>
        <p:spPr>
          <a:xfrm>
            <a:off x="374726" y="2184268"/>
            <a:ext cx="6914821" cy="1334065"/>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800"/>
              </a:spcAft>
              <a:buSzPts val="2000"/>
              <a:buNone/>
            </a:pPr>
            <a:r>
              <a:rPr lang="en-US" sz="1800" b="1" i="0" u="none" strike="noStrike">
                <a:solidFill>
                  <a:srgbClr val="16C45B"/>
                </a:solidFill>
                <a:latin typeface="Calibri"/>
                <a:ea typeface="Calibri"/>
                <a:cs typeface="Calibri"/>
                <a:sym typeface="Calibri"/>
              </a:rPr>
              <a:t>WP3: Teacher training for authentic and gender inclusive informatics education</a:t>
            </a:r>
            <a:br>
              <a:rPr lang="en-US" b="0" i="0" u="none" strike="noStrike">
                <a:solidFill>
                  <a:srgbClr val="000000"/>
                </a:solidFill>
              </a:rPr>
            </a:br>
            <a:endParaRPr/>
          </a:p>
        </p:txBody>
      </p:sp>
      <p:sp>
        <p:nvSpPr>
          <p:cNvPr id="63" name="Google Shape;63;p1"/>
          <p:cNvSpPr txBox="1">
            <a:spLocks noGrp="1"/>
          </p:cNvSpPr>
          <p:nvPr>
            <p:ph type="subTitle" idx="1"/>
          </p:nvPr>
        </p:nvSpPr>
        <p:spPr>
          <a:xfrm>
            <a:off x="401324" y="3651830"/>
            <a:ext cx="6893057" cy="129283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a:t>THINKER training course for primary and secondary education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 Step-by-Step Process: Activity 1</a:t>
            </a:r>
            <a:endParaRPr sz="3200" b="1"/>
          </a:p>
        </p:txBody>
      </p:sp>
      <p:sp>
        <p:nvSpPr>
          <p:cNvPr id="127" name="Google Shape;127;p3"/>
          <p:cNvSpPr/>
          <p:nvPr/>
        </p:nvSpPr>
        <p:spPr>
          <a:xfrm>
            <a:off x="3606800" y="1526583"/>
            <a:ext cx="8428038" cy="1995386"/>
          </a:xfrm>
          <a:prstGeom prst="rect">
            <a:avLst/>
          </a:prstGeom>
          <a:noFill/>
          <a:ln>
            <a:noFill/>
          </a:ln>
        </p:spPr>
        <p:txBody>
          <a:bodyPr spcFirstLastPara="1" wrap="square" lIns="91425" tIns="45700" rIns="91425" bIns="101550" anchor="ctr"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dk1"/>
                </a:solidFill>
                <a:latin typeface="Calibri"/>
                <a:ea typeface="Calibri"/>
                <a:cs typeface="Calibri"/>
                <a:sym typeface="Calibri"/>
              </a:rPr>
              <a:t>Group A – Authenticity Team</a:t>
            </a:r>
            <a:br>
              <a:rPr lang="en-US" sz="2000" b="0" i="0" u="none" strike="noStrike" cap="none">
                <a:solidFill>
                  <a:schemeClr val="dk1"/>
                </a:solidFill>
                <a:latin typeface="Calibri"/>
                <a:ea typeface="Calibri"/>
                <a:cs typeface="Calibri"/>
                <a:sym typeface="Calibri"/>
              </a:rPr>
            </a:br>
            <a:r>
              <a:rPr lang="en-US" sz="2000" b="0" i="0" u="none" strike="noStrike" cap="none">
                <a:solidFill>
                  <a:schemeClr val="dk1"/>
                </a:solidFill>
                <a:latin typeface="Calibri"/>
                <a:ea typeface="Calibri"/>
                <a:cs typeface="Calibri"/>
                <a:sym typeface="Calibri"/>
              </a:rPr>
              <a:t>- Examine a real-world data privacy breach (e.g., Facebook Data Leak).</a:t>
            </a:r>
            <a:br>
              <a:rPr lang="en-US" sz="2000" b="0" i="0" u="none" strike="noStrike" cap="none">
                <a:solidFill>
                  <a:schemeClr val="dk1"/>
                </a:solidFill>
                <a:latin typeface="Calibri"/>
                <a:ea typeface="Calibri"/>
                <a:cs typeface="Calibri"/>
                <a:sym typeface="Calibri"/>
              </a:rPr>
            </a:br>
            <a:r>
              <a:rPr lang="en-US" sz="2000" b="0" i="0" u="none" strike="noStrike" cap="none">
                <a:solidFill>
                  <a:schemeClr val="dk1"/>
                </a:solidFill>
                <a:latin typeface="Calibri"/>
                <a:ea typeface="Calibri"/>
                <a:cs typeface="Calibri"/>
                <a:sym typeface="Calibri"/>
              </a:rPr>
              <a:t>- What makes it authentic? Why is it relevant for students?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r>
              <a:rPr lang="en-US" sz="2000" b="1" i="0" u="none" strike="noStrike" cap="none">
                <a:solidFill>
                  <a:schemeClr val="dk1"/>
                </a:solidFill>
                <a:latin typeface="Calibri"/>
                <a:ea typeface="Calibri"/>
                <a:cs typeface="Calibri"/>
                <a:sym typeface="Calibri"/>
              </a:rPr>
              <a:t>Group B – Inclusion Team</a:t>
            </a:r>
            <a:br>
              <a:rPr lang="en-US" sz="2000" b="0" i="0" u="none" strike="noStrike" cap="none">
                <a:solidFill>
                  <a:schemeClr val="dk1"/>
                </a:solidFill>
                <a:latin typeface="Calibri"/>
                <a:ea typeface="Calibri"/>
                <a:cs typeface="Calibri"/>
                <a:sym typeface="Calibri"/>
              </a:rPr>
            </a:br>
            <a:r>
              <a:rPr lang="en-US" sz="2000" b="0" i="0" u="none" strike="noStrike" cap="none">
                <a:solidFill>
                  <a:schemeClr val="dk1"/>
                </a:solidFill>
                <a:latin typeface="Calibri"/>
                <a:ea typeface="Calibri"/>
                <a:cs typeface="Calibri"/>
                <a:sym typeface="Calibri"/>
              </a:rPr>
              <a:t>- Consider whether diverse identities and demographics are represented.</a:t>
            </a:r>
            <a:br>
              <a:rPr lang="en-US" sz="2000" b="0" i="0" u="none" strike="noStrike" cap="none">
                <a:solidFill>
                  <a:schemeClr val="dk1"/>
                </a:solidFill>
                <a:latin typeface="Calibri"/>
                <a:ea typeface="Calibri"/>
                <a:cs typeface="Calibri"/>
                <a:sym typeface="Calibri"/>
              </a:rPr>
            </a:br>
            <a:r>
              <a:rPr lang="en-US" sz="2000" b="0" i="0" u="none" strike="noStrike" cap="none">
                <a:solidFill>
                  <a:schemeClr val="dk1"/>
                </a:solidFill>
                <a:latin typeface="Calibri"/>
                <a:ea typeface="Calibri"/>
                <a:cs typeface="Calibri"/>
                <a:sym typeface="Calibri"/>
              </a:rPr>
              <a:t>- Are marginalised groups included in the narrative?</a:t>
            </a:r>
            <a:endParaRPr sz="1400" b="0" i="0" u="none" strike="noStrike" cap="none">
              <a:solidFill>
                <a:srgbClr val="000000"/>
              </a:solidFill>
              <a:latin typeface="Arial"/>
              <a:ea typeface="Arial"/>
              <a:cs typeface="Arial"/>
              <a:sym typeface="Arial"/>
            </a:endParaRPr>
          </a:p>
        </p:txBody>
      </p:sp>
      <p:sp>
        <p:nvSpPr>
          <p:cNvPr id="128" name="Google Shape;128;p3"/>
          <p:cNvSpPr/>
          <p:nvPr/>
        </p:nvSpPr>
        <p:spPr>
          <a:xfrm>
            <a:off x="157162" y="729138"/>
            <a:ext cx="11877676" cy="887390"/>
          </a:xfrm>
          <a:prstGeom prst="rect">
            <a:avLst/>
          </a:prstGeom>
          <a:noFill/>
          <a:ln>
            <a:noFill/>
          </a:ln>
        </p:spPr>
        <p:txBody>
          <a:bodyPr spcFirstLastPara="1" wrap="square" lIns="91425" tIns="45700" rIns="91425" bIns="101550" anchor="ctr" anchorCtr="0">
            <a:spAutoFit/>
          </a:bodyPr>
          <a:lstStyle/>
          <a:p>
            <a:pPr marL="0" marR="0" lvl="0" indent="0" algn="l" rtl="0">
              <a:lnSpc>
                <a:spcPct val="100000"/>
              </a:lnSpc>
              <a:spcBef>
                <a:spcPts val="0"/>
              </a:spcBef>
              <a:spcAft>
                <a:spcPts val="0"/>
              </a:spcAft>
              <a:buClr>
                <a:srgbClr val="000000"/>
              </a:buClr>
              <a:buSzPts val="2400"/>
              <a:buFont typeface="Arial"/>
              <a:buNone/>
            </a:pPr>
            <a:r>
              <a:rPr lang="en-US" sz="2400" b="0" i="0" u="none" strike="noStrike" cap="none">
                <a:solidFill>
                  <a:schemeClr val="accent1"/>
                </a:solidFill>
                <a:latin typeface="Calibri"/>
                <a:ea typeface="Calibri"/>
                <a:cs typeface="Calibri"/>
                <a:sym typeface="Calibri"/>
              </a:rPr>
              <a:t>Co-Designing a Gender-Inclusive, Authentic Learning Scenario on Data Privacy Using the Jigsaw Method</a:t>
            </a:r>
            <a:endParaRPr sz="1400" b="0" i="0" u="none" strike="noStrike" cap="none">
              <a:solidFill>
                <a:srgbClr val="000000"/>
              </a:solidFill>
              <a:latin typeface="Arial"/>
              <a:ea typeface="Arial"/>
              <a:cs typeface="Arial"/>
              <a:sym typeface="Arial"/>
            </a:endParaRPr>
          </a:p>
        </p:txBody>
      </p:sp>
      <p:cxnSp>
        <p:nvCxnSpPr>
          <p:cNvPr id="129" name="Google Shape;129;p3"/>
          <p:cNvCxnSpPr/>
          <p:nvPr/>
        </p:nvCxnSpPr>
        <p:spPr>
          <a:xfrm>
            <a:off x="3403600" y="1515093"/>
            <a:ext cx="0" cy="5088907"/>
          </a:xfrm>
          <a:prstGeom prst="straightConnector1">
            <a:avLst/>
          </a:prstGeom>
          <a:noFill/>
          <a:ln w="9525" cap="flat" cmpd="sng">
            <a:solidFill>
              <a:srgbClr val="10C357"/>
            </a:solidFill>
            <a:prstDash val="solid"/>
            <a:round/>
            <a:headEnd type="none" w="sm" len="sm"/>
            <a:tailEnd type="none" w="sm" len="sm"/>
          </a:ln>
        </p:spPr>
      </p:cxnSp>
      <p:sp>
        <p:nvSpPr>
          <p:cNvPr id="130" name="Google Shape;130;p3"/>
          <p:cNvSpPr txBox="1"/>
          <p:nvPr/>
        </p:nvSpPr>
        <p:spPr>
          <a:xfrm>
            <a:off x="157157" y="1634391"/>
            <a:ext cx="3246439" cy="1323439"/>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chemeClr val="dk1"/>
              </a:buClr>
              <a:buSzPts val="2000"/>
              <a:buFont typeface="Arial"/>
              <a:buAutoNum type="arabicPeriod"/>
            </a:pPr>
            <a:r>
              <a:rPr lang="en-US" sz="2000" b="1" i="0" u="none" strike="noStrike" cap="none">
                <a:solidFill>
                  <a:schemeClr val="dk1"/>
                </a:solidFill>
                <a:latin typeface="Calibri"/>
                <a:ea typeface="Calibri"/>
                <a:cs typeface="Calibri"/>
                <a:sym typeface="Calibri"/>
              </a:rPr>
              <a:t>Form Expert Groups </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Calibri"/>
                <a:ea typeface="Calibri"/>
                <a:cs typeface="Calibri"/>
                <a:sym typeface="Calibri"/>
              </a:rPr>
              <a:t>Split into groups of two. Each group explores a different lens and become “experts”</a:t>
            </a:r>
            <a:endParaRPr sz="1400" b="0" i="0" u="none" strike="noStrike" cap="none">
              <a:solidFill>
                <a:srgbClr val="000000"/>
              </a:solidFill>
              <a:latin typeface="Arial"/>
              <a:ea typeface="Arial"/>
              <a:cs typeface="Arial"/>
              <a:sym typeface="Arial"/>
            </a:endParaRPr>
          </a:p>
        </p:txBody>
      </p:sp>
      <p:sp>
        <p:nvSpPr>
          <p:cNvPr id="131" name="Google Shape;131;p3"/>
          <p:cNvSpPr txBox="1"/>
          <p:nvPr/>
        </p:nvSpPr>
        <p:spPr>
          <a:xfrm>
            <a:off x="157161" y="3814421"/>
            <a:ext cx="3246437" cy="1323439"/>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chemeClr val="dk1"/>
              </a:buClr>
              <a:buSzPts val="2000"/>
              <a:buFont typeface="Arial"/>
              <a:buAutoNum type="arabicPeriod" startAt="2"/>
            </a:pPr>
            <a:r>
              <a:rPr lang="en-US" sz="2000" b="1" i="0" u="none" strike="noStrike" cap="none">
                <a:solidFill>
                  <a:schemeClr val="dk1"/>
                </a:solidFill>
                <a:latin typeface="Calibri"/>
                <a:ea typeface="Calibri"/>
                <a:cs typeface="Calibri"/>
                <a:sym typeface="Calibri"/>
              </a:rPr>
              <a:t>Form Jigsaw Groups</a:t>
            </a:r>
            <a:endParaRPr sz="140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2000"/>
              <a:buFont typeface="Arial"/>
              <a:buNone/>
            </a:pPr>
            <a:r>
              <a:rPr lang="en-US" sz="2000" b="0" i="0" u="none" strike="noStrike" cap="none">
                <a:solidFill>
                  <a:srgbClr val="000000"/>
                </a:solidFill>
                <a:latin typeface="Calibri"/>
                <a:ea typeface="Calibri"/>
                <a:cs typeface="Calibri"/>
                <a:sym typeface="Calibri"/>
              </a:rPr>
              <a:t>Mix into new groups with one member from each expert group. </a:t>
            </a:r>
            <a:endParaRPr sz="1400" b="0" i="0" u="none" strike="noStrike" cap="none">
              <a:solidFill>
                <a:srgbClr val="000000"/>
              </a:solidFill>
              <a:latin typeface="Arial"/>
              <a:ea typeface="Arial"/>
              <a:cs typeface="Arial"/>
              <a:sym typeface="Arial"/>
            </a:endParaRPr>
          </a:p>
        </p:txBody>
      </p:sp>
      <p:sp>
        <p:nvSpPr>
          <p:cNvPr id="132" name="Google Shape;132;p3"/>
          <p:cNvSpPr/>
          <p:nvPr/>
        </p:nvSpPr>
        <p:spPr>
          <a:xfrm>
            <a:off x="3599317" y="4094001"/>
            <a:ext cx="8435521" cy="764279"/>
          </a:xfrm>
          <a:prstGeom prst="rect">
            <a:avLst/>
          </a:prstGeom>
          <a:noFill/>
          <a:ln>
            <a:noFill/>
          </a:ln>
        </p:spPr>
        <p:txBody>
          <a:bodyPr spcFirstLastPara="1" wrap="square" lIns="91425" tIns="45700" rIns="91425" bIns="101550" anchor="ctr" anchorCtr="0">
            <a:spAutoFit/>
          </a:bodyPr>
          <a:lstStyle/>
          <a:p>
            <a:pPr marL="285750" marR="0" lvl="0" indent="-28575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Calibri"/>
                <a:ea typeface="Calibri"/>
                <a:cs typeface="Calibri"/>
                <a:sym typeface="Calibri"/>
              </a:rPr>
              <a:t>Each person teaches their subtopic to their peers.</a:t>
            </a:r>
            <a:endParaRPr sz="1400" b="0" i="0" u="none" strike="noStrike" cap="none">
              <a:solidFill>
                <a:srgbClr val="000000"/>
              </a:solidFill>
              <a:latin typeface="Arial"/>
              <a:ea typeface="Arial"/>
              <a:cs typeface="Arial"/>
              <a:sym typeface="Arial"/>
            </a:endParaRPr>
          </a:p>
          <a:p>
            <a:pPr marL="285750" marR="0" lvl="0" indent="-28575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Calibri"/>
                <a:ea typeface="Calibri"/>
                <a:cs typeface="Calibri"/>
                <a:sym typeface="Calibri"/>
              </a:rPr>
              <a:t>Everyone learns all parts of the topic from one another.</a:t>
            </a:r>
            <a:endParaRPr sz="1400" b="0" i="0" u="none" strike="noStrike" cap="none">
              <a:solidFill>
                <a:srgbClr val="000000"/>
              </a:solidFill>
              <a:latin typeface="Arial"/>
              <a:ea typeface="Arial"/>
              <a:cs typeface="Arial"/>
              <a:sym typeface="Arial"/>
            </a:endParaRPr>
          </a:p>
        </p:txBody>
      </p:sp>
      <p:sp>
        <p:nvSpPr>
          <p:cNvPr id="133" name="Google Shape;133;p3"/>
          <p:cNvSpPr txBox="1"/>
          <p:nvPr/>
        </p:nvSpPr>
        <p:spPr>
          <a:xfrm>
            <a:off x="157160" y="5506421"/>
            <a:ext cx="3246437" cy="400110"/>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chemeClr val="dk1"/>
              </a:buClr>
              <a:buSzPts val="2000"/>
              <a:buFont typeface="Arial"/>
              <a:buAutoNum type="arabicPeriod" startAt="3"/>
            </a:pPr>
            <a:r>
              <a:rPr lang="en-US" sz="2000" b="1" i="0" u="none" strike="noStrike" cap="none">
                <a:solidFill>
                  <a:schemeClr val="dk1"/>
                </a:solidFill>
                <a:latin typeface="Calibri"/>
                <a:ea typeface="Calibri"/>
                <a:cs typeface="Calibri"/>
                <a:sym typeface="Calibri"/>
              </a:rPr>
              <a:t>Synthesize and Apply</a:t>
            </a:r>
            <a:endParaRPr sz="2000" b="0" i="0" u="none" strike="noStrike" cap="none">
              <a:solidFill>
                <a:srgbClr val="000000"/>
              </a:solidFill>
              <a:latin typeface="Calibri"/>
              <a:ea typeface="Calibri"/>
              <a:cs typeface="Calibri"/>
              <a:sym typeface="Calibri"/>
            </a:endParaRPr>
          </a:p>
        </p:txBody>
      </p:sp>
      <p:sp>
        <p:nvSpPr>
          <p:cNvPr id="134" name="Google Shape;134;p3"/>
          <p:cNvSpPr txBox="1"/>
          <p:nvPr/>
        </p:nvSpPr>
        <p:spPr>
          <a:xfrm>
            <a:off x="3623732" y="5400243"/>
            <a:ext cx="7044268" cy="707886"/>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Calibri"/>
                <a:ea typeface="Calibri"/>
                <a:cs typeface="Calibri"/>
                <a:sym typeface="Calibri"/>
              </a:rPr>
              <a:t>Combine insights to co-design a short classroom scenario on data privacy</a:t>
            </a:r>
            <a:endParaRPr sz="2000" b="0" i="0" u="none" strike="noStrike" cap="none">
              <a:solidFill>
                <a:schemeClr val="dk1"/>
              </a:solidFill>
              <a:latin typeface="Calibri"/>
              <a:ea typeface="Calibri"/>
              <a:cs typeface="Calibri"/>
              <a:sym typeface="Calibri"/>
            </a:endParaRPr>
          </a:p>
        </p:txBody>
      </p:sp>
      <p:sp>
        <p:nvSpPr>
          <p:cNvPr id="135" name="Google Shape;135;p3"/>
          <p:cNvSpPr txBox="1"/>
          <p:nvPr/>
        </p:nvSpPr>
        <p:spPr>
          <a:xfrm>
            <a:off x="157159" y="6206418"/>
            <a:ext cx="3246437" cy="400110"/>
          </a:xfrm>
          <a:prstGeom prst="rect">
            <a:avLst/>
          </a:prstGeom>
          <a:noFill/>
          <a:ln>
            <a:noFill/>
          </a:ln>
        </p:spPr>
        <p:txBody>
          <a:bodyPr spcFirstLastPara="1" wrap="square" lIns="91425" tIns="45700" rIns="91425" bIns="45700" anchor="t" anchorCtr="0">
            <a:spAutoFit/>
          </a:bodyPr>
          <a:lstStyle/>
          <a:p>
            <a:pPr marL="457200" marR="0" lvl="0" indent="-457200" algn="l" rtl="0">
              <a:lnSpc>
                <a:spcPct val="100000"/>
              </a:lnSpc>
              <a:spcBef>
                <a:spcPts val="0"/>
              </a:spcBef>
              <a:spcAft>
                <a:spcPts val="0"/>
              </a:spcAft>
              <a:buClr>
                <a:schemeClr val="dk1"/>
              </a:buClr>
              <a:buSzPts val="2000"/>
              <a:buFont typeface="Arial"/>
              <a:buAutoNum type="arabicPeriod" startAt="4"/>
            </a:pPr>
            <a:r>
              <a:rPr lang="en-US" sz="2000" b="1" i="0" u="none" strike="noStrike" cap="none">
                <a:solidFill>
                  <a:schemeClr val="dk1"/>
                </a:solidFill>
                <a:latin typeface="Calibri"/>
                <a:ea typeface="Calibri"/>
                <a:cs typeface="Calibri"/>
                <a:sym typeface="Calibri"/>
              </a:rPr>
              <a:t>Reflect</a:t>
            </a:r>
            <a:endParaRPr sz="2000" b="0" i="0" u="none" strike="noStrike" cap="none">
              <a:solidFill>
                <a:srgbClr val="000000"/>
              </a:solidFill>
              <a:latin typeface="Calibri"/>
              <a:ea typeface="Calibri"/>
              <a:cs typeface="Calibri"/>
              <a:sym typeface="Calibri"/>
            </a:endParaRPr>
          </a:p>
        </p:txBody>
      </p:sp>
      <p:sp>
        <p:nvSpPr>
          <p:cNvPr id="136" name="Google Shape;136;p3"/>
          <p:cNvSpPr txBox="1"/>
          <p:nvPr/>
        </p:nvSpPr>
        <p:spPr>
          <a:xfrm>
            <a:off x="3606799" y="6232168"/>
            <a:ext cx="7044268" cy="400110"/>
          </a:xfrm>
          <a:prstGeom prst="rect">
            <a:avLst/>
          </a:prstGeom>
          <a:noFill/>
          <a:ln>
            <a:noFill/>
          </a:ln>
        </p:spPr>
        <p:txBody>
          <a:bodyPr spcFirstLastPara="1" wrap="square" lIns="91425" tIns="45700" rIns="91425" bIns="45700" anchor="t" anchorCtr="0">
            <a:spAutoFit/>
          </a:bodyPr>
          <a:lstStyle/>
          <a:p>
            <a:pPr marL="285750" marR="0" lvl="0" indent="-285750" algn="l" rtl="0">
              <a:lnSpc>
                <a:spcPct val="100000"/>
              </a:lnSpc>
              <a:spcBef>
                <a:spcPts val="0"/>
              </a:spcBef>
              <a:spcAft>
                <a:spcPts val="0"/>
              </a:spcAft>
              <a:buClr>
                <a:srgbClr val="000000"/>
              </a:buClr>
              <a:buSzPts val="2000"/>
              <a:buFont typeface="Arial"/>
              <a:buChar char="•"/>
            </a:pPr>
            <a:r>
              <a:rPr lang="en-US" sz="2000" b="0" i="0" u="none" strike="noStrike" cap="none">
                <a:solidFill>
                  <a:srgbClr val="000000"/>
                </a:solidFill>
                <a:latin typeface="Calibri"/>
                <a:ea typeface="Calibri"/>
                <a:cs typeface="Calibri"/>
                <a:sym typeface="Calibri"/>
              </a:rPr>
              <a:t>Discussion in the plenary</a:t>
            </a:r>
            <a:endParaRPr sz="2000" b="0" i="0" u="none" strike="noStrike" cap="none">
              <a:solidFill>
                <a:schemeClr val="dk1"/>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1"/>
        <p:cNvGrpSpPr/>
        <p:nvPr/>
      </p:nvGrpSpPr>
      <p:grpSpPr>
        <a:xfrm>
          <a:off x="0" y="0"/>
          <a:ext cx="0" cy="0"/>
          <a:chOff x="0" y="0"/>
          <a:chExt cx="0" cy="0"/>
        </a:xfrm>
      </p:grpSpPr>
      <p:sp>
        <p:nvSpPr>
          <p:cNvPr id="142" name="Google Shape;142;p18"/>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RoundRobin Brainstorming</a:t>
            </a:r>
            <a:endParaRPr sz="3200" b="1"/>
          </a:p>
        </p:txBody>
      </p:sp>
      <p:sp>
        <p:nvSpPr>
          <p:cNvPr id="143" name="Google Shape;143;p18"/>
          <p:cNvSpPr txBox="1">
            <a:spLocks noGrp="1"/>
          </p:cNvSpPr>
          <p:nvPr>
            <p:ph type="body" idx="2"/>
          </p:nvPr>
        </p:nvSpPr>
        <p:spPr>
          <a:xfrm>
            <a:off x="149679" y="797521"/>
            <a:ext cx="6177642" cy="5669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u="sng">
                <a:solidFill>
                  <a:schemeClr val="hlink"/>
                </a:solidFill>
                <a:hlinkClick r:id="rId3"/>
              </a:rPr>
              <a:t>https://www.youtube.com/watch?v=tMBu5XZs-LA</a:t>
            </a:r>
            <a:endParaRPr/>
          </a:p>
          <a:p>
            <a:pPr marL="457200" marR="0" lvl="0" indent="-228600" algn="l" rtl="0">
              <a:lnSpc>
                <a:spcPct val="90000"/>
              </a:lnSpc>
              <a:spcBef>
                <a:spcPts val="1000"/>
              </a:spcBef>
              <a:spcAft>
                <a:spcPts val="0"/>
              </a:spcAft>
              <a:buClr>
                <a:schemeClr val="accent4"/>
              </a:buClr>
              <a:buSzPts val="1800"/>
              <a:buFont typeface="Arial"/>
              <a:buNone/>
            </a:pPr>
            <a:endParaRPr/>
          </a:p>
          <a:p>
            <a:pPr marL="457200" marR="0" lvl="0" indent="-228600" algn="l" rtl="0">
              <a:lnSpc>
                <a:spcPct val="90000"/>
              </a:lnSpc>
              <a:spcBef>
                <a:spcPts val="1000"/>
              </a:spcBef>
              <a:spcAft>
                <a:spcPts val="0"/>
              </a:spcAft>
              <a:buClr>
                <a:schemeClr val="accent4"/>
              </a:buClr>
              <a:buSzPts val="1800"/>
              <a:buFont typeface="Arial"/>
              <a:buNone/>
            </a:pPr>
            <a:endParaRPr/>
          </a:p>
        </p:txBody>
      </p:sp>
      <p:pic>
        <p:nvPicPr>
          <p:cNvPr id="144" name="Google Shape;144;p18">
            <a:hlinkClick r:id="rId3"/>
          </p:cNvPr>
          <p:cNvPicPr preferRelativeResize="0"/>
          <p:nvPr/>
        </p:nvPicPr>
        <p:blipFill rotWithShape="1">
          <a:blip r:embed="rId4">
            <a:alphaModFix/>
          </a:blip>
          <a:srcRect/>
          <a:stretch/>
        </p:blipFill>
        <p:spPr>
          <a:xfrm>
            <a:off x="2008337" y="1364500"/>
            <a:ext cx="8123615" cy="5240458"/>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49"/>
        <p:cNvGrpSpPr/>
        <p:nvPr/>
      </p:nvGrpSpPr>
      <p:grpSpPr>
        <a:xfrm>
          <a:off x="0" y="0"/>
          <a:ext cx="0" cy="0"/>
          <a:chOff x="0" y="0"/>
          <a:chExt cx="0" cy="0"/>
        </a:xfrm>
      </p:grpSpPr>
      <p:sp>
        <p:nvSpPr>
          <p:cNvPr id="150" name="Google Shape;150;p20"/>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Background &amp; Theoretical Foundations</a:t>
            </a:r>
            <a:endParaRPr sz="3200" b="1"/>
          </a:p>
        </p:txBody>
      </p:sp>
      <p:sp>
        <p:nvSpPr>
          <p:cNvPr id="151" name="Google Shape;151;p20"/>
          <p:cNvSpPr txBox="1">
            <a:spLocks noGrp="1"/>
          </p:cNvSpPr>
          <p:nvPr>
            <p:ph type="body" idx="2"/>
          </p:nvPr>
        </p:nvSpPr>
        <p:spPr>
          <a:xfrm>
            <a:off x="97971" y="1462685"/>
            <a:ext cx="11944350" cy="3414115"/>
          </a:xfrm>
          <a:prstGeom prst="rect">
            <a:avLst/>
          </a:prstGeom>
          <a:noFill/>
          <a:ln>
            <a:noFill/>
          </a:ln>
        </p:spPr>
        <p:txBody>
          <a:bodyPr spcFirstLastPara="1" wrap="square" lIns="91425" tIns="45700" rIns="91425" bIns="45700" anchor="t" anchorCtr="0">
            <a:noAutofit/>
          </a:bodyPr>
          <a:lstStyle/>
          <a:p>
            <a:pPr marL="514350" marR="0" lvl="0" indent="-285750" algn="l" rtl="0">
              <a:lnSpc>
                <a:spcPct val="90000"/>
              </a:lnSpc>
              <a:spcBef>
                <a:spcPts val="1000"/>
              </a:spcBef>
              <a:spcAft>
                <a:spcPts val="0"/>
              </a:spcAft>
              <a:buClr>
                <a:schemeClr val="accent4"/>
              </a:buClr>
              <a:buSzPts val="1800"/>
              <a:buFont typeface="Arial"/>
              <a:buChar char="•"/>
            </a:pPr>
            <a:r>
              <a:rPr lang="en-US" sz="2800"/>
              <a:t>Originated from brainstorming techniques (Osborn, 1953).</a:t>
            </a:r>
            <a:endParaRPr sz="2800"/>
          </a:p>
          <a:p>
            <a:pPr marL="514350" marR="0" lvl="0" indent="-285750" algn="l" rtl="0">
              <a:lnSpc>
                <a:spcPct val="90000"/>
              </a:lnSpc>
              <a:spcBef>
                <a:spcPts val="1000"/>
              </a:spcBef>
              <a:spcAft>
                <a:spcPts val="0"/>
              </a:spcAft>
              <a:buClr>
                <a:schemeClr val="accent4"/>
              </a:buClr>
              <a:buSzPts val="1800"/>
              <a:buFont typeface="Arial"/>
              <a:buChar char="•"/>
            </a:pPr>
            <a:r>
              <a:rPr lang="en-US" sz="2800"/>
              <a:t>Grounded in Equity Theory (Adams, 1965) – fair participation distribution.</a:t>
            </a:r>
            <a:endParaRPr sz="2800"/>
          </a:p>
          <a:p>
            <a:pPr marL="514350" marR="0" lvl="0" indent="-285750" algn="l" rtl="0">
              <a:lnSpc>
                <a:spcPct val="90000"/>
              </a:lnSpc>
              <a:spcBef>
                <a:spcPts val="1000"/>
              </a:spcBef>
              <a:spcAft>
                <a:spcPts val="0"/>
              </a:spcAft>
              <a:buClr>
                <a:schemeClr val="accent4"/>
              </a:buClr>
              <a:buSzPts val="1800"/>
              <a:buFont typeface="Arial"/>
              <a:buChar char="•"/>
            </a:pPr>
            <a:r>
              <a:rPr lang="en-US" sz="2800"/>
              <a:t>Proven to increase idea diversity by 40% (Topping, 2009).</a:t>
            </a:r>
            <a:endParaRPr sz="2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56"/>
        <p:cNvGrpSpPr/>
        <p:nvPr/>
      </p:nvGrpSpPr>
      <p:grpSpPr>
        <a:xfrm>
          <a:off x="0" y="0"/>
          <a:ext cx="0" cy="0"/>
          <a:chOff x="0" y="0"/>
          <a:chExt cx="0" cy="0"/>
        </a:xfrm>
      </p:grpSpPr>
      <p:sp>
        <p:nvSpPr>
          <p:cNvPr id="157" name="Google Shape;157;p21"/>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sz="3200" b="1"/>
              <a:t>Benefits of RoundRobin Brainstorming</a:t>
            </a:r>
            <a:endParaRPr sz="3200" b="1"/>
          </a:p>
        </p:txBody>
      </p:sp>
      <p:sp>
        <p:nvSpPr>
          <p:cNvPr id="158" name="Google Shape;158;p21"/>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800" b="1"/>
              <a:t>Equity:</a:t>
            </a:r>
            <a:r>
              <a:rPr lang="en-US" sz="2800"/>
              <a:t> Guarantees participation from all.</a:t>
            </a:r>
            <a:endParaRPr/>
          </a:p>
          <a:p>
            <a:pPr marL="457200" marR="0" lvl="0" indent="-228600" algn="l" rtl="0">
              <a:lnSpc>
                <a:spcPct val="90000"/>
              </a:lnSpc>
              <a:spcBef>
                <a:spcPts val="1000"/>
              </a:spcBef>
              <a:spcAft>
                <a:spcPts val="0"/>
              </a:spcAft>
              <a:buClr>
                <a:schemeClr val="accent4"/>
              </a:buClr>
              <a:buSzPts val="1800"/>
              <a:buFont typeface="Arial"/>
              <a:buNone/>
            </a:pPr>
            <a:r>
              <a:rPr lang="en-US" sz="2800" b="1"/>
              <a:t>Deeper Learning:</a:t>
            </a:r>
            <a:r>
              <a:rPr lang="en-US" sz="2800"/>
              <a:t> Harnesses collective intelligence.</a:t>
            </a:r>
            <a:endParaRPr/>
          </a:p>
          <a:p>
            <a:pPr marL="457200" marR="0" lvl="0" indent="-228600" algn="l" rtl="0">
              <a:lnSpc>
                <a:spcPct val="90000"/>
              </a:lnSpc>
              <a:spcBef>
                <a:spcPts val="1000"/>
              </a:spcBef>
              <a:spcAft>
                <a:spcPts val="0"/>
              </a:spcAft>
              <a:buClr>
                <a:schemeClr val="accent4"/>
              </a:buClr>
              <a:buSzPts val="1800"/>
              <a:buFont typeface="Arial"/>
              <a:buNone/>
            </a:pPr>
            <a:r>
              <a:rPr lang="en-US" sz="2800" b="1"/>
              <a:t>Efficiency: </a:t>
            </a:r>
            <a:r>
              <a:rPr lang="en-US" sz="2800"/>
              <a:t>Reduces off-topic tangents.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2"/>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t>A key element to success</a:t>
            </a:r>
            <a:endParaRPr sz="2800" b="1"/>
          </a:p>
        </p:txBody>
      </p:sp>
      <p:pic>
        <p:nvPicPr>
          <p:cNvPr id="165" name="Google Shape;165;p22"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p:cNvPicPr preferRelativeResize="0"/>
          <p:nvPr/>
        </p:nvPicPr>
        <p:blipFill rotWithShape="1">
          <a:blip r:embed="rId3">
            <a:alphaModFix/>
          </a:blip>
          <a:srcRect/>
          <a:stretch/>
        </p:blipFill>
        <p:spPr>
          <a:xfrm>
            <a:off x="2974728" y="929611"/>
            <a:ext cx="6242543" cy="5674389"/>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0"/>
        <p:cNvGrpSpPr/>
        <p:nvPr/>
      </p:nvGrpSpPr>
      <p:grpSpPr>
        <a:xfrm>
          <a:off x="0" y="0"/>
          <a:ext cx="0" cy="0"/>
          <a:chOff x="0" y="0"/>
          <a:chExt cx="0" cy="0"/>
        </a:xfrm>
      </p:grpSpPr>
      <p:sp>
        <p:nvSpPr>
          <p:cNvPr id="171" name="Google Shape;171;p14"/>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t>Step-by-Step Process: Activity 2</a:t>
            </a:r>
            <a:endParaRPr sz="2800" b="1"/>
          </a:p>
        </p:txBody>
      </p:sp>
      <p:sp>
        <p:nvSpPr>
          <p:cNvPr id="172" name="Google Shape;172;p14"/>
          <p:cNvSpPr txBox="1">
            <a:spLocks noGrp="1"/>
          </p:cNvSpPr>
          <p:nvPr>
            <p:ph type="body" idx="2"/>
          </p:nvPr>
        </p:nvSpPr>
        <p:spPr>
          <a:xfrm>
            <a:off x="97970" y="1100735"/>
            <a:ext cx="11944350" cy="5757265"/>
          </a:xfrm>
          <a:prstGeom prst="rect">
            <a:avLst/>
          </a:prstGeom>
          <a:noFill/>
          <a:ln>
            <a:noFill/>
          </a:ln>
        </p:spPr>
        <p:txBody>
          <a:bodyPr spcFirstLastPara="1" wrap="square" lIns="91425" tIns="45700" rIns="91425" bIns="45700" anchor="t" anchorCtr="0">
            <a:noAutofit/>
          </a:bodyPr>
          <a:lstStyle/>
          <a:p>
            <a:pPr marL="228600" lvl="0" indent="0" algn="l" rtl="0">
              <a:lnSpc>
                <a:spcPct val="90000"/>
              </a:lnSpc>
              <a:spcBef>
                <a:spcPts val="1000"/>
              </a:spcBef>
              <a:spcAft>
                <a:spcPts val="0"/>
              </a:spcAft>
              <a:buSzPts val="1800"/>
              <a:buNone/>
            </a:pPr>
            <a:r>
              <a:rPr lang="en-US" sz="2400" b="1"/>
              <a:t>In groups of 3-4: </a:t>
            </a:r>
            <a:endParaRPr/>
          </a:p>
          <a:p>
            <a:pPr marL="457200" lvl="0" indent="-17462" algn="l" rtl="0">
              <a:lnSpc>
                <a:spcPct val="90000"/>
              </a:lnSpc>
              <a:spcBef>
                <a:spcPts val="1000"/>
              </a:spcBef>
              <a:spcAft>
                <a:spcPts val="0"/>
              </a:spcAft>
              <a:buSzPts val="1800"/>
              <a:buNone/>
            </a:pPr>
            <a:r>
              <a:rPr lang="en-US" sz="2400" b="1" i="1">
                <a:solidFill>
                  <a:schemeClr val="accent1"/>
                </a:solidFill>
              </a:rPr>
              <a:t>What are the key challenges or strengths in how Informatics is currently taught in your country?</a:t>
            </a:r>
            <a:endParaRPr/>
          </a:p>
          <a:p>
            <a:pPr marL="457200" lvl="0" indent="-17462" algn="l" rtl="0">
              <a:lnSpc>
                <a:spcPct val="90000"/>
              </a:lnSpc>
              <a:spcBef>
                <a:spcPts val="1000"/>
              </a:spcBef>
              <a:spcAft>
                <a:spcPts val="0"/>
              </a:spcAft>
              <a:buSzPts val="1800"/>
              <a:buNone/>
            </a:pPr>
            <a:endParaRPr sz="2400" b="1" i="1">
              <a:solidFill>
                <a:schemeClr val="accent1"/>
              </a:solidFill>
            </a:endParaRPr>
          </a:p>
          <a:p>
            <a:pPr marL="457200" lvl="0" indent="-17462" algn="l" rtl="0">
              <a:lnSpc>
                <a:spcPct val="90000"/>
              </a:lnSpc>
              <a:spcBef>
                <a:spcPts val="1000"/>
              </a:spcBef>
              <a:spcAft>
                <a:spcPts val="0"/>
              </a:spcAft>
              <a:buSzPts val="1800"/>
              <a:buNone/>
            </a:pPr>
            <a:endParaRPr sz="1200" b="1" i="1">
              <a:solidFill>
                <a:schemeClr val="accent1"/>
              </a:solidFill>
            </a:endParaRPr>
          </a:p>
          <a:p>
            <a:pPr marL="457200" lvl="0" indent="-17462" algn="l" rtl="0">
              <a:lnSpc>
                <a:spcPct val="90000"/>
              </a:lnSpc>
              <a:spcBef>
                <a:spcPts val="1000"/>
              </a:spcBef>
              <a:spcAft>
                <a:spcPts val="0"/>
              </a:spcAft>
              <a:buSzPts val="1800"/>
              <a:buNone/>
            </a:pPr>
            <a:r>
              <a:rPr lang="en-US" sz="2400" b="1" i="1" u="sng"/>
              <a:t>STEPS: </a:t>
            </a:r>
            <a:endParaRPr/>
          </a:p>
          <a:p>
            <a:pPr marL="457200" marR="0" lvl="0" indent="-228600" algn="l" rtl="0">
              <a:lnSpc>
                <a:spcPct val="90000"/>
              </a:lnSpc>
              <a:spcBef>
                <a:spcPts val="1000"/>
              </a:spcBef>
              <a:spcAft>
                <a:spcPts val="0"/>
              </a:spcAft>
              <a:buClr>
                <a:schemeClr val="accent4"/>
              </a:buClr>
              <a:buSzPts val="1800"/>
              <a:buFont typeface="Arial"/>
              <a:buNone/>
            </a:pPr>
            <a:r>
              <a:rPr lang="en-US" sz="2400" b="1"/>
              <a:t>1. Assign roles in the group</a:t>
            </a:r>
            <a:endParaRPr sz="2400" b="1"/>
          </a:p>
          <a:p>
            <a:pPr marL="457200" marR="0" lvl="0" indent="-228600" algn="l" rtl="0">
              <a:lnSpc>
                <a:spcPct val="90000"/>
              </a:lnSpc>
              <a:spcBef>
                <a:spcPts val="1000"/>
              </a:spcBef>
              <a:spcAft>
                <a:spcPts val="0"/>
              </a:spcAft>
              <a:buClr>
                <a:schemeClr val="accent4"/>
              </a:buClr>
              <a:buSzPts val="1800"/>
              <a:buFont typeface="Arial"/>
              <a:buNone/>
            </a:pPr>
            <a:r>
              <a:rPr lang="en-US" sz="2400" b="1"/>
              <a:t>2. Take turns sharing ideas (30 seconds each): </a:t>
            </a:r>
            <a:r>
              <a:rPr lang="en-US" sz="2400"/>
              <a:t>everyone shares one idea without interruption</a:t>
            </a:r>
            <a:endParaRPr/>
          </a:p>
          <a:p>
            <a:pPr marL="457200" marR="0" lvl="0" indent="-228600" algn="l" rtl="0">
              <a:lnSpc>
                <a:spcPct val="90000"/>
              </a:lnSpc>
              <a:spcBef>
                <a:spcPts val="1000"/>
              </a:spcBef>
              <a:spcAft>
                <a:spcPts val="0"/>
              </a:spcAft>
              <a:buClr>
                <a:schemeClr val="accent4"/>
              </a:buClr>
              <a:buSzPts val="1800"/>
              <a:buFont typeface="Arial"/>
              <a:buNone/>
            </a:pPr>
            <a:r>
              <a:rPr lang="en-US" sz="2400" b="1"/>
              <a:t>3. Bring ideas together (5 minutes): </a:t>
            </a:r>
            <a:r>
              <a:rPr lang="en-US" sz="2400"/>
              <a:t>discuss and merge insights into 2-3 shared themes</a:t>
            </a:r>
            <a:endParaRPr/>
          </a:p>
          <a:p>
            <a:pPr marL="457200" marR="0" lvl="0" indent="-228600" algn="l" rtl="0">
              <a:lnSpc>
                <a:spcPct val="90000"/>
              </a:lnSpc>
              <a:spcBef>
                <a:spcPts val="1000"/>
              </a:spcBef>
              <a:spcAft>
                <a:spcPts val="0"/>
              </a:spcAft>
              <a:buClr>
                <a:schemeClr val="accent4"/>
              </a:buClr>
              <a:buSzPts val="1800"/>
              <a:buFont typeface="Arial"/>
              <a:buNone/>
            </a:pPr>
            <a:r>
              <a:rPr lang="en-US" sz="2400" b="1"/>
              <a:t>4. Present in 1 minute </a:t>
            </a:r>
            <a:endParaRPr/>
          </a:p>
          <a:p>
            <a:pPr marL="457200" marR="0" lvl="0" indent="-228600" algn="l" rtl="0">
              <a:lnSpc>
                <a:spcPct val="90000"/>
              </a:lnSpc>
              <a:spcBef>
                <a:spcPts val="1000"/>
              </a:spcBef>
              <a:spcAft>
                <a:spcPts val="0"/>
              </a:spcAft>
              <a:buClr>
                <a:schemeClr val="accent4"/>
              </a:buClr>
              <a:buSzPts val="1800"/>
              <a:buFont typeface="Arial"/>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19"/>
          <p:cNvSpPr txBox="1">
            <a:spLocks noGrp="1"/>
          </p:cNvSpPr>
          <p:nvPr>
            <p:ph type="title"/>
          </p:nvPr>
        </p:nvSpPr>
        <p:spPr>
          <a:xfrm>
            <a:off x="1343024" y="2539577"/>
            <a:ext cx="9505951" cy="1778845"/>
          </a:xfrm>
          <a:prstGeom prst="rect">
            <a:avLst/>
          </a:prstGeom>
          <a:noFill/>
          <a:ln>
            <a:noFill/>
          </a:ln>
        </p:spPr>
        <p:txBody>
          <a:bodyPr spcFirstLastPara="1" wrap="square" lIns="54000" tIns="54000" rIns="54000" bIns="54000" anchor="ctr" anchorCtr="0">
            <a:noAutofit/>
          </a:bodyPr>
          <a:lstStyle/>
          <a:p>
            <a:pPr marL="0" lvl="0" indent="0" algn="ctr" rtl="0">
              <a:lnSpc>
                <a:spcPct val="90000"/>
              </a:lnSpc>
              <a:spcBef>
                <a:spcPts val="0"/>
              </a:spcBef>
              <a:spcAft>
                <a:spcPts val="0"/>
              </a:spcAft>
              <a:buSzPts val="3800"/>
              <a:buNone/>
            </a:pPr>
            <a:r>
              <a:rPr lang="en-US" sz="4800">
                <a:solidFill>
                  <a:schemeClr val="accent1"/>
                </a:solidFill>
              </a:rPr>
              <a:t>What challenges did you encounter while using the Jigsaw method, and how would you address them?</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23"/>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Challenges in Implementation(Jigsaw)</a:t>
            </a:r>
            <a:endParaRPr/>
          </a:p>
        </p:txBody>
      </p:sp>
      <p:sp>
        <p:nvSpPr>
          <p:cNvPr id="184" name="Google Shape;184;p23"/>
          <p:cNvSpPr txBox="1">
            <a:spLocks noGrp="1"/>
          </p:cNvSpPr>
          <p:nvPr>
            <p:ph type="body" idx="2"/>
          </p:nvPr>
        </p:nvSpPr>
        <p:spPr>
          <a:xfrm>
            <a:off x="97970" y="1569542"/>
            <a:ext cx="5101559" cy="4668455"/>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000"/>
              </a:spcBef>
              <a:spcAft>
                <a:spcPts val="0"/>
              </a:spcAft>
              <a:buClr>
                <a:schemeClr val="accent4"/>
              </a:buClr>
              <a:buSzPts val="1800"/>
              <a:buFont typeface="Arial"/>
              <a:buAutoNum type="arabicPeriod"/>
            </a:pPr>
            <a:r>
              <a:rPr lang="en-US" sz="2400" b="1"/>
              <a:t>Unequal Participation</a:t>
            </a:r>
            <a:endParaRPr/>
          </a:p>
          <a:p>
            <a:pPr marL="457200" marR="0" lvl="0" indent="-9525" algn="l" rtl="0">
              <a:lnSpc>
                <a:spcPct val="90000"/>
              </a:lnSpc>
              <a:spcBef>
                <a:spcPts val="1000"/>
              </a:spcBef>
              <a:spcAft>
                <a:spcPts val="0"/>
              </a:spcAft>
              <a:buClr>
                <a:schemeClr val="accent4"/>
              </a:buClr>
              <a:buSzPts val="1800"/>
              <a:buFont typeface="Arial"/>
              <a:buNone/>
            </a:pPr>
            <a:r>
              <a:rPr lang="en-US" sz="2400"/>
              <a:t>Some members dominate; others stay silent.</a:t>
            </a:r>
            <a:endParaRPr/>
          </a:p>
          <a:p>
            <a:pPr marL="685800" marR="0" lvl="0" indent="-457200" algn="l" rtl="0">
              <a:lnSpc>
                <a:spcPct val="90000"/>
              </a:lnSpc>
              <a:spcBef>
                <a:spcPts val="1000"/>
              </a:spcBef>
              <a:spcAft>
                <a:spcPts val="0"/>
              </a:spcAft>
              <a:buClr>
                <a:schemeClr val="accent4"/>
              </a:buClr>
              <a:buSzPts val="1800"/>
              <a:buFont typeface="Arial"/>
              <a:buAutoNum type="arabicPeriod" startAt="2"/>
            </a:pPr>
            <a:r>
              <a:rPr lang="en-US" sz="2400" b="1"/>
              <a:t>Time Overruns</a:t>
            </a:r>
            <a:endParaRPr/>
          </a:p>
          <a:p>
            <a:pPr marL="457200" marR="0" lvl="0" indent="-9525" algn="l" rtl="0">
              <a:lnSpc>
                <a:spcPct val="90000"/>
              </a:lnSpc>
              <a:spcBef>
                <a:spcPts val="1000"/>
              </a:spcBef>
              <a:spcAft>
                <a:spcPts val="0"/>
              </a:spcAft>
              <a:buClr>
                <a:schemeClr val="accent4"/>
              </a:buClr>
              <a:buSzPts val="1800"/>
              <a:buFont typeface="Arial"/>
              <a:buNone/>
            </a:pPr>
            <a:r>
              <a:rPr lang="en-US" sz="2400"/>
              <a:t>Groups lose focus or spend too long on one phase.</a:t>
            </a:r>
            <a:endParaRPr/>
          </a:p>
          <a:p>
            <a:pPr marL="685800" marR="0" lvl="0" indent="-457200" algn="l" rtl="0">
              <a:lnSpc>
                <a:spcPct val="90000"/>
              </a:lnSpc>
              <a:spcBef>
                <a:spcPts val="1000"/>
              </a:spcBef>
              <a:spcAft>
                <a:spcPts val="0"/>
              </a:spcAft>
              <a:buClr>
                <a:schemeClr val="accent4"/>
              </a:buClr>
              <a:buSzPts val="1800"/>
              <a:buFont typeface="Arial"/>
              <a:buAutoNum type="arabicPeriod" startAt="3"/>
            </a:pPr>
            <a:r>
              <a:rPr lang="en-US" sz="2400" b="1"/>
              <a:t>Superficial Synthesis</a:t>
            </a:r>
            <a:endParaRPr/>
          </a:p>
          <a:p>
            <a:pPr marL="457200" marR="0" lvl="0" indent="-9525" algn="l" rtl="0">
              <a:lnSpc>
                <a:spcPct val="90000"/>
              </a:lnSpc>
              <a:spcBef>
                <a:spcPts val="1000"/>
              </a:spcBef>
              <a:spcAft>
                <a:spcPts val="0"/>
              </a:spcAft>
              <a:buClr>
                <a:schemeClr val="accent4"/>
              </a:buClr>
              <a:buSzPts val="1800"/>
              <a:buFont typeface="Arial"/>
              <a:buNone/>
            </a:pPr>
            <a:r>
              <a:rPr lang="en-US" sz="2400"/>
              <a:t>Final outputs are copy-pasted, not meaningfully integrated.</a:t>
            </a:r>
            <a:endParaRPr sz="2400"/>
          </a:p>
        </p:txBody>
      </p:sp>
      <p:pic>
        <p:nvPicPr>
          <p:cNvPr id="185" name="Google Shape;185;p23" descr="Εικόνα που περιέχει κείμενο, στιγμιότυπο οθόνης&#10;&#10;Το περιεχόμενο που δημιουργείται από τεχνολογία AI ενδέχεται να είναι εσφαλμένο."/>
          <p:cNvPicPr preferRelativeResize="0"/>
          <p:nvPr/>
        </p:nvPicPr>
        <p:blipFill rotWithShape="1">
          <a:blip r:embed="rId3">
            <a:alphaModFix/>
          </a:blip>
          <a:srcRect/>
          <a:stretch/>
        </p:blipFill>
        <p:spPr>
          <a:xfrm>
            <a:off x="5593977" y="1569542"/>
            <a:ext cx="5946321" cy="3718915"/>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0"/>
        <p:cNvGrpSpPr/>
        <p:nvPr/>
      </p:nvGrpSpPr>
      <p:grpSpPr>
        <a:xfrm>
          <a:off x="0" y="0"/>
          <a:ext cx="0" cy="0"/>
          <a:chOff x="0" y="0"/>
          <a:chExt cx="0" cy="0"/>
        </a:xfrm>
      </p:grpSpPr>
      <p:sp>
        <p:nvSpPr>
          <p:cNvPr id="191" name="Google Shape;191;p25"/>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Solutions (Jigsaw)</a:t>
            </a:r>
            <a:endParaRPr/>
          </a:p>
        </p:txBody>
      </p:sp>
      <p:graphicFrame>
        <p:nvGraphicFramePr>
          <p:cNvPr id="192" name="Google Shape;192;p25"/>
          <p:cNvGraphicFramePr/>
          <p:nvPr/>
        </p:nvGraphicFramePr>
        <p:xfrm>
          <a:off x="989532" y="2021375"/>
          <a:ext cx="3000000" cy="3000000"/>
        </p:xfrm>
        <a:graphic>
          <a:graphicData uri="http://schemas.openxmlformats.org/drawingml/2006/table">
            <a:tbl>
              <a:tblPr firstRow="1" bandRow="1">
                <a:noFill/>
                <a:tableStyleId>{CE74152E-1C7F-42A6-9995-719BBB5CA69E}</a:tableStyleId>
              </a:tblPr>
              <a:tblGrid>
                <a:gridCol w="3761750">
                  <a:extLst>
                    <a:ext uri="{9D8B030D-6E8A-4147-A177-3AD203B41FA5}">
                      <a16:colId xmlns:a16="http://schemas.microsoft.com/office/drawing/2014/main" val="20000"/>
                    </a:ext>
                  </a:extLst>
                </a:gridCol>
                <a:gridCol w="6451175">
                  <a:extLst>
                    <a:ext uri="{9D8B030D-6E8A-4147-A177-3AD203B41FA5}">
                      <a16:colId xmlns:a16="http://schemas.microsoft.com/office/drawing/2014/main" val="20001"/>
                    </a:ext>
                  </a:extLst>
                </a:gridCol>
              </a:tblGrid>
              <a:tr h="776950">
                <a:tc>
                  <a:txBody>
                    <a:bodyPr/>
                    <a:lstStyle/>
                    <a:p>
                      <a:pPr marL="0" marR="0" lvl="0" indent="0" algn="ctr" rtl="0">
                        <a:lnSpc>
                          <a:spcPct val="100000"/>
                        </a:lnSpc>
                        <a:spcBef>
                          <a:spcPts val="0"/>
                        </a:spcBef>
                        <a:spcAft>
                          <a:spcPts val="0"/>
                        </a:spcAft>
                        <a:buClr>
                          <a:srgbClr val="000000"/>
                        </a:buClr>
                        <a:buSzPts val="2800"/>
                        <a:buFont typeface="Arial"/>
                        <a:buNone/>
                      </a:pPr>
                      <a:r>
                        <a:rPr lang="en-US" sz="2800" u="none" strike="noStrike" cap="none">
                          <a:solidFill>
                            <a:schemeClr val="lt2"/>
                          </a:solidFill>
                          <a:latin typeface="Calibri"/>
                          <a:ea typeface="Calibri"/>
                          <a:cs typeface="Calibri"/>
                          <a:sym typeface="Calibri"/>
                        </a:rPr>
                        <a:t>Challenge</a:t>
                      </a:r>
                      <a:endParaRPr sz="2800" u="none" strike="noStrike" cap="none">
                        <a:solidFill>
                          <a:schemeClr val="lt2"/>
                        </a:solidFill>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2800"/>
                        <a:buFont typeface="Arial"/>
                        <a:buNone/>
                      </a:pPr>
                      <a:r>
                        <a:rPr lang="en-US" sz="2800" u="none" strike="noStrike" cap="none">
                          <a:solidFill>
                            <a:schemeClr val="lt2"/>
                          </a:solidFill>
                          <a:latin typeface="Calibri"/>
                          <a:ea typeface="Calibri"/>
                          <a:cs typeface="Calibri"/>
                          <a:sym typeface="Calibri"/>
                        </a:rPr>
                        <a:t>Solution</a:t>
                      </a:r>
                      <a:endParaRPr sz="2800" u="none" strike="noStrike" cap="none">
                        <a:solidFill>
                          <a:schemeClr val="lt2"/>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0"/>
                  </a:ext>
                </a:extLst>
              </a:tr>
              <a:tr h="776950">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Unequal participation</a:t>
                      </a:r>
                      <a:endParaRPr sz="1400" u="none" strike="noStrike" cap="none"/>
                    </a:p>
                    <a:p>
                      <a:pPr marL="0" marR="0" lvl="0" indent="0" algn="l" rtl="0">
                        <a:lnSpc>
                          <a:spcPct val="100000"/>
                        </a:lnSpc>
                        <a:spcBef>
                          <a:spcPts val="0"/>
                        </a:spcBef>
                        <a:spcAft>
                          <a:spcPts val="0"/>
                        </a:spcAft>
                        <a:buClr>
                          <a:srgbClr val="000000"/>
                        </a:buClr>
                        <a:buSzPts val="2400"/>
                        <a:buFont typeface="Arial"/>
                        <a:buNone/>
                      </a:pPr>
                      <a:endParaRPr sz="2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Assign roles (e.g., timekeeper)</a:t>
                      </a:r>
                      <a:endParaRPr sz="1400" u="none" strike="noStrike" cap="none"/>
                    </a:p>
                  </a:txBody>
                  <a:tcPr marL="91450" marR="91450" marT="45725" marB="45725"/>
                </a:tc>
                <a:extLst>
                  <a:ext uri="{0D108BD9-81ED-4DB2-BD59-A6C34878D82A}">
                    <a16:rowId xmlns:a16="http://schemas.microsoft.com/office/drawing/2014/main" val="10001"/>
                  </a:ext>
                </a:extLst>
              </a:tr>
              <a:tr h="776950">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Time overruns</a:t>
                      </a:r>
                      <a:endParaRPr sz="2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Use visible countdown timers</a:t>
                      </a:r>
                      <a:endParaRPr sz="1400" u="none" strike="noStrike" cap="none"/>
                    </a:p>
                  </a:txBody>
                  <a:tcPr marL="91450" marR="91450" marT="45725" marB="45725"/>
                </a:tc>
                <a:extLst>
                  <a:ext uri="{0D108BD9-81ED-4DB2-BD59-A6C34878D82A}">
                    <a16:rowId xmlns:a16="http://schemas.microsoft.com/office/drawing/2014/main" val="10002"/>
                  </a:ext>
                </a:extLst>
              </a:tr>
              <a:tr h="776950">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Superficial synthesis</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Provide templates for merging ideas</a:t>
                      </a:r>
                      <a:endParaRPr sz="1400" u="none" strike="noStrike" cap="none"/>
                    </a:p>
                  </a:txBody>
                  <a:tcPr marL="91450" marR="91450" marT="45725" marB="45725"/>
                </a:tc>
                <a:extLst>
                  <a:ext uri="{0D108BD9-81ED-4DB2-BD59-A6C34878D82A}">
                    <a16:rowId xmlns:a16="http://schemas.microsoft.com/office/drawing/2014/main" val="10003"/>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Google Shape;197;p29"/>
          <p:cNvSpPr txBox="1">
            <a:spLocks noGrp="1"/>
          </p:cNvSpPr>
          <p:nvPr>
            <p:ph type="title"/>
          </p:nvPr>
        </p:nvSpPr>
        <p:spPr>
          <a:xfrm>
            <a:off x="1343024" y="2539577"/>
            <a:ext cx="9505951" cy="1778845"/>
          </a:xfrm>
          <a:prstGeom prst="rect">
            <a:avLst/>
          </a:prstGeom>
          <a:noFill/>
          <a:ln>
            <a:noFill/>
          </a:ln>
        </p:spPr>
        <p:txBody>
          <a:bodyPr spcFirstLastPara="1" wrap="square" lIns="54000" tIns="54000" rIns="54000" bIns="54000" anchor="ctr" anchorCtr="0">
            <a:noAutofit/>
          </a:bodyPr>
          <a:lstStyle/>
          <a:p>
            <a:pPr marL="0" lvl="0" indent="0" algn="ctr" rtl="0">
              <a:lnSpc>
                <a:spcPct val="90000"/>
              </a:lnSpc>
              <a:spcBef>
                <a:spcPts val="0"/>
              </a:spcBef>
              <a:spcAft>
                <a:spcPts val="0"/>
              </a:spcAft>
              <a:buSzPts val="3800"/>
              <a:buNone/>
            </a:pPr>
            <a:r>
              <a:rPr lang="en-US" sz="4800">
                <a:solidFill>
                  <a:schemeClr val="accent1"/>
                </a:solidFill>
              </a:rPr>
              <a:t>What challenges did you encounter while using the RoundRobin method, and how would you address them?</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2"/>
          <p:cNvSpPr txBox="1">
            <a:spLocks noGrp="1"/>
          </p:cNvSpPr>
          <p:nvPr>
            <p:ph type="ctrTitle"/>
          </p:nvPr>
        </p:nvSpPr>
        <p:spPr>
          <a:xfrm>
            <a:off x="281341" y="2155860"/>
            <a:ext cx="5053024" cy="13341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2000"/>
              <a:buFont typeface="Calibri"/>
              <a:buNone/>
            </a:pPr>
            <a:r>
              <a:rPr lang="en-US"/>
              <a:t>Module 8: </a:t>
            </a:r>
            <a:r>
              <a:rPr lang="en-US" sz="1800">
                <a:solidFill>
                  <a:srgbClr val="000000"/>
                </a:solidFill>
                <a:latin typeface="Calibri"/>
                <a:ea typeface="Calibri"/>
                <a:cs typeface="Calibri"/>
                <a:sym typeface="Calibri"/>
              </a:rPr>
              <a:t>Workshop: co-design and evaluate learning scenarios for upper primary an</a:t>
            </a:r>
            <a:r>
              <a:rPr lang="en-US" sz="1800">
                <a:solidFill>
                  <a:srgbClr val="000000"/>
                </a:solidFill>
              </a:rPr>
              <a:t>d lower secondary</a:t>
            </a:r>
            <a:r>
              <a:rPr lang="en-US" sz="1800">
                <a:solidFill>
                  <a:srgbClr val="000000"/>
                </a:solidFill>
                <a:latin typeface="Calibri"/>
                <a:ea typeface="Calibri"/>
                <a:cs typeface="Calibri"/>
                <a:sym typeface="Calibri"/>
              </a:rPr>
              <a:t> informatics teaching and assessment, based on the </a:t>
            </a:r>
            <a:r>
              <a:rPr lang="en-US" sz="1800">
                <a:solidFill>
                  <a:srgbClr val="000000"/>
                </a:solidFill>
              </a:rPr>
              <a:t>THINKER</a:t>
            </a:r>
            <a:r>
              <a:rPr lang="en-US" sz="1800">
                <a:solidFill>
                  <a:srgbClr val="000000"/>
                </a:solidFill>
                <a:latin typeface="Calibri"/>
                <a:ea typeface="Calibri"/>
                <a:cs typeface="Calibri"/>
                <a:sym typeface="Calibri"/>
              </a:rPr>
              <a:t> framework</a:t>
            </a:r>
            <a:endParaRPr/>
          </a:p>
        </p:txBody>
      </p:sp>
      <p:sp>
        <p:nvSpPr>
          <p:cNvPr id="70" name="Google Shape;70;p2"/>
          <p:cNvSpPr txBox="1">
            <a:spLocks noGrp="1"/>
          </p:cNvSpPr>
          <p:nvPr>
            <p:ph type="subTitle" idx="1"/>
          </p:nvPr>
        </p:nvSpPr>
        <p:spPr>
          <a:xfrm>
            <a:off x="401325" y="3728025"/>
            <a:ext cx="4892400" cy="1292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600"/>
              <a:buNone/>
            </a:pPr>
            <a:r>
              <a:rPr lang="en-US" sz="1800">
                <a:solidFill>
                  <a:srgbClr val="1D1D1B"/>
                </a:solidFill>
                <a:latin typeface="Calibri"/>
                <a:ea typeface="Calibri"/>
                <a:cs typeface="Calibri"/>
                <a:sym typeface="Calibri"/>
              </a:rPr>
              <a:t>Unit 8.1: </a:t>
            </a:r>
            <a:r>
              <a:rPr lang="en-US" sz="1800">
                <a:solidFill>
                  <a:srgbClr val="000000"/>
                </a:solidFill>
                <a:latin typeface="Calibri"/>
                <a:ea typeface="Calibri"/>
                <a:cs typeface="Calibri"/>
                <a:sym typeface="Calibri"/>
              </a:rPr>
              <a:t>Collaborative creation of effective learning scenarios</a:t>
            </a:r>
            <a:endParaRPr sz="1800">
              <a:solidFill>
                <a:srgbClr val="1D1D1B"/>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2"/>
        <p:cNvGrpSpPr/>
        <p:nvPr/>
      </p:nvGrpSpPr>
      <p:grpSpPr>
        <a:xfrm>
          <a:off x="0" y="0"/>
          <a:ext cx="0" cy="0"/>
          <a:chOff x="0" y="0"/>
          <a:chExt cx="0" cy="0"/>
        </a:xfrm>
      </p:grpSpPr>
      <p:sp>
        <p:nvSpPr>
          <p:cNvPr id="203" name="Google Shape;203;p26"/>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Challenges in Implementation (RoundRobin)</a:t>
            </a:r>
            <a:endParaRPr sz="3200" b="1"/>
          </a:p>
        </p:txBody>
      </p:sp>
      <p:pic>
        <p:nvPicPr>
          <p:cNvPr id="204" name="Google Shape;204;p26" descr="Εικόνα που περιέχει κείμενο, στιγμιότυπο οθόνης&#10;&#10;Το περιεχόμενο που δημιουργείται από τεχνολογία AI ενδέχεται να είναι εσφαλμένο."/>
          <p:cNvPicPr preferRelativeResize="0"/>
          <p:nvPr/>
        </p:nvPicPr>
        <p:blipFill rotWithShape="1">
          <a:blip r:embed="rId3">
            <a:alphaModFix/>
          </a:blip>
          <a:srcRect/>
          <a:stretch/>
        </p:blipFill>
        <p:spPr>
          <a:xfrm>
            <a:off x="5498646" y="1612723"/>
            <a:ext cx="6419850" cy="4303983"/>
          </a:xfrm>
          <a:prstGeom prst="rect">
            <a:avLst/>
          </a:prstGeom>
          <a:noFill/>
          <a:ln>
            <a:noFill/>
          </a:ln>
        </p:spPr>
      </p:pic>
      <p:sp>
        <p:nvSpPr>
          <p:cNvPr id="205" name="Google Shape;205;p26"/>
          <p:cNvSpPr txBox="1"/>
          <p:nvPr/>
        </p:nvSpPr>
        <p:spPr>
          <a:xfrm>
            <a:off x="97970" y="1569542"/>
            <a:ext cx="5101559" cy="4668455"/>
          </a:xfrm>
          <a:prstGeom prst="rect">
            <a:avLst/>
          </a:prstGeom>
          <a:noFill/>
          <a:ln>
            <a:noFill/>
          </a:ln>
        </p:spPr>
        <p:txBody>
          <a:bodyPr spcFirstLastPara="1" wrap="square" lIns="91425" tIns="45700" rIns="91425" bIns="45700" anchor="t" anchorCtr="0">
            <a:noAutofit/>
          </a:bodyPr>
          <a:lstStyle/>
          <a:p>
            <a:pPr marL="571500" marR="0" lvl="0" indent="-342900" algn="l" rtl="0">
              <a:lnSpc>
                <a:spcPct val="90000"/>
              </a:lnSpc>
              <a:spcBef>
                <a:spcPts val="1200"/>
              </a:spcBef>
              <a:spcAft>
                <a:spcPts val="0"/>
              </a:spcAft>
              <a:buClr>
                <a:schemeClr val="accent4"/>
              </a:buClr>
              <a:buSzPts val="1800"/>
              <a:buFont typeface="Arial"/>
              <a:buAutoNum type="arabicPeriod"/>
            </a:pPr>
            <a:r>
              <a:rPr lang="en-US" sz="2400" b="1" i="0" u="none" strike="noStrike" cap="none">
                <a:solidFill>
                  <a:schemeClr val="accent4"/>
                </a:solidFill>
                <a:latin typeface="Calibri"/>
                <a:ea typeface="Calibri"/>
                <a:cs typeface="Calibri"/>
                <a:sym typeface="Calibri"/>
              </a:rPr>
              <a:t>Repetitive Ideas</a:t>
            </a:r>
            <a:br>
              <a:rPr lang="en-US" sz="2400" b="1" i="0" u="none" strike="noStrike" cap="none">
                <a:solidFill>
                  <a:schemeClr val="accent4"/>
                </a:solidFill>
                <a:latin typeface="Calibri"/>
                <a:ea typeface="Calibri"/>
                <a:cs typeface="Calibri"/>
                <a:sym typeface="Calibri"/>
              </a:rPr>
            </a:br>
            <a:r>
              <a:rPr lang="en-US" sz="2400" b="0" i="0" u="none" strike="noStrike" cap="none">
                <a:solidFill>
                  <a:schemeClr val="accent4"/>
                </a:solidFill>
                <a:latin typeface="Calibri"/>
                <a:ea typeface="Calibri"/>
                <a:cs typeface="Calibri"/>
                <a:sym typeface="Calibri"/>
              </a:rPr>
              <a:t>Responses tend to echo the same points.</a:t>
            </a:r>
            <a:endParaRPr sz="1400" b="0" i="0" u="none" strike="noStrike" cap="none">
              <a:solidFill>
                <a:srgbClr val="000000"/>
              </a:solidFill>
              <a:latin typeface="Arial"/>
              <a:ea typeface="Arial"/>
              <a:cs typeface="Arial"/>
              <a:sym typeface="Arial"/>
            </a:endParaRPr>
          </a:p>
          <a:p>
            <a:pPr marL="571500" marR="0" lvl="0" indent="-342900" algn="l" rtl="0">
              <a:lnSpc>
                <a:spcPct val="90000"/>
              </a:lnSpc>
              <a:spcBef>
                <a:spcPts val="1000"/>
              </a:spcBef>
              <a:spcAft>
                <a:spcPts val="0"/>
              </a:spcAft>
              <a:buClr>
                <a:schemeClr val="accent4"/>
              </a:buClr>
              <a:buSzPts val="1800"/>
              <a:buFont typeface="Arial"/>
              <a:buAutoNum type="arabicPeriod"/>
            </a:pPr>
            <a:r>
              <a:rPr lang="en-US" sz="2400" b="1" i="0" u="none" strike="noStrike" cap="none">
                <a:solidFill>
                  <a:schemeClr val="accent4"/>
                </a:solidFill>
                <a:latin typeface="Calibri"/>
                <a:ea typeface="Calibri"/>
                <a:cs typeface="Calibri"/>
                <a:sym typeface="Calibri"/>
              </a:rPr>
              <a:t>Time Pressure</a:t>
            </a:r>
            <a:endParaRPr sz="1400" b="0" i="0" u="none" strike="noStrike" cap="none">
              <a:solidFill>
                <a:srgbClr val="000000"/>
              </a:solidFill>
              <a:latin typeface="Arial"/>
              <a:ea typeface="Arial"/>
              <a:cs typeface="Arial"/>
              <a:sym typeface="Arial"/>
            </a:endParaRPr>
          </a:p>
          <a:p>
            <a:pPr marL="457200" marR="0" lvl="0" indent="-9525" algn="l" rtl="0">
              <a:lnSpc>
                <a:spcPct val="90000"/>
              </a:lnSpc>
              <a:spcBef>
                <a:spcPts val="1000"/>
              </a:spcBef>
              <a:spcAft>
                <a:spcPts val="0"/>
              </a:spcAft>
              <a:buClr>
                <a:schemeClr val="accent4"/>
              </a:buClr>
              <a:buSzPts val="1800"/>
              <a:buFont typeface="Arial"/>
              <a:buNone/>
            </a:pPr>
            <a:r>
              <a:rPr lang="en-US" sz="2400" b="0" i="0" u="none" strike="noStrike" cap="none">
                <a:solidFill>
                  <a:schemeClr val="accent4"/>
                </a:solidFill>
                <a:latin typeface="Calibri"/>
                <a:ea typeface="Calibri"/>
                <a:cs typeface="Calibri"/>
                <a:sym typeface="Calibri"/>
              </a:rPr>
              <a:t>30-second limits may feel rushed or stressful.</a:t>
            </a:r>
            <a:endParaRPr sz="1400" b="0" i="0" u="none" strike="noStrike" cap="none">
              <a:solidFill>
                <a:srgbClr val="000000"/>
              </a:solidFill>
              <a:latin typeface="Arial"/>
              <a:ea typeface="Arial"/>
              <a:cs typeface="Arial"/>
              <a:sym typeface="Arial"/>
            </a:endParaRPr>
          </a:p>
          <a:p>
            <a:pPr marL="636588" marR="0" lvl="0" indent="-457200" algn="l" rtl="0">
              <a:lnSpc>
                <a:spcPct val="90000"/>
              </a:lnSpc>
              <a:spcBef>
                <a:spcPts val="1000"/>
              </a:spcBef>
              <a:spcAft>
                <a:spcPts val="0"/>
              </a:spcAft>
              <a:buClr>
                <a:schemeClr val="accent4"/>
              </a:buClr>
              <a:buSzPts val="1800"/>
              <a:buFont typeface="Arial"/>
              <a:buAutoNum type="arabicPeriod" startAt="3"/>
            </a:pPr>
            <a:r>
              <a:rPr lang="en-US" sz="2400" b="1" i="0" u="none" strike="noStrike" cap="none">
                <a:solidFill>
                  <a:schemeClr val="accent4"/>
                </a:solidFill>
                <a:latin typeface="Calibri"/>
                <a:ea typeface="Calibri"/>
                <a:cs typeface="Calibri"/>
                <a:sym typeface="Calibri"/>
              </a:rPr>
              <a:t>Dominant Personalities</a:t>
            </a:r>
            <a:endParaRPr sz="1400" b="0" i="0" u="none" strike="noStrike" cap="none">
              <a:solidFill>
                <a:srgbClr val="000000"/>
              </a:solidFill>
              <a:latin typeface="Arial"/>
              <a:ea typeface="Arial"/>
              <a:cs typeface="Arial"/>
              <a:sym typeface="Arial"/>
            </a:endParaRPr>
          </a:p>
          <a:p>
            <a:pPr marL="457200" marR="0" lvl="0" indent="-9525" algn="l" rtl="0">
              <a:lnSpc>
                <a:spcPct val="90000"/>
              </a:lnSpc>
              <a:spcBef>
                <a:spcPts val="1000"/>
              </a:spcBef>
              <a:spcAft>
                <a:spcPts val="0"/>
              </a:spcAft>
              <a:buClr>
                <a:schemeClr val="accent4"/>
              </a:buClr>
              <a:buSzPts val="1800"/>
              <a:buFont typeface="Arial"/>
              <a:buNone/>
            </a:pPr>
            <a:r>
              <a:rPr lang="en-US" sz="2400" b="0" i="0" u="none" strike="noStrike" cap="none">
                <a:solidFill>
                  <a:schemeClr val="accent4"/>
                </a:solidFill>
                <a:latin typeface="Calibri"/>
                <a:ea typeface="Calibri"/>
                <a:cs typeface="Calibri"/>
                <a:sym typeface="Calibri"/>
              </a:rPr>
              <a:t>Some participants push the boundaries of time or tone.</a:t>
            </a: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30"/>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Solutions (RoundRobin)</a:t>
            </a:r>
            <a:endParaRPr sz="3200" b="1"/>
          </a:p>
        </p:txBody>
      </p:sp>
      <p:graphicFrame>
        <p:nvGraphicFramePr>
          <p:cNvPr id="212" name="Google Shape;212;p30"/>
          <p:cNvGraphicFramePr/>
          <p:nvPr/>
        </p:nvGraphicFramePr>
        <p:xfrm>
          <a:off x="989532" y="2021375"/>
          <a:ext cx="3000000" cy="3000000"/>
        </p:xfrm>
        <a:graphic>
          <a:graphicData uri="http://schemas.openxmlformats.org/drawingml/2006/table">
            <a:tbl>
              <a:tblPr firstRow="1" bandRow="1">
                <a:noFill/>
                <a:tableStyleId>{CE74152E-1C7F-42A6-9995-719BBB5CA69E}</a:tableStyleId>
              </a:tblPr>
              <a:tblGrid>
                <a:gridCol w="3869350">
                  <a:extLst>
                    <a:ext uri="{9D8B030D-6E8A-4147-A177-3AD203B41FA5}">
                      <a16:colId xmlns:a16="http://schemas.microsoft.com/office/drawing/2014/main" val="20000"/>
                    </a:ext>
                  </a:extLst>
                </a:gridCol>
                <a:gridCol w="6343600">
                  <a:extLst>
                    <a:ext uri="{9D8B030D-6E8A-4147-A177-3AD203B41FA5}">
                      <a16:colId xmlns:a16="http://schemas.microsoft.com/office/drawing/2014/main" val="20001"/>
                    </a:ext>
                  </a:extLst>
                </a:gridCol>
              </a:tblGrid>
              <a:tr h="776950">
                <a:tc>
                  <a:txBody>
                    <a:bodyPr/>
                    <a:lstStyle/>
                    <a:p>
                      <a:pPr marL="0" marR="0" lvl="0" indent="0" algn="ctr" rtl="0">
                        <a:lnSpc>
                          <a:spcPct val="100000"/>
                        </a:lnSpc>
                        <a:spcBef>
                          <a:spcPts val="0"/>
                        </a:spcBef>
                        <a:spcAft>
                          <a:spcPts val="0"/>
                        </a:spcAft>
                        <a:buClr>
                          <a:srgbClr val="000000"/>
                        </a:buClr>
                        <a:buSzPts val="2800"/>
                        <a:buFont typeface="Arial"/>
                        <a:buNone/>
                      </a:pPr>
                      <a:r>
                        <a:rPr lang="en-US" sz="2800" u="none" strike="noStrike" cap="none">
                          <a:solidFill>
                            <a:schemeClr val="lt2"/>
                          </a:solidFill>
                          <a:latin typeface="Calibri"/>
                          <a:ea typeface="Calibri"/>
                          <a:cs typeface="Calibri"/>
                          <a:sym typeface="Calibri"/>
                        </a:rPr>
                        <a:t>Challenge</a:t>
                      </a:r>
                      <a:endParaRPr sz="2800" u="none" strike="noStrike" cap="none">
                        <a:solidFill>
                          <a:schemeClr val="lt2"/>
                        </a:solidFill>
                        <a:latin typeface="Calibri"/>
                        <a:ea typeface="Calibri"/>
                        <a:cs typeface="Calibri"/>
                        <a:sym typeface="Calibri"/>
                      </a:endParaRPr>
                    </a:p>
                  </a:txBody>
                  <a:tcPr marL="91450" marR="91450" marT="45725" marB="45725"/>
                </a:tc>
                <a:tc>
                  <a:txBody>
                    <a:bodyPr/>
                    <a:lstStyle/>
                    <a:p>
                      <a:pPr marL="0" marR="0" lvl="0" indent="0" algn="ctr" rtl="0">
                        <a:lnSpc>
                          <a:spcPct val="100000"/>
                        </a:lnSpc>
                        <a:spcBef>
                          <a:spcPts val="0"/>
                        </a:spcBef>
                        <a:spcAft>
                          <a:spcPts val="0"/>
                        </a:spcAft>
                        <a:buClr>
                          <a:srgbClr val="000000"/>
                        </a:buClr>
                        <a:buSzPts val="2800"/>
                        <a:buFont typeface="Arial"/>
                        <a:buNone/>
                      </a:pPr>
                      <a:r>
                        <a:rPr lang="en-US" sz="2800" u="none" strike="noStrike" cap="none">
                          <a:solidFill>
                            <a:schemeClr val="lt2"/>
                          </a:solidFill>
                          <a:latin typeface="Calibri"/>
                          <a:ea typeface="Calibri"/>
                          <a:cs typeface="Calibri"/>
                          <a:sym typeface="Calibri"/>
                        </a:rPr>
                        <a:t>Solution</a:t>
                      </a:r>
                      <a:endParaRPr sz="2800" u="none" strike="noStrike" cap="none">
                        <a:solidFill>
                          <a:schemeClr val="lt2"/>
                        </a:solidFill>
                        <a:latin typeface="Calibri"/>
                        <a:ea typeface="Calibri"/>
                        <a:cs typeface="Calibri"/>
                        <a:sym typeface="Calibri"/>
                      </a:endParaRPr>
                    </a:p>
                  </a:txBody>
                  <a:tcPr marL="91450" marR="91450" marT="45725" marB="45725"/>
                </a:tc>
                <a:extLst>
                  <a:ext uri="{0D108BD9-81ED-4DB2-BD59-A6C34878D82A}">
                    <a16:rowId xmlns:a16="http://schemas.microsoft.com/office/drawing/2014/main" val="10000"/>
                  </a:ext>
                </a:extLst>
              </a:tr>
              <a:tr h="776950">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Repetitive ideas</a:t>
                      </a:r>
                      <a:endParaRPr sz="2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Assign sub-themes (e.g., content, language)</a:t>
                      </a:r>
                      <a:endParaRPr sz="1400" u="none" strike="noStrike" cap="none"/>
                    </a:p>
                  </a:txBody>
                  <a:tcPr marL="91450" marR="91450" marT="45725" marB="45725"/>
                </a:tc>
                <a:extLst>
                  <a:ext uri="{0D108BD9-81ED-4DB2-BD59-A6C34878D82A}">
                    <a16:rowId xmlns:a16="http://schemas.microsoft.com/office/drawing/2014/main" val="10001"/>
                  </a:ext>
                </a:extLst>
              </a:tr>
              <a:tr h="776950">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Time pressure</a:t>
                      </a:r>
                      <a:endParaRPr sz="2400" u="none" strike="noStrike" cap="none">
                        <a:latin typeface="Calibri"/>
                        <a:ea typeface="Calibri"/>
                        <a:cs typeface="Calibri"/>
                        <a:sym typeface="Calibri"/>
                      </a:endParaRPr>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Use a 1-idea-per-turn limit</a:t>
                      </a:r>
                      <a:endParaRPr sz="1400" u="none" strike="noStrike" cap="none"/>
                    </a:p>
                  </a:txBody>
                  <a:tcPr marL="91450" marR="91450" marT="45725" marB="45725"/>
                </a:tc>
                <a:extLst>
                  <a:ext uri="{0D108BD9-81ED-4DB2-BD59-A6C34878D82A}">
                    <a16:rowId xmlns:a16="http://schemas.microsoft.com/office/drawing/2014/main" val="10002"/>
                  </a:ext>
                </a:extLst>
              </a:tr>
              <a:tr h="776950">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Dominant personalities</a:t>
                      </a:r>
                      <a:endParaRPr sz="1400" u="none" strike="noStrike" cap="none"/>
                    </a:p>
                  </a:txBody>
                  <a:tcPr marL="91450" marR="91450" marT="45725" marB="45725"/>
                </a:tc>
                <a:tc>
                  <a:txBody>
                    <a:bodyPr/>
                    <a:lstStyle/>
                    <a:p>
                      <a:pPr marL="0" marR="0" lvl="0" indent="0" algn="l" rtl="0">
                        <a:lnSpc>
                          <a:spcPct val="100000"/>
                        </a:lnSpc>
                        <a:spcBef>
                          <a:spcPts val="0"/>
                        </a:spcBef>
                        <a:spcAft>
                          <a:spcPts val="0"/>
                        </a:spcAft>
                        <a:buClr>
                          <a:srgbClr val="000000"/>
                        </a:buClr>
                        <a:buSzPts val="2400"/>
                        <a:buFont typeface="Arial"/>
                        <a:buNone/>
                      </a:pPr>
                      <a:r>
                        <a:rPr lang="en-US" sz="2400" u="none" strike="noStrike" cap="none">
                          <a:latin typeface="Calibri"/>
                          <a:ea typeface="Calibri"/>
                          <a:cs typeface="Calibri"/>
                          <a:sym typeface="Calibri"/>
                        </a:rPr>
                        <a:t>Randomize speaker order</a:t>
                      </a:r>
                      <a:endParaRPr sz="1400" u="none" strike="noStrike" cap="none"/>
                    </a:p>
                  </a:txBody>
                  <a:tcPr marL="91450" marR="91450" marT="45725" marB="45725"/>
                </a:tc>
                <a:extLst>
                  <a:ext uri="{0D108BD9-81ED-4DB2-BD59-A6C34878D82A}">
                    <a16:rowId xmlns:a16="http://schemas.microsoft.com/office/drawing/2014/main" val="10003"/>
                  </a:ext>
                </a:extLst>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27"/>
          <p:cNvSpPr txBox="1"/>
          <p:nvPr/>
        </p:nvSpPr>
        <p:spPr>
          <a:xfrm>
            <a:off x="271524" y="1153551"/>
            <a:ext cx="11185369" cy="5373858"/>
          </a:xfrm>
          <a:prstGeom prst="rect">
            <a:avLst/>
          </a:prstGeom>
          <a:noFill/>
          <a:ln>
            <a:noFill/>
          </a:ln>
        </p:spPr>
        <p:txBody>
          <a:bodyPr spcFirstLastPara="1" wrap="square" lIns="91425" tIns="91425" rIns="91425" bIns="91425" anchor="t" anchorCtr="0">
            <a:noAutofit/>
          </a:bodyPr>
          <a:lstStyle/>
          <a:p>
            <a:pPr marL="0" marR="0" lvl="0" indent="0" algn="l" rtl="0">
              <a:lnSpc>
                <a:spcPct val="107000"/>
              </a:lnSpc>
              <a:spcBef>
                <a:spcPts val="800"/>
              </a:spcBef>
              <a:spcAft>
                <a:spcPts val="0"/>
              </a:spcAft>
              <a:buClr>
                <a:srgbClr val="000000"/>
              </a:buClr>
              <a:buSzPts val="1800"/>
              <a:buFont typeface="Arial"/>
              <a:buNone/>
            </a:pPr>
            <a:r>
              <a:rPr lang="en-US" sz="2400" b="0" i="0" u="none" strike="noStrike" cap="none">
                <a:solidFill>
                  <a:srgbClr val="000000"/>
                </a:solidFill>
                <a:latin typeface="Calibri"/>
                <a:ea typeface="Calibri"/>
                <a:cs typeface="Calibri"/>
                <a:sym typeface="Calibri"/>
              </a:rPr>
              <a:t>. The employment of collaborative strategies enhances Expertise Sharing, promotes Equity, and improves Quality Control.</a:t>
            </a:r>
            <a:endParaRPr sz="2400" b="0" i="0" u="none" strike="noStrike" cap="none">
              <a:solidFill>
                <a:srgbClr val="000000"/>
              </a:solidFill>
              <a:latin typeface="Calibri"/>
              <a:ea typeface="Calibri"/>
              <a:cs typeface="Calibri"/>
              <a:sym typeface="Calibri"/>
            </a:endParaRPr>
          </a:p>
          <a:p>
            <a:pPr marL="0" marR="0" lvl="0" indent="0" algn="l" rtl="0">
              <a:lnSpc>
                <a:spcPct val="107000"/>
              </a:lnSpc>
              <a:spcBef>
                <a:spcPts val="800"/>
              </a:spcBef>
              <a:spcAft>
                <a:spcPts val="0"/>
              </a:spcAft>
              <a:buClr>
                <a:srgbClr val="000000"/>
              </a:buClr>
              <a:buSzPts val="1800"/>
              <a:buFont typeface="Arial"/>
              <a:buNone/>
            </a:pPr>
            <a:r>
              <a:rPr lang="en-US" sz="2400" b="0" i="0" u="none" strike="noStrike" cap="none">
                <a:solidFill>
                  <a:srgbClr val="000000"/>
                </a:solidFill>
                <a:latin typeface="Calibri"/>
                <a:ea typeface="Calibri"/>
                <a:cs typeface="Calibri"/>
                <a:sym typeface="Calibri"/>
              </a:rPr>
              <a:t>. The Jigsaw method is heavily dependent on the good merging of the groups’ ideas, whereas the RoundRobin Brainstorming relies on positive rotating feedback.</a:t>
            </a:r>
            <a:endParaRPr sz="2400" b="0" i="0" u="none" strike="noStrike" cap="none">
              <a:solidFill>
                <a:srgbClr val="000000"/>
              </a:solidFill>
              <a:latin typeface="Calibri"/>
              <a:ea typeface="Calibri"/>
              <a:cs typeface="Calibri"/>
              <a:sym typeface="Calibri"/>
            </a:endParaRPr>
          </a:p>
          <a:p>
            <a:pPr marL="0" marR="0" lvl="0" indent="0" algn="l" rtl="0">
              <a:lnSpc>
                <a:spcPct val="107000"/>
              </a:lnSpc>
              <a:spcBef>
                <a:spcPts val="800"/>
              </a:spcBef>
              <a:spcAft>
                <a:spcPts val="800"/>
              </a:spcAft>
              <a:buClr>
                <a:srgbClr val="000000"/>
              </a:buClr>
              <a:buSzPts val="1100"/>
              <a:buFont typeface="Arial"/>
              <a:buNone/>
            </a:pPr>
            <a:endParaRPr sz="2400" b="1" i="0" u="none" strike="noStrike" cap="none">
              <a:solidFill>
                <a:srgbClr val="000000"/>
              </a:solidFill>
              <a:latin typeface="Calibri"/>
              <a:ea typeface="Calibri"/>
              <a:cs typeface="Calibri"/>
              <a:sym typeface="Calibri"/>
            </a:endParaRPr>
          </a:p>
        </p:txBody>
      </p:sp>
      <p:sp>
        <p:nvSpPr>
          <p:cNvPr id="218" name="Google Shape;218;p27"/>
          <p:cNvSpPr txBox="1">
            <a:spLocks noGrp="1"/>
          </p:cNvSpPr>
          <p:nvPr>
            <p:ph type="title"/>
          </p:nvPr>
        </p:nvSpPr>
        <p:spPr>
          <a:xfrm>
            <a:off x="97970" y="81642"/>
            <a:ext cx="11944500" cy="715800"/>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accent4"/>
              </a:buClr>
              <a:buSzPts val="1800"/>
              <a:buNone/>
            </a:pPr>
            <a:r>
              <a:rPr lang="en-US" sz="3200" b="1">
                <a:solidFill>
                  <a:srgbClr val="FFFFFF"/>
                </a:solidFill>
              </a:rPr>
              <a:t>Reflection and Conclusion</a:t>
            </a:r>
            <a:endParaRPr sz="3200" b="1">
              <a:solidFill>
                <a:srgbClr val="FFFFFF"/>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28"/>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Homework</a:t>
            </a:r>
            <a:endParaRPr sz="3200" b="1"/>
          </a:p>
        </p:txBody>
      </p:sp>
      <p:sp>
        <p:nvSpPr>
          <p:cNvPr id="225" name="Google Shape;225;p28"/>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800"/>
              <a:t>Decide on an informatics area to teach in your class, and use the Jigsaw or the RoundRobin method to co-design a learning activity, ensuring authenticity and gender inclusion.</a:t>
            </a:r>
            <a:endParaRPr sz="28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grpSp>
        <p:nvGrpSpPr>
          <p:cNvPr id="230" name="Google Shape;230;p8"/>
          <p:cNvGrpSpPr/>
          <p:nvPr/>
        </p:nvGrpSpPr>
        <p:grpSpPr>
          <a:xfrm>
            <a:off x="2179865" y="4729766"/>
            <a:ext cx="7832271" cy="1110328"/>
            <a:chOff x="2179603" y="4888792"/>
            <a:chExt cx="7798545" cy="1110328"/>
          </a:xfrm>
        </p:grpSpPr>
        <p:pic>
          <p:nvPicPr>
            <p:cNvPr id="231" name="Google Shape;231;p8"/>
            <p:cNvPicPr preferRelativeResize="0"/>
            <p:nvPr/>
          </p:nvPicPr>
          <p:blipFill rotWithShape="1">
            <a:blip r:embed="rId3">
              <a:alphaModFix/>
            </a:blip>
            <a:srcRect/>
            <a:stretch/>
          </p:blipFill>
          <p:spPr>
            <a:xfrm>
              <a:off x="2179603" y="4888792"/>
              <a:ext cx="1468783" cy="526545"/>
            </a:xfrm>
            <a:prstGeom prst="rect">
              <a:avLst/>
            </a:prstGeom>
            <a:noFill/>
            <a:ln>
              <a:noFill/>
            </a:ln>
          </p:spPr>
        </p:pic>
        <p:pic>
          <p:nvPicPr>
            <p:cNvPr id="232" name="Google Shape;232;p8"/>
            <p:cNvPicPr preferRelativeResize="0"/>
            <p:nvPr/>
          </p:nvPicPr>
          <p:blipFill rotWithShape="1">
            <a:blip r:embed="rId4">
              <a:alphaModFix/>
            </a:blip>
            <a:srcRect l="9996" t="21988" r="6842" b="5544"/>
            <a:stretch/>
          </p:blipFill>
          <p:spPr>
            <a:xfrm>
              <a:off x="3796545" y="4949617"/>
              <a:ext cx="1406759" cy="526545"/>
            </a:xfrm>
            <a:prstGeom prst="rect">
              <a:avLst/>
            </a:prstGeom>
            <a:noFill/>
            <a:ln>
              <a:noFill/>
            </a:ln>
          </p:spPr>
        </p:pic>
        <p:pic>
          <p:nvPicPr>
            <p:cNvPr id="233" name="Google Shape;233;p8"/>
            <p:cNvPicPr preferRelativeResize="0"/>
            <p:nvPr/>
          </p:nvPicPr>
          <p:blipFill rotWithShape="1">
            <a:blip r:embed="rId5">
              <a:alphaModFix/>
            </a:blip>
            <a:srcRect/>
            <a:stretch/>
          </p:blipFill>
          <p:spPr>
            <a:xfrm>
              <a:off x="5134273" y="4888792"/>
              <a:ext cx="1053678" cy="602102"/>
            </a:xfrm>
            <a:prstGeom prst="rect">
              <a:avLst/>
            </a:prstGeom>
            <a:noFill/>
            <a:ln>
              <a:noFill/>
            </a:ln>
          </p:spPr>
        </p:pic>
        <p:pic>
          <p:nvPicPr>
            <p:cNvPr id="234" name="Google Shape;234;p8"/>
            <p:cNvPicPr preferRelativeResize="0"/>
            <p:nvPr/>
          </p:nvPicPr>
          <p:blipFill rotWithShape="1">
            <a:blip r:embed="rId6">
              <a:alphaModFix/>
            </a:blip>
            <a:srcRect/>
            <a:stretch/>
          </p:blipFill>
          <p:spPr>
            <a:xfrm>
              <a:off x="6187951" y="4960895"/>
              <a:ext cx="1500530" cy="545647"/>
            </a:xfrm>
            <a:prstGeom prst="rect">
              <a:avLst/>
            </a:prstGeom>
            <a:noFill/>
            <a:ln>
              <a:noFill/>
            </a:ln>
          </p:spPr>
        </p:pic>
        <p:pic>
          <p:nvPicPr>
            <p:cNvPr id="235" name="Google Shape;235;p8"/>
            <p:cNvPicPr preferRelativeResize="0"/>
            <p:nvPr/>
          </p:nvPicPr>
          <p:blipFill rotWithShape="1">
            <a:blip r:embed="rId7">
              <a:alphaModFix/>
            </a:blip>
            <a:srcRect l="6519" t="2905" r="6458"/>
            <a:stretch/>
          </p:blipFill>
          <p:spPr>
            <a:xfrm>
              <a:off x="7781600" y="4945247"/>
              <a:ext cx="2196548" cy="545647"/>
            </a:xfrm>
            <a:prstGeom prst="rect">
              <a:avLst/>
            </a:prstGeom>
            <a:noFill/>
            <a:ln>
              <a:noFill/>
            </a:ln>
          </p:spPr>
        </p:pic>
        <p:pic>
          <p:nvPicPr>
            <p:cNvPr id="236" name="Google Shape;236;p8"/>
            <p:cNvPicPr preferRelativeResize="0"/>
            <p:nvPr/>
          </p:nvPicPr>
          <p:blipFill rotWithShape="1">
            <a:blip r:embed="rId8">
              <a:alphaModFix/>
            </a:blip>
            <a:srcRect/>
            <a:stretch/>
          </p:blipFill>
          <p:spPr>
            <a:xfrm>
              <a:off x="2288672" y="5654827"/>
              <a:ext cx="1679028" cy="342900"/>
            </a:xfrm>
            <a:prstGeom prst="rect">
              <a:avLst/>
            </a:prstGeom>
            <a:noFill/>
            <a:ln>
              <a:noFill/>
            </a:ln>
          </p:spPr>
        </p:pic>
        <p:pic>
          <p:nvPicPr>
            <p:cNvPr id="237" name="Google Shape;237;p8"/>
            <p:cNvPicPr preferRelativeResize="0"/>
            <p:nvPr/>
          </p:nvPicPr>
          <p:blipFill rotWithShape="1">
            <a:blip r:embed="rId9">
              <a:alphaModFix/>
            </a:blip>
            <a:srcRect/>
            <a:stretch/>
          </p:blipFill>
          <p:spPr>
            <a:xfrm>
              <a:off x="4247100" y="5578646"/>
              <a:ext cx="2083568" cy="414346"/>
            </a:xfrm>
            <a:prstGeom prst="rect">
              <a:avLst/>
            </a:prstGeom>
            <a:noFill/>
            <a:ln>
              <a:noFill/>
            </a:ln>
          </p:spPr>
        </p:pic>
        <p:pic>
          <p:nvPicPr>
            <p:cNvPr id="238" name="Google Shape;238;p8"/>
            <p:cNvPicPr preferRelativeResize="0"/>
            <p:nvPr/>
          </p:nvPicPr>
          <p:blipFill rotWithShape="1">
            <a:blip r:embed="rId10">
              <a:alphaModFix/>
            </a:blip>
            <a:srcRect/>
            <a:stretch/>
          </p:blipFill>
          <p:spPr>
            <a:xfrm>
              <a:off x="6500192" y="5578645"/>
              <a:ext cx="1357332" cy="414344"/>
            </a:xfrm>
            <a:prstGeom prst="rect">
              <a:avLst/>
            </a:prstGeom>
            <a:noFill/>
            <a:ln>
              <a:noFill/>
            </a:ln>
          </p:spPr>
        </p:pic>
        <p:pic>
          <p:nvPicPr>
            <p:cNvPr id="239" name="Google Shape;239;p8"/>
            <p:cNvPicPr preferRelativeResize="0"/>
            <p:nvPr/>
          </p:nvPicPr>
          <p:blipFill rotWithShape="1">
            <a:blip r:embed="rId11">
              <a:alphaModFix/>
            </a:blip>
            <a:srcRect/>
            <a:stretch/>
          </p:blipFill>
          <p:spPr>
            <a:xfrm>
              <a:off x="8024163" y="5561390"/>
              <a:ext cx="897748" cy="414345"/>
            </a:xfrm>
            <a:prstGeom prst="rect">
              <a:avLst/>
            </a:prstGeom>
            <a:noFill/>
            <a:ln>
              <a:noFill/>
            </a:ln>
          </p:spPr>
        </p:pic>
        <p:pic>
          <p:nvPicPr>
            <p:cNvPr id="240" name="Google Shape;240;p8"/>
            <p:cNvPicPr preferRelativeResize="0"/>
            <p:nvPr/>
          </p:nvPicPr>
          <p:blipFill rotWithShape="1">
            <a:blip r:embed="rId12">
              <a:alphaModFix/>
            </a:blip>
            <a:srcRect/>
            <a:stretch/>
          </p:blipFill>
          <p:spPr>
            <a:xfrm>
              <a:off x="9179152" y="5522870"/>
              <a:ext cx="457200" cy="476250"/>
            </a:xfrm>
            <a:prstGeom prst="rect">
              <a:avLst/>
            </a:prstGeom>
            <a:noFill/>
            <a:ln>
              <a:noFill/>
            </a:ln>
          </p:spPr>
        </p:pic>
      </p:grpSp>
      <p:sp>
        <p:nvSpPr>
          <p:cNvPr id="241" name="Google Shape;241;p8"/>
          <p:cNvSpPr/>
          <p:nvPr/>
        </p:nvSpPr>
        <p:spPr>
          <a:xfrm>
            <a:off x="1254125" y="1759459"/>
            <a:ext cx="12192000" cy="457200"/>
          </a:xfrm>
          <a:prstGeom prst="rect">
            <a:avLst/>
          </a:prstGeom>
          <a:noFill/>
          <a:ln>
            <a:noFill/>
          </a:ln>
        </p:spPr>
        <p:txBody>
          <a:bodyPr spcFirstLastPara="1" wrap="square" lIns="91425" tIns="45700" rIns="91425" bIns="45700" anchor="ctr" anchorCtr="0">
            <a:sp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31"/>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a:t>References </a:t>
            </a:r>
            <a:endParaRPr/>
          </a:p>
        </p:txBody>
      </p:sp>
      <p:sp>
        <p:nvSpPr>
          <p:cNvPr id="248" name="Google Shape;248;p31"/>
          <p:cNvSpPr txBox="1">
            <a:spLocks noGrp="1"/>
          </p:cNvSpPr>
          <p:nvPr>
            <p:ph type="body" idx="1"/>
          </p:nvPr>
        </p:nvSpPr>
        <p:spPr>
          <a:xfrm>
            <a:off x="97970" y="854672"/>
            <a:ext cx="11944351" cy="550862"/>
          </a:xfrm>
          <a:prstGeom prst="rect">
            <a:avLst/>
          </a:prstGeom>
          <a:noFill/>
          <a:ln>
            <a:noFill/>
          </a:ln>
        </p:spPr>
        <p:txBody>
          <a:bodyPr spcFirstLastPara="1" wrap="square" lIns="91425" tIns="45700" rIns="91425" bIns="45700" anchor="ctr" anchorCtr="0">
            <a:noAutofit/>
          </a:bodyPr>
          <a:lstStyle/>
          <a:p>
            <a:pPr marL="457200" marR="0" lvl="0" indent="-228600" algn="just" rtl="0">
              <a:lnSpc>
                <a:spcPct val="90000"/>
              </a:lnSpc>
              <a:spcBef>
                <a:spcPts val="1000"/>
              </a:spcBef>
              <a:spcAft>
                <a:spcPts val="0"/>
              </a:spcAft>
              <a:buClr>
                <a:schemeClr val="accent1"/>
              </a:buClr>
              <a:buSzPts val="2400"/>
              <a:buFont typeface="Arial"/>
              <a:buNone/>
            </a:pPr>
            <a:endParaRPr/>
          </a:p>
        </p:txBody>
      </p:sp>
      <p:sp>
        <p:nvSpPr>
          <p:cNvPr id="249" name="Google Shape;249;p31"/>
          <p:cNvSpPr txBox="1">
            <a:spLocks noGrp="1"/>
          </p:cNvSpPr>
          <p:nvPr>
            <p:ph type="body" idx="2"/>
          </p:nvPr>
        </p:nvSpPr>
        <p:spPr>
          <a:xfrm>
            <a:off x="97971" y="1462685"/>
            <a:ext cx="11944350" cy="5289179"/>
          </a:xfrm>
          <a:prstGeom prst="rect">
            <a:avLst/>
          </a:prstGeom>
          <a:noFill/>
          <a:ln>
            <a:noFill/>
          </a:ln>
        </p:spPr>
        <p:txBody>
          <a:bodyPr spcFirstLastPara="1" wrap="square" lIns="91425" tIns="45700" rIns="91425" bIns="45700" anchor="t" anchorCtr="0">
            <a:noAutofit/>
          </a:bodyPr>
          <a:lstStyle/>
          <a:p>
            <a:pPr marL="457200" lvl="0" indent="-228600" algn="l" rtl="0">
              <a:lnSpc>
                <a:spcPct val="107000"/>
              </a:lnSpc>
              <a:spcBef>
                <a:spcPts val="1000"/>
              </a:spcBef>
              <a:spcAft>
                <a:spcPts val="0"/>
              </a:spcAft>
              <a:buSzPts val="1800"/>
              <a:buNone/>
            </a:pPr>
            <a:r>
              <a:rPr lang="en-US" sz="1800">
                <a:solidFill>
                  <a:srgbClr val="000000"/>
                </a:solidFill>
                <a:latin typeface="Quattrocento Sans"/>
                <a:ea typeface="Quattrocento Sans"/>
                <a:cs typeface="Quattrocento Sans"/>
                <a:sym typeface="Quattrocento Sans"/>
              </a:rPr>
              <a:t>Aronson, E., &amp; Patnoe, S. (2011). The Jigsaw Classroom. Sage.</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Bambino, D. (2002). Critical friends. Educational Leadership, 59(6), 25-27.</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Johnson, D.W., &amp; Johnson, R.T. (1999). Learning Together and Alone. Allyn &amp; Bacon.</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Koch, M., et al. (2020). Gender-inclusive design in CS education. ACM SIGCSE, 51(1), 12-18.</a:t>
            </a: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r>
              <a:rPr lang="en-US" sz="1800">
                <a:solidFill>
                  <a:srgbClr val="000000"/>
                </a:solidFill>
                <a:latin typeface="Quattrocento Sans"/>
                <a:ea typeface="Quattrocento Sans"/>
                <a:cs typeface="Quattrocento Sans"/>
                <a:sym typeface="Quattrocento Sans"/>
              </a:rPr>
              <a:t>Margolis, J., &amp; Fisher, A. (2002). Unlocking the Clubhouse. MIT Press.</a:t>
            </a:r>
            <a:endParaRPr/>
          </a:p>
          <a:p>
            <a:pPr marL="457200" lvl="0" indent="-228600" algn="l" rtl="0">
              <a:lnSpc>
                <a:spcPct val="107000"/>
              </a:lnSpc>
              <a:spcBef>
                <a:spcPts val="1800"/>
              </a:spcBef>
              <a:spcAft>
                <a:spcPts val="0"/>
              </a:spcAft>
              <a:buSzPts val="1800"/>
              <a:buNone/>
            </a:pPr>
            <a:r>
              <a:rPr lang="en-US" b="1">
                <a:solidFill>
                  <a:srgbClr val="000000"/>
                </a:solidFill>
                <a:latin typeface="Quattrocento Sans"/>
                <a:ea typeface="Quattrocento Sans"/>
                <a:cs typeface="Quattrocento Sans"/>
                <a:sym typeface="Quattrocento Sans"/>
              </a:rPr>
              <a:t>Websites:</a:t>
            </a:r>
            <a:endParaRPr/>
          </a:p>
          <a:p>
            <a:pPr marL="457200" lvl="0" indent="-228600" algn="l" rtl="0">
              <a:lnSpc>
                <a:spcPct val="107000"/>
              </a:lnSpc>
              <a:spcBef>
                <a:spcPts val="1800"/>
              </a:spcBef>
              <a:spcAft>
                <a:spcPts val="0"/>
              </a:spcAft>
              <a:buSzPts val="1800"/>
              <a:buNone/>
            </a:pPr>
            <a:r>
              <a:rPr lang="en-US" sz="1800" u="sng">
                <a:solidFill>
                  <a:srgbClr val="000000"/>
                </a:solidFill>
                <a:latin typeface="Calibri"/>
                <a:ea typeface="Calibri"/>
                <a:cs typeface="Calibri"/>
                <a:sym typeface="Calibri"/>
                <a:hlinkClick r:id="rId3">
                  <a:extLst>
                    <a:ext uri="{A12FA001-AC4F-418D-AE19-62706E023703}">
                      <ahyp:hlinkClr xmlns:ahyp="http://schemas.microsoft.com/office/drawing/2018/hyperlinkcolor" val="tx"/>
                    </a:ext>
                  </a:extLst>
                </a:hlinkClick>
              </a:rPr>
              <a:t>https://www.youtube.com/watch?v=euhtXUgBEts</a:t>
            </a:r>
            <a:r>
              <a:rPr lang="en-US" sz="1800">
                <a:solidFill>
                  <a:srgbClr val="000000"/>
                </a:solidFill>
                <a:latin typeface="Calibri"/>
                <a:ea typeface="Calibri"/>
                <a:cs typeface="Calibri"/>
                <a:sym typeface="Calibri"/>
              </a:rPr>
              <a:t>, The Jigsaw Method, accessed on 15/5/2025.</a:t>
            </a:r>
            <a:endParaRPr/>
          </a:p>
          <a:p>
            <a:pPr marL="457200" lvl="0" indent="-228600" algn="l" rtl="0">
              <a:lnSpc>
                <a:spcPct val="107000"/>
              </a:lnSpc>
              <a:spcBef>
                <a:spcPts val="1800"/>
              </a:spcBef>
              <a:spcAft>
                <a:spcPts val="0"/>
              </a:spcAft>
              <a:buSzPts val="1800"/>
              <a:buNone/>
            </a:pPr>
            <a:r>
              <a:rPr lang="en-US" sz="1800" u="sng">
                <a:solidFill>
                  <a:srgbClr val="000000"/>
                </a:solidFill>
                <a:latin typeface="Calibri"/>
                <a:ea typeface="Calibri"/>
                <a:cs typeface="Calibri"/>
                <a:sym typeface="Calibri"/>
                <a:hlinkClick r:id="rId4">
                  <a:extLst>
                    <a:ext uri="{A12FA001-AC4F-418D-AE19-62706E023703}">
                      <ahyp:hlinkClr xmlns:ahyp="http://schemas.microsoft.com/office/drawing/2018/hyperlinkcolor" val="tx"/>
                    </a:ext>
                  </a:extLst>
                </a:hlinkClick>
              </a:rPr>
              <a:t>https://www.youtube.com/watch?v=tMBu5XZs-LA</a:t>
            </a:r>
            <a:r>
              <a:rPr lang="en-US" sz="1800">
                <a:solidFill>
                  <a:srgbClr val="000000"/>
                </a:solidFill>
                <a:latin typeface="Calibri"/>
                <a:ea typeface="Calibri"/>
                <a:cs typeface="Calibri"/>
                <a:sym typeface="Calibri"/>
              </a:rPr>
              <a:t>, Steps of RoundRobin, accessed on 15/5/2025.</a:t>
            </a:r>
            <a:endParaRPr/>
          </a:p>
          <a:p>
            <a:pPr marL="457200" lvl="0" indent="-228600" algn="l" rtl="0">
              <a:lnSpc>
                <a:spcPct val="107000"/>
              </a:lnSpc>
              <a:spcBef>
                <a:spcPts val="1800"/>
              </a:spcBef>
              <a:spcAft>
                <a:spcPts val="0"/>
              </a:spcAft>
              <a:buSzPts val="1800"/>
              <a:buNone/>
            </a:pP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endParaRPr sz="1800">
              <a:solidFill>
                <a:srgbClr val="000000"/>
              </a:solidFill>
              <a:latin typeface="Calibri"/>
              <a:ea typeface="Calibri"/>
              <a:cs typeface="Calibri"/>
              <a:sym typeface="Calibri"/>
            </a:endParaRPr>
          </a:p>
          <a:p>
            <a:pPr marL="457200" lvl="0" indent="-228600" algn="l" rtl="0">
              <a:lnSpc>
                <a:spcPct val="107000"/>
              </a:lnSpc>
              <a:spcBef>
                <a:spcPts val="1800"/>
              </a:spcBef>
              <a:spcAft>
                <a:spcPts val="0"/>
              </a:spcAft>
              <a:buSzPts val="1800"/>
              <a:buNone/>
            </a:pPr>
            <a:endParaRPr sz="1800">
              <a:solidFill>
                <a:srgbClr val="000000"/>
              </a:solidFill>
              <a:latin typeface="Calibri"/>
              <a:ea typeface="Calibri"/>
              <a:cs typeface="Calibri"/>
              <a:sym typeface="Calibri"/>
            </a:endParaRPr>
          </a:p>
          <a:p>
            <a:pPr marL="457200" marR="0" lvl="0" indent="-228600" algn="l" rtl="0">
              <a:lnSpc>
                <a:spcPct val="90000"/>
              </a:lnSpc>
              <a:spcBef>
                <a:spcPts val="1800"/>
              </a:spcBef>
              <a:spcAft>
                <a:spcPts val="0"/>
              </a:spcAft>
              <a:buClr>
                <a:schemeClr val="accent4"/>
              </a:buClr>
              <a:buSzPts val="1800"/>
              <a:buFont typeface="Arial"/>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5"/>
        <p:cNvGrpSpPr/>
        <p:nvPr/>
      </p:nvGrpSpPr>
      <p:grpSpPr>
        <a:xfrm>
          <a:off x="0" y="0"/>
          <a:ext cx="0" cy="0"/>
          <a:chOff x="0" y="0"/>
          <a:chExt cx="0" cy="0"/>
        </a:xfrm>
      </p:grpSpPr>
      <p:sp>
        <p:nvSpPr>
          <p:cNvPr id="76" name="Google Shape;76;p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solidFill>
                  <a:srgbClr val="FFFFFF"/>
                </a:solidFill>
              </a:rPr>
              <a:t>L</a:t>
            </a:r>
            <a:r>
              <a:rPr lang="en-US" sz="3200" b="1" i="0" u="none" strike="noStrike">
                <a:solidFill>
                  <a:srgbClr val="FFFFFF"/>
                </a:solidFill>
                <a:latin typeface="Calibri"/>
                <a:ea typeface="Calibri"/>
                <a:cs typeface="Calibri"/>
                <a:sym typeface="Calibri"/>
              </a:rPr>
              <a:t>earning outcomes</a:t>
            </a:r>
            <a:endParaRPr sz="3200">
              <a:solidFill>
                <a:srgbClr val="FFFFFF"/>
              </a:solidFill>
            </a:endParaRPr>
          </a:p>
        </p:txBody>
      </p:sp>
      <p:sp>
        <p:nvSpPr>
          <p:cNvPr id="77" name="Google Shape;77;p4"/>
          <p:cNvSpPr txBox="1">
            <a:spLocks noGrp="1"/>
          </p:cNvSpPr>
          <p:nvPr>
            <p:ph type="body" idx="2"/>
          </p:nvPr>
        </p:nvSpPr>
        <p:spPr>
          <a:xfrm>
            <a:off x="355599" y="1462685"/>
            <a:ext cx="11087101" cy="3414115"/>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sz="2400" b="1" i="1" u="none" strike="noStrike">
                <a:solidFill>
                  <a:srgbClr val="1D1D1B"/>
                </a:solidFill>
                <a:latin typeface="Calibri"/>
                <a:ea typeface="Calibri"/>
                <a:cs typeface="Calibri"/>
                <a:sym typeface="Calibri"/>
              </a:rPr>
              <a:t>By the end of this module teachers will be able to:</a:t>
            </a:r>
            <a:endParaRPr sz="2400" b="1" i="1" u="none" strike="noStrike">
              <a:solidFill>
                <a:srgbClr val="1D1D1B"/>
              </a:solidFill>
              <a:latin typeface="Calibri"/>
              <a:ea typeface="Calibri"/>
              <a:cs typeface="Calibri"/>
              <a:sym typeface="Calibri"/>
            </a:endParaRPr>
          </a:p>
          <a:p>
            <a:pPr marL="0" lvl="0" indent="0" algn="l" rtl="0">
              <a:lnSpc>
                <a:spcPct val="90000"/>
              </a:lnSpc>
              <a:spcBef>
                <a:spcPts val="0"/>
              </a:spcBef>
              <a:spcAft>
                <a:spcPts val="0"/>
              </a:spcAft>
              <a:buClr>
                <a:schemeClr val="accent4"/>
              </a:buClr>
              <a:buSzPts val="1800"/>
              <a:buNone/>
            </a:pPr>
            <a:endParaRPr sz="2400" b="1">
              <a:solidFill>
                <a:srgbClr val="1D1D1B"/>
              </a:solidFill>
              <a:latin typeface="Calibri"/>
              <a:ea typeface="Calibri"/>
              <a:cs typeface="Calibri"/>
              <a:sym typeface="Calibri"/>
            </a:endParaRPr>
          </a:p>
          <a:p>
            <a:pPr marL="342900" lvl="0" indent="-342900" algn="l" rtl="0">
              <a:lnSpc>
                <a:spcPct val="90000"/>
              </a:lnSpc>
              <a:spcBef>
                <a:spcPts val="0"/>
              </a:spcBef>
              <a:spcAft>
                <a:spcPts val="0"/>
              </a:spcAft>
              <a:buClr>
                <a:schemeClr val="accent4"/>
              </a:buClr>
              <a:buSzPts val="1800"/>
              <a:buFont typeface="Arial"/>
              <a:buChar char="•"/>
            </a:pPr>
            <a:r>
              <a:rPr lang="en-US" sz="2400">
                <a:solidFill>
                  <a:srgbClr val="1D1D1B"/>
                </a:solidFill>
                <a:latin typeface="Calibri"/>
                <a:ea typeface="Calibri"/>
                <a:cs typeface="Calibri"/>
                <a:sym typeface="Calibri"/>
              </a:rPr>
              <a:t>Apply structured collaborative techniques to design learning scenarios for Informatics.</a:t>
            </a:r>
            <a:endParaRPr sz="2400"/>
          </a:p>
          <a:p>
            <a:pPr marL="342900" lvl="0" indent="-342900" algn="l" rtl="0">
              <a:lnSpc>
                <a:spcPct val="90000"/>
              </a:lnSpc>
              <a:spcBef>
                <a:spcPts val="0"/>
              </a:spcBef>
              <a:spcAft>
                <a:spcPts val="0"/>
              </a:spcAft>
              <a:buClr>
                <a:schemeClr val="accent4"/>
              </a:buClr>
              <a:buSzPts val="1800"/>
              <a:buFont typeface="Arial"/>
              <a:buChar char="•"/>
            </a:pPr>
            <a:r>
              <a:rPr lang="en-US" sz="2400">
                <a:solidFill>
                  <a:srgbClr val="1D1D1B"/>
                </a:solidFill>
                <a:latin typeface="Calibri"/>
                <a:ea typeface="Calibri"/>
                <a:cs typeface="Calibri"/>
                <a:sym typeface="Calibri"/>
              </a:rPr>
              <a:t>Employ brainstorming and consensus-building strategies to generate inclusive lesson ideas.</a:t>
            </a:r>
            <a:endParaRPr sz="2400"/>
          </a:p>
          <a:p>
            <a:pPr marL="342900" lvl="0" indent="-342900" algn="l" rtl="0">
              <a:lnSpc>
                <a:spcPct val="90000"/>
              </a:lnSpc>
              <a:spcBef>
                <a:spcPts val="0"/>
              </a:spcBef>
              <a:spcAft>
                <a:spcPts val="0"/>
              </a:spcAft>
              <a:buClr>
                <a:schemeClr val="accent4"/>
              </a:buClr>
              <a:buSzPts val="1800"/>
              <a:buFont typeface="Arial"/>
              <a:buChar char="•"/>
            </a:pPr>
            <a:r>
              <a:rPr lang="en-US" sz="2400">
                <a:solidFill>
                  <a:srgbClr val="1D1D1B"/>
                </a:solidFill>
              </a:rPr>
              <a:t>Integrate Authentic Learning and Gender Inclusion principles into collaborative planning.</a:t>
            </a:r>
            <a:endParaRPr sz="2400">
              <a:solidFill>
                <a:srgbClr val="1D1D1B"/>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81"/>
        <p:cNvGrpSpPr/>
        <p:nvPr/>
      </p:nvGrpSpPr>
      <p:grpSpPr>
        <a:xfrm>
          <a:off x="0" y="0"/>
          <a:ext cx="0" cy="0"/>
          <a:chOff x="0" y="0"/>
          <a:chExt cx="0" cy="0"/>
        </a:xfrm>
      </p:grpSpPr>
      <p:sp>
        <p:nvSpPr>
          <p:cNvPr id="82" name="Google Shape;82;p5"/>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solidFill>
                  <a:srgbClr val="FFFFFF"/>
                </a:solidFill>
              </a:rPr>
              <a:t>Contents</a:t>
            </a:r>
            <a:endParaRPr sz="3200">
              <a:solidFill>
                <a:srgbClr val="FFFFFF"/>
              </a:solidFill>
            </a:endParaRPr>
          </a:p>
        </p:txBody>
      </p:sp>
      <p:sp>
        <p:nvSpPr>
          <p:cNvPr id="83" name="Google Shape;83;p5"/>
          <p:cNvSpPr txBox="1">
            <a:spLocks noGrp="1"/>
          </p:cNvSpPr>
          <p:nvPr>
            <p:ph type="body" idx="2"/>
          </p:nvPr>
        </p:nvSpPr>
        <p:spPr>
          <a:xfrm>
            <a:off x="355599" y="1462685"/>
            <a:ext cx="11087101" cy="5289179"/>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accent4"/>
              </a:buClr>
              <a:buSzPts val="1800"/>
              <a:buNone/>
            </a:pPr>
            <a:r>
              <a:rPr lang="en-US" sz="2800">
                <a:solidFill>
                  <a:srgbClr val="1D1D1B"/>
                </a:solidFill>
                <a:latin typeface="Calibri"/>
                <a:ea typeface="Calibri"/>
                <a:cs typeface="Calibri"/>
                <a:sym typeface="Calibri"/>
              </a:rPr>
              <a:t>. Introduction </a:t>
            </a:r>
            <a:endParaRPr sz="2800">
              <a:solidFill>
                <a:srgbClr val="1D1D1B"/>
              </a:solidFill>
              <a:latin typeface="Calibri"/>
              <a:ea typeface="Calibri"/>
              <a:cs typeface="Calibri"/>
              <a:sym typeface="Calibri"/>
            </a:endParaRPr>
          </a:p>
          <a:p>
            <a:pPr marL="0" lvl="0" indent="0" algn="l" rtl="0">
              <a:lnSpc>
                <a:spcPct val="90000"/>
              </a:lnSpc>
              <a:spcBef>
                <a:spcPts val="0"/>
              </a:spcBef>
              <a:spcAft>
                <a:spcPts val="0"/>
              </a:spcAft>
              <a:buClr>
                <a:schemeClr val="accent4"/>
              </a:buClr>
              <a:buSzPts val="1800"/>
              <a:buNone/>
            </a:pPr>
            <a:r>
              <a:rPr lang="en-US" sz="2800">
                <a:solidFill>
                  <a:srgbClr val="1D1D1B"/>
                </a:solidFill>
              </a:rPr>
              <a:t>. The need for collaboration</a:t>
            </a:r>
            <a:endParaRPr sz="2800"/>
          </a:p>
          <a:p>
            <a:pPr marL="0" lvl="0" indent="0" algn="l" rtl="0">
              <a:lnSpc>
                <a:spcPct val="90000"/>
              </a:lnSpc>
              <a:spcBef>
                <a:spcPts val="0"/>
              </a:spcBef>
              <a:spcAft>
                <a:spcPts val="0"/>
              </a:spcAft>
              <a:buClr>
                <a:schemeClr val="accent4"/>
              </a:buClr>
              <a:buSzPts val="1800"/>
              <a:buNone/>
            </a:pPr>
            <a:r>
              <a:rPr lang="en-US" sz="2800">
                <a:solidFill>
                  <a:srgbClr val="1D1D1B"/>
                </a:solidFill>
                <a:latin typeface="Calibri"/>
                <a:ea typeface="Calibri"/>
                <a:cs typeface="Calibri"/>
                <a:sym typeface="Calibri"/>
              </a:rPr>
              <a:t>. The Jigsaw method</a:t>
            </a:r>
            <a:endParaRPr sz="2800"/>
          </a:p>
          <a:p>
            <a:pPr marL="0" lvl="0" indent="0" algn="l" rtl="0">
              <a:lnSpc>
                <a:spcPct val="90000"/>
              </a:lnSpc>
              <a:spcBef>
                <a:spcPts val="0"/>
              </a:spcBef>
              <a:spcAft>
                <a:spcPts val="0"/>
              </a:spcAft>
              <a:buClr>
                <a:schemeClr val="accent4"/>
              </a:buClr>
              <a:buSzPts val="1800"/>
              <a:buNone/>
            </a:pPr>
            <a:r>
              <a:rPr lang="en-US" sz="2800">
                <a:solidFill>
                  <a:srgbClr val="1D1D1B"/>
                </a:solidFill>
              </a:rPr>
              <a:t>. RoundRobin Brainstorming</a:t>
            </a:r>
            <a:endParaRPr sz="2800"/>
          </a:p>
          <a:p>
            <a:pPr marL="0" lvl="0" indent="0" algn="l" rtl="0">
              <a:lnSpc>
                <a:spcPct val="90000"/>
              </a:lnSpc>
              <a:spcBef>
                <a:spcPts val="0"/>
              </a:spcBef>
              <a:spcAft>
                <a:spcPts val="0"/>
              </a:spcAft>
              <a:buClr>
                <a:schemeClr val="accent4"/>
              </a:buClr>
              <a:buSzPts val="1800"/>
              <a:buNone/>
            </a:pPr>
            <a:r>
              <a:rPr lang="en-US" sz="2800">
                <a:solidFill>
                  <a:srgbClr val="1D1D1B"/>
                </a:solidFill>
              </a:rPr>
              <a:t>. Challenges and Solutions</a:t>
            </a:r>
            <a:endParaRPr sz="2800"/>
          </a:p>
          <a:p>
            <a:pPr marL="0" lvl="0" indent="0" algn="l" rtl="0">
              <a:lnSpc>
                <a:spcPct val="90000"/>
              </a:lnSpc>
              <a:spcBef>
                <a:spcPts val="0"/>
              </a:spcBef>
              <a:spcAft>
                <a:spcPts val="0"/>
              </a:spcAft>
              <a:buClr>
                <a:schemeClr val="accent4"/>
              </a:buClr>
              <a:buSzPts val="1800"/>
              <a:buNone/>
            </a:pPr>
            <a:r>
              <a:rPr lang="en-US" sz="2800">
                <a:solidFill>
                  <a:srgbClr val="1D1D1B"/>
                </a:solidFill>
                <a:latin typeface="Calibri"/>
                <a:ea typeface="Calibri"/>
                <a:cs typeface="Calibri"/>
                <a:sym typeface="Calibri"/>
              </a:rPr>
              <a:t>. Reflection and Co</a:t>
            </a:r>
            <a:r>
              <a:rPr lang="en-US" sz="2800">
                <a:solidFill>
                  <a:srgbClr val="1D1D1B"/>
                </a:solidFill>
              </a:rPr>
              <a:t>nclusion</a:t>
            </a:r>
            <a:endParaRPr sz="2800"/>
          </a:p>
          <a:p>
            <a:pPr marL="0" lvl="0" indent="0" algn="l" rtl="0">
              <a:lnSpc>
                <a:spcPct val="90000"/>
              </a:lnSpc>
              <a:spcBef>
                <a:spcPts val="0"/>
              </a:spcBef>
              <a:spcAft>
                <a:spcPts val="0"/>
              </a:spcAft>
              <a:buClr>
                <a:schemeClr val="accent4"/>
              </a:buClr>
              <a:buSzPts val="1800"/>
              <a:buNone/>
            </a:pPr>
            <a:r>
              <a:rPr lang="en-US" sz="2800">
                <a:solidFill>
                  <a:srgbClr val="1D1D1B"/>
                </a:solidFill>
              </a:rPr>
              <a:t>. Homework</a:t>
            </a:r>
            <a:endParaRPr sz="2800"/>
          </a:p>
          <a:p>
            <a:pPr marL="0" lvl="0" indent="0" algn="l" rtl="0">
              <a:lnSpc>
                <a:spcPct val="90000"/>
              </a:lnSpc>
              <a:spcBef>
                <a:spcPts val="0"/>
              </a:spcBef>
              <a:spcAft>
                <a:spcPts val="0"/>
              </a:spcAft>
              <a:buClr>
                <a:schemeClr val="accent4"/>
              </a:buClr>
              <a:buSzPts val="1800"/>
              <a:buNone/>
            </a:pPr>
            <a:r>
              <a:rPr lang="en-US" sz="2800">
                <a:solidFill>
                  <a:srgbClr val="1D1D1B"/>
                </a:solidFill>
                <a:latin typeface="Calibri"/>
                <a:ea typeface="Calibri"/>
                <a:cs typeface="Calibri"/>
                <a:sym typeface="Calibri"/>
              </a:rPr>
              <a:t>. References</a:t>
            </a:r>
            <a:endParaRPr sz="2800">
              <a:solidFill>
                <a:srgbClr val="1D1D1B"/>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sp>
        <p:nvSpPr>
          <p:cNvPr id="88" name="Google Shape;88;p24"/>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3200" b="1">
                <a:solidFill>
                  <a:srgbClr val="FFFFFF"/>
                </a:solidFill>
              </a:rPr>
              <a:t>Introduction</a:t>
            </a:r>
            <a:endParaRPr sz="3200">
              <a:solidFill>
                <a:srgbClr val="FFFFFF"/>
              </a:solidFill>
            </a:endParaRPr>
          </a:p>
        </p:txBody>
      </p:sp>
      <p:sp>
        <p:nvSpPr>
          <p:cNvPr id="89" name="Google Shape;89;p24"/>
          <p:cNvSpPr txBox="1">
            <a:spLocks noGrp="1"/>
          </p:cNvSpPr>
          <p:nvPr>
            <p:ph type="body" idx="2"/>
          </p:nvPr>
        </p:nvSpPr>
        <p:spPr>
          <a:xfrm>
            <a:off x="97971" y="1462686"/>
            <a:ext cx="11789100" cy="4159182"/>
          </a:xfrm>
          <a:prstGeom prst="rect">
            <a:avLst/>
          </a:prstGeom>
          <a:noFill/>
          <a:ln>
            <a:noFill/>
          </a:ln>
        </p:spPr>
        <p:txBody>
          <a:bodyPr spcFirstLastPara="1" wrap="square" lIns="91425" tIns="45700" rIns="91425" bIns="45700" anchor="t" anchorCtr="0">
            <a:noAutofit/>
          </a:bodyPr>
          <a:lstStyle/>
          <a:p>
            <a:pPr marL="457200" lvl="0" indent="-17462" algn="l" rtl="0">
              <a:lnSpc>
                <a:spcPct val="90000"/>
              </a:lnSpc>
              <a:spcBef>
                <a:spcPts val="1000"/>
              </a:spcBef>
              <a:spcAft>
                <a:spcPts val="0"/>
              </a:spcAft>
              <a:buSzPts val="1800"/>
              <a:buNone/>
            </a:pPr>
            <a:r>
              <a:rPr lang="en-US" sz="2800"/>
              <a:t>This unit focuses on collaborative strategies for designing effective Informatics learning scenarios. Teachers will learn to design gender-inclusive, authentic informatics scenarios using evidence-based collaborative strategies, grounded in social constructivism and inclusive pedagogy. In detail, the unit takes up the JIGSAW method, the Round-Robin brainstorming technique. These practices (among other collaborative methods) not only help co-develop learning scenarios, but the feedback gained can be exploited by appropriate peer-review protocols in the evaluation process. The unit presents the theory behind the respective collaborative methods and examples of how these methods can be used. In parallel, the unit stresses challenges and barriers in using these collaborative strategies and providing solutions to overcome these difficulties.</a:t>
            </a:r>
            <a:br>
              <a:rPr lang="en-US" sz="2800"/>
            </a:br>
            <a:endParaRPr sz="28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6"/>
          <p:cNvSpPr txBox="1">
            <a:spLocks noGrp="1"/>
          </p:cNvSpPr>
          <p:nvPr>
            <p:ph type="title"/>
          </p:nvPr>
        </p:nvSpPr>
        <p:spPr>
          <a:xfrm>
            <a:off x="97970" y="81642"/>
            <a:ext cx="11944351" cy="715879"/>
          </a:xfrm>
          <a:prstGeom prst="rect">
            <a:avLst/>
          </a:prstGeom>
          <a:noFill/>
          <a:ln>
            <a:noFill/>
          </a:ln>
        </p:spPr>
        <p:txBody>
          <a:bodyPr spcFirstLastPara="1" wrap="square" lIns="91425" tIns="54000" rIns="54000" bIns="54000" anchor="ctr" anchorCtr="0">
            <a:noAutofit/>
          </a:bodyPr>
          <a:lstStyle/>
          <a:p>
            <a:pPr marL="0" marR="0" lvl="0" indent="0" algn="l" rtl="0">
              <a:lnSpc>
                <a:spcPct val="90000"/>
              </a:lnSpc>
              <a:spcBef>
                <a:spcPts val="0"/>
              </a:spcBef>
              <a:spcAft>
                <a:spcPts val="0"/>
              </a:spcAft>
              <a:buClr>
                <a:schemeClr val="lt2"/>
              </a:buClr>
              <a:buSzPts val="3800"/>
              <a:buFont typeface="Calibri"/>
              <a:buNone/>
            </a:pPr>
            <a:r>
              <a:rPr lang="en-US" sz="3200" b="1">
                <a:solidFill>
                  <a:srgbClr val="FFFFFF"/>
                </a:solidFill>
              </a:rPr>
              <a:t>The need for Collaboration </a:t>
            </a:r>
            <a:endParaRPr sz="3200">
              <a:solidFill>
                <a:srgbClr val="FFFFFF"/>
              </a:solidFill>
            </a:endParaRPr>
          </a:p>
        </p:txBody>
      </p:sp>
      <p:sp>
        <p:nvSpPr>
          <p:cNvPr id="95" name="Google Shape;95;p6"/>
          <p:cNvSpPr txBox="1">
            <a:spLocks noGrp="1"/>
          </p:cNvSpPr>
          <p:nvPr>
            <p:ph type="body" idx="2"/>
          </p:nvPr>
        </p:nvSpPr>
        <p:spPr>
          <a:xfrm>
            <a:off x="97970" y="2286361"/>
            <a:ext cx="4767012" cy="2652115"/>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400"/>
              <a:t>Why Collaborate?</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Learning is Social</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Enhance Expertise Sharing</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Promote Equity</a:t>
            </a:r>
            <a:endParaRPr sz="2400"/>
          </a:p>
          <a:p>
            <a:pPr marL="457200" marR="0" lvl="0" indent="-228600" algn="l" rtl="0">
              <a:lnSpc>
                <a:spcPct val="90000"/>
              </a:lnSpc>
              <a:spcBef>
                <a:spcPts val="1000"/>
              </a:spcBef>
              <a:spcAft>
                <a:spcPts val="0"/>
              </a:spcAft>
              <a:buClr>
                <a:schemeClr val="accent4"/>
              </a:buClr>
              <a:buSzPts val="1800"/>
              <a:buFont typeface="Arial"/>
              <a:buNone/>
            </a:pPr>
            <a:r>
              <a:rPr lang="en-US" sz="2400"/>
              <a:t>- Improve Quality Control</a:t>
            </a:r>
            <a:endParaRPr sz="2400"/>
          </a:p>
          <a:p>
            <a:pPr marL="457200" marR="0" lvl="0" indent="-228600" algn="l" rtl="0">
              <a:lnSpc>
                <a:spcPct val="90000"/>
              </a:lnSpc>
              <a:spcBef>
                <a:spcPts val="1000"/>
              </a:spcBef>
              <a:spcAft>
                <a:spcPts val="0"/>
              </a:spcAft>
              <a:buClr>
                <a:schemeClr val="accent4"/>
              </a:buClr>
              <a:buSzPts val="1800"/>
              <a:buFont typeface="Arial"/>
              <a:buNone/>
            </a:pPr>
            <a:br>
              <a:rPr lang="en-US" sz="2400"/>
            </a:br>
            <a:br>
              <a:rPr lang="en-US" sz="2400"/>
            </a:br>
            <a:endParaRPr sz="2400"/>
          </a:p>
        </p:txBody>
      </p:sp>
      <p:pic>
        <p:nvPicPr>
          <p:cNvPr id="96" name="Google Shape;96;p6" descr="Εικόνα που περιέχει κείμενο, στιγμιότυπο οθόνης, γραμματοσειρά, σχεδίαση&#10;&#10;Το περιεχόμενο που δημιουργείται από τεχνολογία AI ενδέχεται να είναι εσφαλμένο."/>
          <p:cNvPicPr preferRelativeResize="0"/>
          <p:nvPr/>
        </p:nvPicPr>
        <p:blipFill rotWithShape="1">
          <a:blip r:embed="rId3">
            <a:alphaModFix/>
          </a:blip>
          <a:srcRect/>
          <a:stretch/>
        </p:blipFill>
        <p:spPr>
          <a:xfrm>
            <a:off x="4864983" y="1027585"/>
            <a:ext cx="7177338" cy="5169669"/>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7"/>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3200" b="1"/>
              <a:t>The Jigsaw Method</a:t>
            </a:r>
            <a:endParaRPr sz="3200" b="1"/>
          </a:p>
        </p:txBody>
      </p:sp>
      <p:sp>
        <p:nvSpPr>
          <p:cNvPr id="103" name="Google Shape;103;p7"/>
          <p:cNvSpPr txBox="1">
            <a:spLocks noGrp="1"/>
          </p:cNvSpPr>
          <p:nvPr>
            <p:ph type="body" idx="2"/>
          </p:nvPr>
        </p:nvSpPr>
        <p:spPr>
          <a:xfrm>
            <a:off x="97971" y="1135117"/>
            <a:ext cx="11944350" cy="5616747"/>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u="sng">
                <a:solidFill>
                  <a:schemeClr val="hlink"/>
                </a:solidFill>
                <a:hlinkClick r:id="rId3"/>
              </a:rPr>
              <a:t>https://www.youtube.com/watch?v=euhtXUgBEts</a:t>
            </a:r>
            <a:endParaRPr/>
          </a:p>
          <a:p>
            <a:pPr marL="457200" marR="0" lvl="0" indent="-228600" algn="l" rtl="0">
              <a:lnSpc>
                <a:spcPct val="90000"/>
              </a:lnSpc>
              <a:spcBef>
                <a:spcPts val="1000"/>
              </a:spcBef>
              <a:spcAft>
                <a:spcPts val="0"/>
              </a:spcAft>
              <a:buClr>
                <a:schemeClr val="accent4"/>
              </a:buClr>
              <a:buSzPts val="1800"/>
              <a:buFont typeface="Arial"/>
              <a:buNone/>
            </a:pPr>
            <a:endParaRPr/>
          </a:p>
          <a:p>
            <a:pPr marL="457200" marR="0" lvl="0" indent="-228600" algn="l" rtl="0">
              <a:lnSpc>
                <a:spcPct val="90000"/>
              </a:lnSpc>
              <a:spcBef>
                <a:spcPts val="1000"/>
              </a:spcBef>
              <a:spcAft>
                <a:spcPts val="0"/>
              </a:spcAft>
              <a:buClr>
                <a:schemeClr val="accent4"/>
              </a:buClr>
              <a:buSzPts val="1800"/>
              <a:buFont typeface="Arial"/>
              <a:buNone/>
            </a:pPr>
            <a:endParaRPr/>
          </a:p>
          <a:p>
            <a:pPr marL="457200" marR="0" lvl="0" indent="-228600" algn="l" rtl="0">
              <a:lnSpc>
                <a:spcPct val="90000"/>
              </a:lnSpc>
              <a:spcBef>
                <a:spcPts val="1000"/>
              </a:spcBef>
              <a:spcAft>
                <a:spcPts val="0"/>
              </a:spcAft>
              <a:buClr>
                <a:schemeClr val="accent4"/>
              </a:buClr>
              <a:buSzPts val="1800"/>
              <a:buFont typeface="Arial"/>
              <a:buNone/>
            </a:pPr>
            <a:endParaRPr/>
          </a:p>
        </p:txBody>
      </p:sp>
      <p:pic>
        <p:nvPicPr>
          <p:cNvPr id="104" name="Google Shape;104;p7" descr="Εικόνα που περιέχει κείμενο, στιγμιότυπο οθόνης, διάγραμμα, γραμματοσειρά&#10;&#10;Το περιεχόμενο που δημιουργείται από τεχνολογία AI ενδέχεται να είναι εσφαλμένο."/>
          <p:cNvPicPr preferRelativeResize="0"/>
          <p:nvPr/>
        </p:nvPicPr>
        <p:blipFill rotWithShape="1">
          <a:blip r:embed="rId4">
            <a:alphaModFix/>
          </a:blip>
          <a:srcRect/>
          <a:stretch/>
        </p:blipFill>
        <p:spPr>
          <a:xfrm>
            <a:off x="5902779" y="1462087"/>
            <a:ext cx="6191250" cy="3933825"/>
          </a:xfrm>
          <a:prstGeom prst="rect">
            <a:avLst/>
          </a:prstGeom>
          <a:noFill/>
          <a:ln>
            <a:noFill/>
          </a:ln>
        </p:spPr>
      </p:pic>
      <p:pic>
        <p:nvPicPr>
          <p:cNvPr id="105" name="Google Shape;105;p7">
            <a:hlinkClick r:id="rId3"/>
          </p:cNvPr>
          <p:cNvPicPr preferRelativeResize="0"/>
          <p:nvPr/>
        </p:nvPicPr>
        <p:blipFill rotWithShape="1">
          <a:blip r:embed="rId5">
            <a:alphaModFix/>
          </a:blip>
          <a:srcRect/>
          <a:stretch/>
        </p:blipFill>
        <p:spPr>
          <a:xfrm>
            <a:off x="149679" y="1699146"/>
            <a:ext cx="5685441" cy="4023738"/>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0"/>
        <p:cNvGrpSpPr/>
        <p:nvPr/>
      </p:nvGrpSpPr>
      <p:grpSpPr>
        <a:xfrm>
          <a:off x="0" y="0"/>
          <a:ext cx="0" cy="0"/>
          <a:chOff x="0" y="0"/>
          <a:chExt cx="0" cy="0"/>
        </a:xfrm>
      </p:grpSpPr>
      <p:sp>
        <p:nvSpPr>
          <p:cNvPr id="111" name="Google Shape;111;p9"/>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Clr>
                <a:schemeClr val="lt2"/>
              </a:buClr>
              <a:buSzPts val="3800"/>
              <a:buFont typeface="Calibri"/>
              <a:buNone/>
            </a:pPr>
            <a:r>
              <a:rPr lang="en-US" sz="2800" b="1"/>
              <a:t>Background of the Jigsaw Method</a:t>
            </a:r>
            <a:endParaRPr sz="2800" b="1"/>
          </a:p>
        </p:txBody>
      </p:sp>
      <p:sp>
        <p:nvSpPr>
          <p:cNvPr id="112" name="Google Shape;112;p9"/>
          <p:cNvSpPr txBox="1">
            <a:spLocks noGrp="1"/>
          </p:cNvSpPr>
          <p:nvPr>
            <p:ph type="body" idx="2"/>
          </p:nvPr>
        </p:nvSpPr>
        <p:spPr>
          <a:xfrm>
            <a:off x="97971" y="954157"/>
            <a:ext cx="5327469" cy="5797707"/>
          </a:xfrm>
          <a:prstGeom prst="rect">
            <a:avLst/>
          </a:prstGeom>
          <a:noFill/>
          <a:ln>
            <a:noFill/>
          </a:ln>
        </p:spPr>
        <p:txBody>
          <a:bodyPr spcFirstLastPara="1" wrap="square" lIns="91425" tIns="45700" rIns="91425" bIns="45700" anchor="t" anchorCtr="0">
            <a:noAutofit/>
          </a:bodyPr>
          <a:lstStyle/>
          <a:p>
            <a:pPr marL="514350" lvl="0" indent="-285750" algn="l" rtl="0">
              <a:lnSpc>
                <a:spcPct val="107000"/>
              </a:lnSpc>
              <a:spcBef>
                <a:spcPts val="1000"/>
              </a:spcBef>
              <a:spcAft>
                <a:spcPts val="0"/>
              </a:spcAft>
              <a:buSzPts val="1800"/>
              <a:buFont typeface="Arial"/>
              <a:buChar char="•"/>
            </a:pPr>
            <a:r>
              <a:rPr lang="en-US" sz="2400">
                <a:latin typeface="Calibri"/>
                <a:ea typeface="Calibri"/>
                <a:cs typeface="Calibri"/>
                <a:sym typeface="Calibri"/>
              </a:rPr>
              <a:t>Developed by Elliot Aronson (1971) to reduce racial tensions in classrooms</a:t>
            </a:r>
            <a:endParaRPr sz="2400">
              <a:latin typeface="Calibri"/>
              <a:ea typeface="Calibri"/>
              <a:cs typeface="Calibri"/>
              <a:sym typeface="Calibri"/>
            </a:endParaRPr>
          </a:p>
          <a:p>
            <a:pPr marL="514350" lvl="0" indent="-285750" algn="l" rtl="0">
              <a:lnSpc>
                <a:spcPct val="107000"/>
              </a:lnSpc>
              <a:spcBef>
                <a:spcPts val="1800"/>
              </a:spcBef>
              <a:spcAft>
                <a:spcPts val="0"/>
              </a:spcAft>
              <a:buSzPts val="1800"/>
              <a:buFont typeface="Arial"/>
              <a:buChar char="•"/>
            </a:pPr>
            <a:r>
              <a:rPr lang="en-US" sz="2400">
                <a:latin typeface="Calibri"/>
                <a:ea typeface="Calibri"/>
                <a:cs typeface="Calibri"/>
                <a:sym typeface="Calibri"/>
              </a:rPr>
              <a:t>Rooted in Social Interdependence Theory (Johnson &amp; Johnson, 1999)</a:t>
            </a:r>
            <a:endParaRPr sz="2400"/>
          </a:p>
          <a:p>
            <a:pPr marL="514350" lvl="0" indent="-285750" algn="l" rtl="0">
              <a:lnSpc>
                <a:spcPct val="107000"/>
              </a:lnSpc>
              <a:spcBef>
                <a:spcPts val="1800"/>
              </a:spcBef>
              <a:spcAft>
                <a:spcPts val="0"/>
              </a:spcAft>
              <a:buSzPts val="1800"/>
              <a:buFont typeface="Arial"/>
              <a:buChar char="•"/>
            </a:pPr>
            <a:r>
              <a:rPr lang="en-US" sz="2400">
                <a:latin typeface="Calibri"/>
                <a:ea typeface="Calibri"/>
                <a:cs typeface="Calibri"/>
                <a:sym typeface="Calibri"/>
              </a:rPr>
              <a:t>Evidence-based: Improves learning outcomes by 30% (Koch et al., 2020)</a:t>
            </a:r>
            <a:endParaRPr/>
          </a:p>
          <a:p>
            <a:pPr marL="514350" lvl="0" indent="-285750" algn="l" rtl="0">
              <a:lnSpc>
                <a:spcPct val="107000"/>
              </a:lnSpc>
              <a:spcBef>
                <a:spcPts val="1800"/>
              </a:spcBef>
              <a:spcAft>
                <a:spcPts val="0"/>
              </a:spcAft>
              <a:buSzPts val="1800"/>
              <a:buFont typeface="Arial"/>
              <a:buChar char="•"/>
            </a:pPr>
            <a:r>
              <a:rPr lang="en-US" sz="2400"/>
              <a:t>Reduced achievement gaps by </a:t>
            </a:r>
            <a:r>
              <a:rPr lang="en-US" sz="2400" b="1"/>
              <a:t>22%</a:t>
            </a:r>
            <a:r>
              <a:rPr lang="en-US" sz="2400"/>
              <a:t> in US schools (Aronson &amp; Patnoe, 2011)</a:t>
            </a:r>
            <a:endParaRPr sz="2400">
              <a:latin typeface="Calibri"/>
              <a:ea typeface="Calibri"/>
              <a:cs typeface="Calibri"/>
              <a:sym typeface="Calibri"/>
            </a:endParaRPr>
          </a:p>
          <a:p>
            <a:pPr marL="457200" marR="0" lvl="0" indent="-228600" algn="l" rtl="0">
              <a:lnSpc>
                <a:spcPct val="90000"/>
              </a:lnSpc>
              <a:spcBef>
                <a:spcPts val="1800"/>
              </a:spcBef>
              <a:spcAft>
                <a:spcPts val="0"/>
              </a:spcAft>
              <a:buClr>
                <a:schemeClr val="accent4"/>
              </a:buClr>
              <a:buSzPts val="1800"/>
              <a:buFont typeface="Arial"/>
              <a:buNone/>
            </a:pPr>
            <a:endParaRPr sz="2400"/>
          </a:p>
        </p:txBody>
      </p:sp>
      <p:pic>
        <p:nvPicPr>
          <p:cNvPr id="113" name="Google Shape;113;p9" descr="Εικόνα που περιέχει κείμενο, στιγμιότυπο οθόνης, γραμματοσειρά, διάγραμμα&#10;&#10;Το περιεχόμενο που δημιουργείται από τεχνολογία AI ενδέχεται να είναι εσφαλμένο."/>
          <p:cNvPicPr preferRelativeResize="0"/>
          <p:nvPr/>
        </p:nvPicPr>
        <p:blipFill rotWithShape="1">
          <a:blip r:embed="rId3">
            <a:alphaModFix/>
          </a:blip>
          <a:srcRect/>
          <a:stretch/>
        </p:blipFill>
        <p:spPr>
          <a:xfrm>
            <a:off x="5530668" y="1216639"/>
            <a:ext cx="6563361" cy="5272741"/>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16"/>
          <p:cNvSpPr txBox="1">
            <a:spLocks noGrp="1"/>
          </p:cNvSpPr>
          <p:nvPr>
            <p:ph type="title"/>
          </p:nvPr>
        </p:nvSpPr>
        <p:spPr>
          <a:xfrm>
            <a:off x="97970" y="81642"/>
            <a:ext cx="11944351" cy="715879"/>
          </a:xfrm>
          <a:prstGeom prst="rect">
            <a:avLst/>
          </a:prstGeom>
          <a:noFill/>
          <a:ln>
            <a:noFill/>
          </a:ln>
        </p:spPr>
        <p:txBody>
          <a:bodyPr spcFirstLastPara="1" wrap="square" lIns="54000" tIns="54000" rIns="54000" bIns="54000" anchor="ctr" anchorCtr="0">
            <a:noAutofit/>
          </a:bodyPr>
          <a:lstStyle/>
          <a:p>
            <a:pPr marL="0" lvl="0" indent="0" algn="l" rtl="0">
              <a:lnSpc>
                <a:spcPct val="90000"/>
              </a:lnSpc>
              <a:spcBef>
                <a:spcPts val="0"/>
              </a:spcBef>
              <a:spcAft>
                <a:spcPts val="0"/>
              </a:spcAft>
              <a:buSzPts val="3800"/>
              <a:buNone/>
            </a:pPr>
            <a:r>
              <a:rPr lang="en-US" sz="3200" b="1"/>
              <a:t>Benefits of the Jigsaw Method</a:t>
            </a:r>
            <a:endParaRPr sz="3200" b="1"/>
          </a:p>
        </p:txBody>
      </p:sp>
      <p:sp>
        <p:nvSpPr>
          <p:cNvPr id="120" name="Google Shape;120;p16"/>
          <p:cNvSpPr txBox="1">
            <a:spLocks noGrp="1"/>
          </p:cNvSpPr>
          <p:nvPr>
            <p:ph type="body" idx="2"/>
          </p:nvPr>
        </p:nvSpPr>
        <p:spPr>
          <a:xfrm>
            <a:off x="97971" y="952501"/>
            <a:ext cx="11944350" cy="5799364"/>
          </a:xfrm>
          <a:prstGeom prst="rect">
            <a:avLst/>
          </a:prstGeom>
          <a:noFill/>
          <a:ln>
            <a:noFill/>
          </a:ln>
        </p:spPr>
        <p:txBody>
          <a:bodyPr spcFirstLastPara="1" wrap="square" lIns="91425" tIns="45700" rIns="91425" bIns="45700" anchor="t" anchorCtr="0">
            <a:noAutofit/>
          </a:bodyPr>
          <a:lstStyle/>
          <a:p>
            <a:pPr marL="457200" marR="0" lvl="0" indent="-228600" algn="l" rtl="0">
              <a:lnSpc>
                <a:spcPct val="90000"/>
              </a:lnSpc>
              <a:spcBef>
                <a:spcPts val="1000"/>
              </a:spcBef>
              <a:spcAft>
                <a:spcPts val="0"/>
              </a:spcAft>
              <a:buClr>
                <a:schemeClr val="accent4"/>
              </a:buClr>
              <a:buSzPts val="1800"/>
              <a:buFont typeface="Arial"/>
              <a:buNone/>
            </a:pPr>
            <a:r>
              <a:rPr lang="en-US" sz="2800" b="1"/>
              <a:t>Equity:</a:t>
            </a:r>
            <a:r>
              <a:rPr lang="en-US" sz="2800"/>
              <a:t> Every voice matters; each learner brings something essential to the group; </a:t>
            </a:r>
            <a:endParaRPr/>
          </a:p>
          <a:p>
            <a:pPr marL="457200" marR="0" lvl="0" indent="-228600" algn="l" rtl="0">
              <a:lnSpc>
                <a:spcPct val="90000"/>
              </a:lnSpc>
              <a:spcBef>
                <a:spcPts val="1000"/>
              </a:spcBef>
              <a:spcAft>
                <a:spcPts val="0"/>
              </a:spcAft>
              <a:buClr>
                <a:schemeClr val="accent4"/>
              </a:buClr>
              <a:buSzPts val="1800"/>
              <a:buFont typeface="Arial"/>
              <a:buNone/>
            </a:pPr>
            <a:r>
              <a:rPr lang="en-US" sz="2800" b="1"/>
              <a:t>Deeper Learning:</a:t>
            </a:r>
            <a:r>
              <a:rPr lang="en-US" sz="2800"/>
              <a:t> Experts teach peers → boosts retention by over 40%</a:t>
            </a:r>
            <a:r>
              <a:rPr lang="en-US" sz="2800" b="1"/>
              <a:t> </a:t>
            </a:r>
            <a:r>
              <a:rPr lang="en-US" sz="2800"/>
              <a:t>(Topping, 2009)</a:t>
            </a:r>
            <a:endParaRPr/>
          </a:p>
          <a:p>
            <a:pPr marL="457200" marR="0" lvl="0" indent="-228600" algn="l" rtl="0">
              <a:lnSpc>
                <a:spcPct val="90000"/>
              </a:lnSpc>
              <a:spcBef>
                <a:spcPts val="1000"/>
              </a:spcBef>
              <a:spcAft>
                <a:spcPts val="0"/>
              </a:spcAft>
              <a:buClr>
                <a:schemeClr val="accent4"/>
              </a:buClr>
              <a:buSzPts val="1800"/>
              <a:buFont typeface="Arial"/>
              <a:buNone/>
            </a:pPr>
            <a:r>
              <a:rPr lang="en-US" sz="2800" b="1"/>
              <a:t>Efficiency: </a:t>
            </a:r>
            <a:r>
              <a:rPr lang="en-US" sz="2800"/>
              <a:t>Groups work on different parts at once</a:t>
            </a:r>
            <a:endParaRPr/>
          </a:p>
          <a:p>
            <a:pPr marL="457200" marR="0" lvl="0" indent="-228600" algn="l" rtl="0">
              <a:lnSpc>
                <a:spcPct val="90000"/>
              </a:lnSpc>
              <a:spcBef>
                <a:spcPts val="1000"/>
              </a:spcBef>
              <a:spcAft>
                <a:spcPts val="0"/>
              </a:spcAft>
              <a:buClr>
                <a:schemeClr val="accent4"/>
              </a:buClr>
              <a:buSzPts val="1800"/>
              <a:buFont typeface="Arial"/>
              <a:buNone/>
            </a:pPr>
            <a:endParaRPr sz="2400"/>
          </a:p>
          <a:p>
            <a:pPr marL="546100" lvl="1" indent="0" algn="l" rtl="0">
              <a:lnSpc>
                <a:spcPct val="90000"/>
              </a:lnSpc>
              <a:spcBef>
                <a:spcPts val="500"/>
              </a:spcBef>
              <a:spcAft>
                <a:spcPts val="0"/>
              </a:spcAft>
              <a:buSzPts val="2200"/>
              <a:buNone/>
            </a:pPr>
            <a:r>
              <a:rPr lang="en-US" sz="2400" b="1" i="1"/>
              <a:t>Research shows that: </a:t>
            </a:r>
            <a:endParaRPr/>
          </a:p>
          <a:p>
            <a:pPr marL="914400" lvl="1" indent="-368300" algn="l" rtl="0">
              <a:lnSpc>
                <a:spcPct val="90000"/>
              </a:lnSpc>
              <a:spcBef>
                <a:spcPts val="500"/>
              </a:spcBef>
              <a:spcAft>
                <a:spcPts val="0"/>
              </a:spcAft>
              <a:buSzPts val="2200"/>
              <a:buChar char="•"/>
            </a:pPr>
            <a:r>
              <a:rPr lang="en-US" sz="2400"/>
              <a:t>Jigsaw reduces ‘social loafing’—everyone is accountable</a:t>
            </a:r>
            <a:endParaRPr/>
          </a:p>
          <a:p>
            <a:pPr marL="914400" lvl="1" indent="-368300" algn="l" rtl="0">
              <a:lnSpc>
                <a:spcPct val="90000"/>
              </a:lnSpc>
              <a:spcBef>
                <a:spcPts val="500"/>
              </a:spcBef>
              <a:spcAft>
                <a:spcPts val="0"/>
              </a:spcAft>
              <a:buSzPts val="2200"/>
              <a:buChar char="•"/>
            </a:pPr>
            <a:r>
              <a:rPr lang="en-US" sz="2400"/>
              <a:t>Girls’ participation rose by </a:t>
            </a:r>
            <a:r>
              <a:rPr lang="en-US" sz="2400" b="1"/>
              <a:t>35%</a:t>
            </a:r>
            <a:r>
              <a:rPr lang="en-US" sz="2400"/>
              <a:t> in Finnish Computer Science class using the Jigsaw method (Koch et al., 2020)</a:t>
            </a:r>
            <a:endParaRPr/>
          </a:p>
        </p:txBody>
      </p:sp>
    </p:spTree>
  </p:cSld>
  <p:clrMapOvr>
    <a:masterClrMapping/>
  </p:clrMapOvr>
</p:sld>
</file>

<file path=ppt/theme/theme1.xml><?xml version="1.0" encoding="utf-8"?>
<a:theme xmlns:a="http://schemas.openxmlformats.org/drawingml/2006/main" name="CARDET Course template - Cover pag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ARDET Course template">
  <a:themeElements>
    <a:clrScheme name="TINKER">
      <a:dk1>
        <a:srgbClr val="1D1D1B"/>
      </a:dk1>
      <a:lt1>
        <a:srgbClr val="D1D1D1"/>
      </a:lt1>
      <a:dk2>
        <a:srgbClr val="1D1D1B"/>
      </a:dk2>
      <a:lt2>
        <a:srgbClr val="F2F2F2"/>
      </a:lt2>
      <a:accent1>
        <a:srgbClr val="16C45B"/>
      </a:accent1>
      <a:accent2>
        <a:srgbClr val="1D1D1B"/>
      </a:accent2>
      <a:accent3>
        <a:srgbClr val="16C45B"/>
      </a:accent3>
      <a:accent4>
        <a:srgbClr val="2B454E"/>
      </a:accent4>
      <a:accent5>
        <a:srgbClr val="C36358"/>
      </a:accent5>
      <a:accent6>
        <a:srgbClr val="16C45B"/>
      </a:accent6>
      <a:hlink>
        <a:srgbClr val="16C45B"/>
      </a:hlink>
      <a:folHlink>
        <a:srgbClr val="16C45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2510</Words>
  <Application>Microsoft Office PowerPoint</Application>
  <PresentationFormat>Widescreen</PresentationFormat>
  <Paragraphs>213</Paragraphs>
  <Slides>25</Slides>
  <Notes>25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25</vt:i4>
      </vt:variant>
    </vt:vector>
  </HeadingPairs>
  <TitlesOfParts>
    <vt:vector size="31" baseType="lpstr">
      <vt:lpstr>Calibri</vt:lpstr>
      <vt:lpstr>Arial</vt:lpstr>
      <vt:lpstr>Open Sans</vt:lpstr>
      <vt:lpstr>Quattrocento Sans</vt:lpstr>
      <vt:lpstr>CARDET Course template - Cover page</vt:lpstr>
      <vt:lpstr>CARDET Course template</vt:lpstr>
      <vt:lpstr>WP3: Teacher training for authentic and gender inclusive informatics education </vt:lpstr>
      <vt:lpstr>Module 8: Workshop: co-design and evaluate learning scenarios for upper primary and lower secondary informatics teaching and assessment, based on the THINKER framework</vt:lpstr>
      <vt:lpstr>Learning outcomes</vt:lpstr>
      <vt:lpstr>Contents</vt:lpstr>
      <vt:lpstr>Introduction</vt:lpstr>
      <vt:lpstr>The need for Collaboration </vt:lpstr>
      <vt:lpstr>The Jigsaw Method</vt:lpstr>
      <vt:lpstr>Background of the Jigsaw Method</vt:lpstr>
      <vt:lpstr>Benefits of the Jigsaw Method</vt:lpstr>
      <vt:lpstr> Step-by-Step Process: Activity 1</vt:lpstr>
      <vt:lpstr>RoundRobin Brainstorming</vt:lpstr>
      <vt:lpstr>Background &amp; Theoretical Foundations</vt:lpstr>
      <vt:lpstr>Benefits of RoundRobin Brainstorming</vt:lpstr>
      <vt:lpstr>A key element to success</vt:lpstr>
      <vt:lpstr>Step-by-Step Process: Activity 2</vt:lpstr>
      <vt:lpstr>What challenges did you encounter while using the Jigsaw method, and how would you address them?</vt:lpstr>
      <vt:lpstr>Challenges in Implementation(Jigsaw)</vt:lpstr>
      <vt:lpstr>Solutions (Jigsaw)</vt:lpstr>
      <vt:lpstr>What challenges did you encounter while using the RoundRobin method, and how would you address them?</vt:lpstr>
      <vt:lpstr>Challenges in Implementation (RoundRobin)</vt:lpstr>
      <vt:lpstr>Solutions (RoundRobin)</vt:lpstr>
      <vt:lpstr>Reflection and Conclusion</vt:lpstr>
      <vt:lpstr>Homework</vt:lpstr>
      <vt:lpstr>PowerPoint Presentation</vt:lpstr>
      <vt:lpstr>References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2Fast4u</dc:creator>
  <cp:lastModifiedBy>Levent Gorgu</cp:lastModifiedBy>
  <cp:revision>1</cp:revision>
  <dcterms:created xsi:type="dcterms:W3CDTF">2014-07-11T09:12:14Z</dcterms:created>
  <dcterms:modified xsi:type="dcterms:W3CDTF">2025-11-02T00:36:36Z</dcterms:modified>
</cp:coreProperties>
</file>