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4" r:id="rId3"/>
    <p:sldMasterId id="2147483657" r:id="rId4"/>
  </p:sldMasterIdLst>
  <p:notesMasterIdLst>
    <p:notesMasterId r:id="rId23"/>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x="12192000" cy="6858000"/>
  <p:notesSz cx="6858000" cy="9144000"/>
  <p:embeddedFontLst>
    <p:embeddedFont>
      <p:font typeface="Open Sans" panose="020B0606030504020204" pitchFamily="3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gefq9UphbZ2J0tWZILCQLH/K8Hb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54CD98E-25A6-42C1-963D-E0A9274C36A8}">
  <a:tblStyle styleId="{A54CD98E-25A6-42C1-963D-E0A9274C36A8}"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3.fntdata"/><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2.fntdata"/><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fntdata"/><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customschemas.google.com/relationships/presentationmetadata" Target="meta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4.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3556a82191b_1_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556a82191b_1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1" indent="0" algn="l" rtl="0">
              <a:lnSpc>
                <a:spcPct val="100000"/>
              </a:lnSpc>
              <a:spcBef>
                <a:spcPts val="1000"/>
              </a:spcBef>
              <a:spcAft>
                <a:spcPts val="0"/>
              </a:spcAft>
              <a:buClr>
                <a:schemeClr val="dk1"/>
              </a:buClr>
              <a:buSzPts val="1100"/>
              <a:buFont typeface="Arial"/>
              <a:buNone/>
            </a:pPr>
            <a:r>
              <a:rPr lang="en-US" i="1">
                <a:solidFill>
                  <a:srgbClr val="404040"/>
                </a:solidFill>
              </a:rPr>
              <a:t>This slide, as the previous one, enable you to start from a challenge – girls disengaging during competitive coding challenges – and explore the different possible strategies to address the challenge. </a:t>
            </a:r>
            <a:endParaRPr b="1" i="0">
              <a:solidFill>
                <a:srgbClr val="404040"/>
              </a:solidFill>
            </a:endParaRPr>
          </a:p>
          <a:p>
            <a:pPr marL="0" lvl="1" indent="0" algn="l" rtl="0">
              <a:lnSpc>
                <a:spcPct val="100000"/>
              </a:lnSpc>
              <a:spcBef>
                <a:spcPts val="2000"/>
              </a:spcBef>
              <a:spcAft>
                <a:spcPts val="0"/>
              </a:spcAft>
              <a:buClr>
                <a:schemeClr val="dk1"/>
              </a:buClr>
              <a:buSzPts val="1100"/>
              <a:buFont typeface="Arial"/>
              <a:buNone/>
            </a:pPr>
            <a:r>
              <a:rPr lang="en-US" b="1" i="0">
                <a:solidFill>
                  <a:srgbClr val="404040"/>
                </a:solidFill>
              </a:rPr>
              <a:t>Strategy</a:t>
            </a:r>
            <a:r>
              <a:rPr lang="en-US" b="1">
                <a:solidFill>
                  <a:srgbClr val="404040"/>
                </a:solidFill>
              </a:rPr>
              <a:t>#3</a:t>
            </a:r>
            <a:r>
              <a:rPr lang="en-US"/>
              <a:t> </a:t>
            </a:r>
            <a:r>
              <a:rPr lang="en-US" b="1" i="0">
                <a:solidFill>
                  <a:srgbClr val="404040"/>
                </a:solidFill>
              </a:rPr>
              <a:t>Modified assessment </a:t>
            </a:r>
            <a:r>
              <a:rPr lang="en-US" i="0">
                <a:solidFill>
                  <a:srgbClr val="404040"/>
                </a:solidFill>
              </a:rPr>
              <a:t>- redesigning grading criteria to prioritize </a:t>
            </a:r>
            <a:r>
              <a:rPr lang="en-US" b="1" i="0">
                <a:solidFill>
                  <a:srgbClr val="404040"/>
                </a:solidFill>
              </a:rPr>
              <a:t>collaboration, creativity, and growth</a:t>
            </a:r>
            <a:r>
              <a:rPr lang="en-US" i="0">
                <a:solidFill>
                  <a:srgbClr val="404040"/>
                </a:solidFill>
              </a:rPr>
              <a:t> over speed or competition (e.g., timed tests, "first-to-finish" rewards).</a:t>
            </a:r>
            <a:endParaRPr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How it addresses inclusion</a:t>
            </a:r>
            <a:endParaRPr/>
          </a:p>
          <a:p>
            <a:pPr marL="0" marR="0" lvl="1" indent="0" algn="l" rtl="0">
              <a:lnSpc>
                <a:spcPct val="100000"/>
              </a:lnSpc>
              <a:spcBef>
                <a:spcPts val="0"/>
              </a:spcBef>
              <a:spcAft>
                <a:spcPts val="0"/>
              </a:spcAft>
              <a:buClr>
                <a:schemeClr val="dk1"/>
              </a:buClr>
              <a:buSzPts val="1100"/>
              <a:buFont typeface="Arial"/>
              <a:buNone/>
            </a:pPr>
            <a:r>
              <a:rPr lang="en-US" i="0">
                <a:solidFill>
                  <a:srgbClr val="404040"/>
                </a:solidFill>
              </a:rPr>
              <a:t>Traditional assessments (e.g., coding speed drills) favor students who work quickly, often disadvantaging those who think deeply or collaborate.  Rubrics, however,</a:t>
            </a:r>
            <a:r>
              <a:rPr lang="en-US" b="1" i="0">
                <a:solidFill>
                  <a:srgbClr val="404040"/>
                </a:solidFill>
              </a:rPr>
              <a:t> reward (1) process, (2) teamwork, (3) iteration</a:t>
            </a:r>
            <a:r>
              <a:rPr lang="en-US" i="0">
                <a:solidFill>
                  <a:srgbClr val="404040"/>
                </a:solidFill>
              </a:rPr>
              <a:t>.</a:t>
            </a:r>
            <a:endParaRPr/>
          </a:p>
          <a:p>
            <a:pPr marL="0" marR="0" lvl="1" indent="0" algn="l" rtl="0">
              <a:lnSpc>
                <a:spcPct val="100000"/>
              </a:lnSpc>
              <a:spcBef>
                <a:spcPts val="0"/>
              </a:spcBef>
              <a:spcAft>
                <a:spcPts val="0"/>
              </a:spcAft>
              <a:buClr>
                <a:schemeClr val="dk1"/>
              </a:buClr>
              <a:buSzPts val="1100"/>
              <a:buFont typeface="Arial"/>
              <a:buNone/>
            </a:pPr>
            <a:r>
              <a:rPr lang="en-US" i="0">
                <a:solidFill>
                  <a:srgbClr val="404040"/>
                </a:solidFill>
              </a:rPr>
              <a:t>Gendered stereotypes (e.g., "boys are naturally better at CS") thrive in high-pressure, solo assessments. Thus, </a:t>
            </a:r>
            <a:r>
              <a:rPr lang="en-US" b="1" i="0">
                <a:solidFill>
                  <a:srgbClr val="404040"/>
                </a:solidFill>
              </a:rPr>
              <a:t>emphasizing collaboration shows competence as a learned skill</a:t>
            </a:r>
            <a:r>
              <a:rPr lang="en-US" i="0">
                <a:solidFill>
                  <a:srgbClr val="404040"/>
                </a:solidFill>
              </a:rPr>
              <a:t>, not innate talent.</a:t>
            </a:r>
            <a:r>
              <a:rPr lang="en-US"/>
              <a:t> </a:t>
            </a:r>
            <a:r>
              <a:rPr lang="en-US" i="0">
                <a:solidFill>
                  <a:srgbClr val="404040"/>
                </a:solidFill>
              </a:rPr>
              <a:t>Students from non-traditional backgrounds may excel in design or problem-framing but struggle with syntax. Rubrics can weight user-centered design (e.g., “explained how the app meets a community need") creativity (e.g., “used unconventional approaches to solve a problem").</a:t>
            </a:r>
            <a:endParaRPr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Measurable outcomes</a:t>
            </a:r>
            <a:endParaRPr/>
          </a:p>
          <a:p>
            <a:pPr marL="742950" lvl="1" indent="-273050" algn="l" rtl="0">
              <a:lnSpc>
                <a:spcPct val="100000"/>
              </a:lnSpc>
              <a:spcBef>
                <a:spcPts val="1000"/>
              </a:spcBef>
              <a:spcAft>
                <a:spcPts val="0"/>
              </a:spcAft>
              <a:buSzPts val="1200"/>
              <a:buFont typeface="Arial"/>
              <a:buChar char="•"/>
            </a:pPr>
            <a:r>
              <a:rPr lang="en-US" b="1"/>
              <a:t>Track completion rates by gender: </a:t>
            </a:r>
            <a:r>
              <a:rPr lang="en-US"/>
              <a:t>track average grades before/after rubric changes disaggregated by gender/other identity characteristics.</a:t>
            </a:r>
            <a:endParaRPr/>
          </a:p>
          <a:p>
            <a:pPr marL="742950" lvl="1" indent="-273050" algn="l" rtl="0">
              <a:lnSpc>
                <a:spcPct val="100000"/>
              </a:lnSpc>
              <a:spcBef>
                <a:spcPts val="0"/>
              </a:spcBef>
              <a:spcAft>
                <a:spcPts val="0"/>
              </a:spcAft>
              <a:buSzPts val="1200"/>
              <a:buFont typeface="Arial"/>
              <a:buChar char="•"/>
            </a:pPr>
            <a:r>
              <a:rPr lang="en-US" b="1"/>
              <a:t>Participation balance</a:t>
            </a:r>
            <a:r>
              <a:rPr lang="en-US"/>
              <a:t>: count the contributions of marginalized students to group projects VS solo tasks.</a:t>
            </a:r>
            <a:endParaRPr/>
          </a:p>
          <a:p>
            <a:pPr marL="742950" lvl="1" indent="-273050" algn="l" rtl="0">
              <a:lnSpc>
                <a:spcPct val="100000"/>
              </a:lnSpc>
              <a:spcBef>
                <a:spcPts val="0"/>
              </a:spcBef>
              <a:spcAft>
                <a:spcPts val="0"/>
              </a:spcAft>
              <a:buSzPts val="1200"/>
              <a:buFont typeface="Arial"/>
              <a:buChar char="•"/>
            </a:pPr>
            <a:r>
              <a:rPr lang="en-US" b="1"/>
              <a:t>Confidence survey: </a:t>
            </a:r>
            <a:r>
              <a:rPr lang="en-US"/>
              <a:t>question students about assessment criteria, to find out whether assessment criteria make strengths valued. </a:t>
            </a:r>
            <a:endParaRPr/>
          </a:p>
          <a:p>
            <a:pPr marL="0" lvl="0" indent="0" algn="l" rtl="0">
              <a:lnSpc>
                <a:spcPct val="100000"/>
              </a:lnSpc>
              <a:spcBef>
                <a:spcPts val="0"/>
              </a:spcBef>
              <a:spcAft>
                <a:spcPts val="0"/>
              </a:spcAft>
              <a:buSzPts val="1400"/>
              <a:buNone/>
            </a:pPr>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Implementation tip</a:t>
            </a:r>
            <a:endParaRPr/>
          </a:p>
          <a:p>
            <a:pPr marL="628650" marR="0" lvl="1" indent="-177800" algn="l" rtl="0">
              <a:lnSpc>
                <a:spcPct val="100000"/>
              </a:lnSpc>
              <a:spcBef>
                <a:spcPts val="1000"/>
              </a:spcBef>
              <a:spcAft>
                <a:spcPts val="0"/>
              </a:spcAft>
              <a:buClr>
                <a:srgbClr val="000000"/>
              </a:buClr>
              <a:buSzPts val="1200"/>
              <a:buFont typeface="Calibri"/>
              <a:buChar char="•"/>
            </a:pPr>
            <a:r>
              <a:rPr lang="en-US" i="1"/>
              <a:t>Co-create rubrics with students: </a:t>
            </a:r>
            <a:r>
              <a:rPr lang="en-US" i="0"/>
              <a:t>get students to be proactive in defining what skills should be valued for the project.</a:t>
            </a:r>
            <a:endParaRPr/>
          </a:p>
          <a:p>
            <a:pPr marL="628650" marR="0" lvl="1" indent="-177800" algn="l" rtl="0">
              <a:lnSpc>
                <a:spcPct val="100000"/>
              </a:lnSpc>
              <a:spcBef>
                <a:spcPts val="0"/>
              </a:spcBef>
              <a:spcAft>
                <a:spcPts val="0"/>
              </a:spcAft>
              <a:buClr>
                <a:srgbClr val="000000"/>
              </a:buClr>
              <a:buSzPts val="1200"/>
              <a:buFont typeface="Calibri"/>
              <a:buChar char="•"/>
            </a:pPr>
            <a:r>
              <a:rPr lang="en-US" i="1"/>
              <a:t>Use mastery grading: </a:t>
            </a:r>
            <a:r>
              <a:rPr lang="en-US" i="0"/>
              <a:t>allow revisions and resubmission </a:t>
            </a:r>
            <a:r>
              <a:rPr lang="en-US" i="0" u="none" strike="noStrike" cap="none">
                <a:solidFill>
                  <a:srgbClr val="000000"/>
                </a:solidFill>
              </a:rPr>
              <a:t>so students improve iteratively.</a:t>
            </a:r>
            <a:endParaRPr/>
          </a:p>
          <a:p>
            <a:pPr marL="628650" marR="0" lvl="1" indent="-177800" algn="l" rtl="0">
              <a:lnSpc>
                <a:spcPct val="100000"/>
              </a:lnSpc>
              <a:spcBef>
                <a:spcPts val="0"/>
              </a:spcBef>
              <a:spcAft>
                <a:spcPts val="0"/>
              </a:spcAft>
              <a:buClr>
                <a:srgbClr val="000000"/>
              </a:buClr>
              <a:buSzPts val="1200"/>
              <a:buFont typeface="Calibri"/>
              <a:buChar char="•"/>
            </a:pPr>
            <a:r>
              <a:rPr lang="en-US" i="1" u="none" strike="noStrike" cap="none">
                <a:solidFill>
                  <a:srgbClr val="000000"/>
                </a:solidFill>
              </a:rPr>
              <a:t>Avoid timed tests: replace timed tests with ‘take home’ (</a:t>
            </a:r>
            <a:r>
              <a:rPr lang="en-US" i="1" u="sng" strike="noStrike" cap="none">
                <a:solidFill>
                  <a:srgbClr val="000000"/>
                </a:solidFill>
              </a:rPr>
              <a:t>if and only if </a:t>
            </a:r>
            <a:r>
              <a:rPr lang="en-US" i="0" u="none" strike="noStrike" cap="none">
                <a:solidFill>
                  <a:srgbClr val="000000"/>
                </a:solidFill>
              </a:rPr>
              <a:t>everyone has access to a device at home) challenges or scaffolded milestones.</a:t>
            </a:r>
            <a:endParaRPr i="0" u="none" strike="noStrike" cap="none">
              <a:solidFill>
                <a:srgbClr val="000000"/>
              </a:solidFill>
            </a:endParaRPr>
          </a:p>
          <a:p>
            <a:pPr marL="914400" marR="0" lvl="0" indent="0" algn="l" rtl="0">
              <a:lnSpc>
                <a:spcPct val="100000"/>
              </a:lnSpc>
              <a:spcBef>
                <a:spcPts val="0"/>
              </a:spcBef>
              <a:spcAft>
                <a:spcPts val="0"/>
              </a:spcAft>
              <a:buSzPts val="1400"/>
              <a:buNone/>
            </a:pPr>
            <a:endParaRPr>
              <a:solidFill>
                <a:srgbClr val="00000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Strategy </a:t>
            </a:r>
            <a:endParaRPr/>
          </a:p>
          <a:p>
            <a:pPr marL="457200" lvl="1" indent="0" algn="l" rtl="0">
              <a:lnSpc>
                <a:spcPct val="100000"/>
              </a:lnSpc>
              <a:spcBef>
                <a:spcPts val="2000"/>
              </a:spcBef>
              <a:spcAft>
                <a:spcPts val="0"/>
              </a:spcAft>
              <a:buClr>
                <a:schemeClr val="dk1"/>
              </a:buClr>
              <a:buSzPts val="1100"/>
              <a:buFont typeface="Arial"/>
              <a:buNone/>
            </a:pPr>
            <a:r>
              <a:rPr lang="en-US" i="0">
                <a:solidFill>
                  <a:srgbClr val="404040"/>
                </a:solidFill>
              </a:rPr>
              <a:t>Gamification with role diversity – incorporating game-like elements (e.g. points, badges, quests) with diverse, non stereotypical role options to engage students in coding activities. </a:t>
            </a:r>
            <a:endParaRPr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How it addresses inclusion</a:t>
            </a:r>
            <a:endParaRPr/>
          </a:p>
          <a:p>
            <a:pPr marL="0" marR="0" lvl="1" indent="0" algn="l" rtl="0">
              <a:lnSpc>
                <a:spcPct val="100000"/>
              </a:lnSpc>
              <a:spcBef>
                <a:spcPts val="0"/>
              </a:spcBef>
              <a:spcAft>
                <a:spcPts val="0"/>
              </a:spcAft>
              <a:buClr>
                <a:schemeClr val="dk1"/>
              </a:buClr>
              <a:buSzPts val="1100"/>
              <a:buFont typeface="Arial"/>
              <a:buNone/>
            </a:pPr>
            <a:r>
              <a:rPr lang="en-US" i="0">
                <a:solidFill>
                  <a:srgbClr val="404040"/>
                </a:solidFill>
              </a:rPr>
              <a:t>Traditional tech roles (e.g., "Code Ninja") often align with masculine stereotypes, alienating some students. Therefore, it is crucial </a:t>
            </a:r>
            <a:r>
              <a:rPr lang="en-US" b="1" i="0">
                <a:solidFill>
                  <a:srgbClr val="404040"/>
                </a:solidFill>
              </a:rPr>
              <a:t>resorting to neutral or inclusive role titles s</a:t>
            </a:r>
            <a:r>
              <a:rPr lang="en-US" i="0">
                <a:solidFill>
                  <a:srgbClr val="404040"/>
                </a:solidFill>
              </a:rPr>
              <a:t>uch as “data detective," “logic explorer," “systems architect”. Avoid resorting to semantics that belongs to the war/combat/aggression lexicon (e.g., warrior, ninja etc.).</a:t>
            </a:r>
            <a:endParaRPr/>
          </a:p>
          <a:p>
            <a:pPr marL="0" marR="0" lvl="1" indent="0" algn="l" rtl="0">
              <a:lnSpc>
                <a:spcPct val="100000"/>
              </a:lnSpc>
              <a:spcBef>
                <a:spcPts val="0"/>
              </a:spcBef>
              <a:spcAft>
                <a:spcPts val="0"/>
              </a:spcAft>
              <a:buClr>
                <a:schemeClr val="dk1"/>
              </a:buClr>
              <a:buSzPts val="1100"/>
              <a:buFont typeface="Arial"/>
              <a:buNone/>
            </a:pPr>
            <a:r>
              <a:rPr lang="en-US"/>
              <a:t>Gamification o</a:t>
            </a:r>
            <a:r>
              <a:rPr lang="en-US" i="0">
                <a:solidFill>
                  <a:srgbClr val="404040"/>
                </a:solidFill>
              </a:rPr>
              <a:t>ften rewards speed or competition, favoring dominant groups. Role names  can rather emphasize (1) collaboration; (2) creativity; (3) problem-framing. </a:t>
            </a:r>
            <a:endParaRPr/>
          </a:p>
          <a:p>
            <a:pPr marL="0" marR="0" lvl="1" indent="0" algn="l" rtl="0">
              <a:lnSpc>
                <a:spcPct val="100000"/>
              </a:lnSpc>
              <a:spcBef>
                <a:spcPts val="0"/>
              </a:spcBef>
              <a:spcAft>
                <a:spcPts val="0"/>
              </a:spcAft>
              <a:buClr>
                <a:schemeClr val="dk1"/>
              </a:buClr>
              <a:buSzPts val="1100"/>
              <a:buFont typeface="Arial"/>
              <a:buNone/>
            </a:pPr>
            <a:r>
              <a:rPr lang="en-US" i="0">
                <a:solidFill>
                  <a:srgbClr val="404040"/>
                </a:solidFill>
              </a:rPr>
              <a:t>Marginalized students may avoid roles that are named with  ‘high pressure’ titles. Therefore </a:t>
            </a:r>
            <a:r>
              <a:rPr lang="en-US" b="1" i="0">
                <a:solidFill>
                  <a:srgbClr val="404040"/>
                </a:solidFill>
              </a:rPr>
              <a:t>provide for roles with name that make them feel like stakes are low</a:t>
            </a:r>
            <a:r>
              <a:rPr lang="en-US" i="0">
                <a:solidFill>
                  <a:srgbClr val="404040"/>
                </a:solidFill>
              </a:rPr>
              <a:t>, so that they gradually build confidence.  </a:t>
            </a:r>
            <a:endParaRPr b="1"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Measura</a:t>
            </a:r>
            <a:r>
              <a:rPr lang="en-US" b="1">
                <a:solidFill>
                  <a:srgbClr val="404040"/>
                </a:solidFill>
              </a:rPr>
              <a:t>b</a:t>
            </a:r>
            <a:r>
              <a:rPr lang="en-US" b="1" i="0">
                <a:solidFill>
                  <a:srgbClr val="404040"/>
                </a:solidFill>
              </a:rPr>
              <a:t>le outcomes</a:t>
            </a:r>
            <a:endParaRPr/>
          </a:p>
          <a:p>
            <a:pPr marL="742950" lvl="1" indent="-273050" algn="l" rtl="0">
              <a:lnSpc>
                <a:spcPct val="100000"/>
              </a:lnSpc>
              <a:spcBef>
                <a:spcPts val="0"/>
              </a:spcBef>
              <a:spcAft>
                <a:spcPts val="0"/>
              </a:spcAft>
              <a:buSzPts val="1200"/>
              <a:buFont typeface="Arial"/>
              <a:buChar char="•"/>
            </a:pPr>
            <a:r>
              <a:rPr lang="en-US" b="1"/>
              <a:t>Monitor role selection by gender: </a:t>
            </a:r>
            <a:r>
              <a:rPr lang="en-US"/>
              <a:t>rack which roles students choose, disaggregated by gender/ other identity characteristics.</a:t>
            </a:r>
            <a:endParaRPr i="0" u="none" strike="noStrike" cap="none">
              <a:solidFill>
                <a:srgbClr val="000000"/>
              </a:solidFill>
            </a:endParaRPr>
          </a:p>
          <a:p>
            <a:pPr marL="742950" lvl="1" indent="-273050" algn="l" rtl="0">
              <a:lnSpc>
                <a:spcPct val="100000"/>
              </a:lnSpc>
              <a:spcBef>
                <a:spcPts val="0"/>
              </a:spcBef>
              <a:spcAft>
                <a:spcPts val="0"/>
              </a:spcAft>
              <a:buSzPts val="1200"/>
              <a:buFont typeface="Arial"/>
              <a:buChar char="•"/>
            </a:pPr>
            <a:r>
              <a:rPr lang="en-US" b="1" i="0" u="none" strike="noStrike" cap="none">
                <a:solidFill>
                  <a:srgbClr val="000000"/>
                </a:solidFill>
              </a:rPr>
              <a:t>Engagement duration: </a:t>
            </a:r>
            <a:r>
              <a:rPr lang="en-US" i="0" u="none" strike="noStrike" cap="none">
                <a:solidFill>
                  <a:srgbClr val="000000"/>
                </a:solidFill>
              </a:rPr>
              <a:t>compare time-on-task for marginalized students in role-diverse vs. traditional gamification. </a:t>
            </a:r>
            <a:endParaRPr/>
          </a:p>
          <a:p>
            <a:pPr marL="742950" lvl="1" indent="-273050" algn="l" rtl="0">
              <a:lnSpc>
                <a:spcPct val="100000"/>
              </a:lnSpc>
              <a:spcBef>
                <a:spcPts val="0"/>
              </a:spcBef>
              <a:spcAft>
                <a:spcPts val="0"/>
              </a:spcAft>
              <a:buSzPts val="1200"/>
              <a:buFont typeface="Arial"/>
              <a:buChar char="•"/>
            </a:pPr>
            <a:r>
              <a:rPr lang="en-US" b="1" i="0" u="none" strike="noStrike" cap="none">
                <a:solidFill>
                  <a:srgbClr val="000000"/>
                </a:solidFill>
              </a:rPr>
              <a:t>Self-reported comfort: </a:t>
            </a:r>
            <a:r>
              <a:rPr lang="en-US" i="0" u="none" strike="noStrike" cap="none">
                <a:solidFill>
                  <a:srgbClr val="000000"/>
                </a:solidFill>
              </a:rPr>
              <a:t>survey the level of inclusion experienced by students during the activity.</a:t>
            </a:r>
            <a:endParaRPr i="0" u="none" strike="noStrike" cap="none">
              <a:solidFill>
                <a:srgbClr val="000000"/>
              </a:solidFill>
            </a:endParaRPr>
          </a:p>
          <a:p>
            <a:pPr marL="914400" lvl="0" indent="0" algn="l" rtl="0">
              <a:lnSpc>
                <a:spcPct val="100000"/>
              </a:lnSpc>
              <a:spcBef>
                <a:spcPts val="0"/>
              </a:spcBef>
              <a:spcAft>
                <a:spcPts val="0"/>
              </a:spcAft>
              <a:buSzPts val="1400"/>
              <a:buNone/>
            </a:pPr>
            <a:endParaRPr>
              <a:solidFill>
                <a:srgbClr val="00000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Implementation tip</a:t>
            </a:r>
            <a:endParaRPr/>
          </a:p>
          <a:p>
            <a:pPr marL="628650" lvl="1" indent="-177800" algn="l" rtl="0">
              <a:lnSpc>
                <a:spcPct val="100000"/>
              </a:lnSpc>
              <a:spcBef>
                <a:spcPts val="0"/>
              </a:spcBef>
              <a:spcAft>
                <a:spcPts val="0"/>
              </a:spcAft>
              <a:buClr>
                <a:schemeClr val="dk1"/>
              </a:buClr>
              <a:buSzPts val="1200"/>
              <a:buFont typeface="Calibri"/>
              <a:buChar char="•"/>
            </a:pPr>
            <a:r>
              <a:rPr lang="en-US" i="1">
                <a:solidFill>
                  <a:srgbClr val="404040"/>
                </a:solidFill>
              </a:rPr>
              <a:t>Audit role language: replace stereotypical terms. Avoid gendered terms.  </a:t>
            </a:r>
            <a:endParaRPr/>
          </a:p>
          <a:p>
            <a:pPr marL="628650" marR="0" lvl="1" indent="-158750" algn="l" rtl="0">
              <a:lnSpc>
                <a:spcPct val="100000"/>
              </a:lnSpc>
              <a:spcBef>
                <a:spcPts val="0"/>
              </a:spcBef>
              <a:spcAft>
                <a:spcPts val="0"/>
              </a:spcAft>
              <a:buClr>
                <a:srgbClr val="000000"/>
              </a:buClr>
              <a:buSzPts val="1200"/>
              <a:buFont typeface="Calibri"/>
              <a:buChar char="•"/>
            </a:pPr>
            <a:r>
              <a:rPr lang="en-US" i="1" u="none" strike="noStrike" cap="none">
                <a:solidFill>
                  <a:srgbClr val="000000"/>
                </a:solidFill>
              </a:rPr>
              <a:t>Rotate roles: </a:t>
            </a:r>
            <a:r>
              <a:rPr lang="en-US" i="0">
                <a:solidFill>
                  <a:srgbClr val="404040"/>
                </a:solidFill>
              </a:rPr>
              <a:t>Prevent typecasting  by using random assignment or student choice.</a:t>
            </a:r>
            <a:endParaRPr/>
          </a:p>
          <a:p>
            <a:pPr marL="628650" marR="0" lvl="1" indent="-158750" algn="l" rtl="0">
              <a:lnSpc>
                <a:spcPct val="100000"/>
              </a:lnSpc>
              <a:spcBef>
                <a:spcPts val="0"/>
              </a:spcBef>
              <a:spcAft>
                <a:spcPts val="0"/>
              </a:spcAft>
              <a:buClr>
                <a:srgbClr val="000000"/>
              </a:buClr>
              <a:buSzPts val="1200"/>
              <a:buFont typeface="Calibri"/>
              <a:buChar char="•"/>
            </a:pPr>
            <a:r>
              <a:rPr lang="en-US" i="1" u="none" strike="noStrike" cap="none">
                <a:solidFill>
                  <a:srgbClr val="000000"/>
                </a:solidFill>
              </a:rPr>
              <a:t>Highlight real-world connections by showing how roles mirror tech jobs.</a:t>
            </a:r>
            <a:endParaRPr b="1" i="0"/>
          </a:p>
          <a:p>
            <a:pPr marL="0" lvl="0" indent="0" algn="l" rtl="0">
              <a:lnSpc>
                <a:spcPct val="100000"/>
              </a:lnSpc>
              <a:spcBef>
                <a:spcPts val="2000"/>
              </a:spcBef>
              <a:spcAft>
                <a:spcPts val="1000"/>
              </a:spcAft>
              <a:buClr>
                <a:schemeClr val="dk1"/>
              </a:buClr>
              <a:buSzPts val="1100"/>
              <a:buFont typeface="Arial"/>
              <a:buNone/>
            </a:pPr>
            <a:endParaRPr/>
          </a:p>
        </p:txBody>
      </p:sp>
      <p:sp>
        <p:nvSpPr>
          <p:cNvPr id="185" name="Google Shape;18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329f623bc3f_0_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88900" lvl="0" indent="0" algn="l" rtl="0">
              <a:lnSpc>
                <a:spcPct val="100000"/>
              </a:lnSpc>
              <a:spcBef>
                <a:spcPts val="0"/>
              </a:spcBef>
              <a:spcAft>
                <a:spcPts val="0"/>
              </a:spcAft>
              <a:buClr>
                <a:srgbClr val="404040"/>
              </a:buClr>
              <a:buSzPts val="2200"/>
              <a:buFont typeface="Calibri"/>
              <a:buNone/>
            </a:pPr>
            <a:r>
              <a:rPr lang="en-US" i="1">
                <a:solidFill>
                  <a:srgbClr val="404040"/>
                </a:solidFill>
              </a:rPr>
              <a:t>This slide is dedicated to the Activity #2.</a:t>
            </a:r>
            <a:endParaRPr/>
          </a:p>
          <a:p>
            <a:pPr marL="88900" lvl="0" indent="0" algn="l" rtl="0">
              <a:lnSpc>
                <a:spcPct val="100000"/>
              </a:lnSpc>
              <a:spcBef>
                <a:spcPts val="0"/>
              </a:spcBef>
              <a:spcAft>
                <a:spcPts val="0"/>
              </a:spcAft>
              <a:buClr>
                <a:srgbClr val="404040"/>
              </a:buClr>
              <a:buSzPts val="2200"/>
              <a:buFont typeface="Calibri"/>
              <a:buNone/>
            </a:pPr>
            <a:endParaRPr>
              <a:solidFill>
                <a:srgbClr val="404040"/>
              </a:solidFill>
            </a:endParaRPr>
          </a:p>
          <a:p>
            <a:pPr marL="457200" lvl="0" indent="-317500" algn="l" rtl="0">
              <a:lnSpc>
                <a:spcPct val="100000"/>
              </a:lnSpc>
              <a:spcBef>
                <a:spcPts val="0"/>
              </a:spcBef>
              <a:spcAft>
                <a:spcPts val="0"/>
              </a:spcAft>
              <a:buClr>
                <a:srgbClr val="404040"/>
              </a:buClr>
              <a:buSzPts val="1400"/>
              <a:buChar char="●"/>
            </a:pPr>
            <a:r>
              <a:rPr lang="en-US" b="1">
                <a:solidFill>
                  <a:srgbClr val="404040"/>
                </a:solidFill>
              </a:rPr>
              <a:t>Create small groups of 3-4  </a:t>
            </a:r>
            <a:endParaRPr b="1">
              <a:solidFill>
                <a:srgbClr val="404040"/>
              </a:solidFill>
            </a:endParaRPr>
          </a:p>
          <a:p>
            <a:pPr marL="457200" lvl="0" indent="-317500" algn="l" rtl="0">
              <a:lnSpc>
                <a:spcPct val="100000"/>
              </a:lnSpc>
              <a:spcBef>
                <a:spcPts val="0"/>
              </a:spcBef>
              <a:spcAft>
                <a:spcPts val="0"/>
              </a:spcAft>
              <a:buClr>
                <a:srgbClr val="404040"/>
              </a:buClr>
              <a:buSzPts val="1400"/>
              <a:buChar char="●"/>
            </a:pPr>
            <a:r>
              <a:rPr lang="en-US" b="1">
                <a:solidFill>
                  <a:srgbClr val="404040"/>
                </a:solidFill>
              </a:rPr>
              <a:t>Each teach shares one of their challenge question from Unit 1, refined in the Activity #2.</a:t>
            </a:r>
            <a:endParaRPr/>
          </a:p>
          <a:p>
            <a:pPr marL="457200" lvl="0" indent="-317500" algn="l" rtl="0">
              <a:lnSpc>
                <a:spcPct val="100000"/>
              </a:lnSpc>
              <a:spcBef>
                <a:spcPts val="0"/>
              </a:spcBef>
              <a:spcAft>
                <a:spcPts val="0"/>
              </a:spcAft>
              <a:buClr>
                <a:srgbClr val="404040"/>
              </a:buClr>
              <a:buSzPts val="1400"/>
              <a:buChar char="●"/>
            </a:pPr>
            <a:r>
              <a:rPr lang="en-US" b="1">
                <a:solidFill>
                  <a:srgbClr val="404040"/>
                </a:solidFill>
              </a:rPr>
              <a:t>Together teachers brainstorm 2-3 possible intervention strategies for each of their question.</a:t>
            </a:r>
            <a:endParaRPr/>
          </a:p>
          <a:p>
            <a:pPr marL="0" lvl="0" indent="0" algn="l" rtl="0">
              <a:lnSpc>
                <a:spcPct val="100000"/>
              </a:lnSpc>
              <a:spcBef>
                <a:spcPts val="0"/>
              </a:spcBef>
              <a:spcAft>
                <a:spcPts val="0"/>
              </a:spcAft>
              <a:buClr>
                <a:srgbClr val="404040"/>
              </a:buClr>
              <a:buSzPts val="2200"/>
              <a:buNone/>
            </a:pPr>
            <a:r>
              <a:rPr lang="en-US">
                <a:solidFill>
                  <a:srgbClr val="404040"/>
                </a:solidFill>
              </a:rPr>
              <a:t> Teachers resort to the list to think and evaluate each intervention:</a:t>
            </a:r>
            <a:endParaRPr/>
          </a:p>
          <a:p>
            <a:pPr marL="342900" lvl="8" indent="-330200" algn="l" rtl="0">
              <a:lnSpc>
                <a:spcPct val="100000"/>
              </a:lnSpc>
              <a:spcBef>
                <a:spcPts val="0"/>
              </a:spcBef>
              <a:spcAft>
                <a:spcPts val="0"/>
              </a:spcAft>
              <a:buSzPts val="1200"/>
              <a:buFont typeface="Calibri"/>
              <a:buChar char="-"/>
            </a:pPr>
            <a:r>
              <a:rPr lang="en-US" i="1">
                <a:solidFill>
                  <a:schemeClr val="dk1"/>
                </a:solidFill>
              </a:rPr>
              <a:t>It is aligned with informatics education principles?</a:t>
            </a:r>
            <a:endParaRPr i="1">
              <a:solidFill>
                <a:schemeClr val="dk1"/>
              </a:solidFill>
            </a:endParaRPr>
          </a:p>
          <a:p>
            <a:pPr marL="342900" lvl="5" indent="-330200" algn="l" rtl="0">
              <a:lnSpc>
                <a:spcPct val="100000"/>
              </a:lnSpc>
              <a:spcBef>
                <a:spcPts val="0"/>
              </a:spcBef>
              <a:spcAft>
                <a:spcPts val="0"/>
              </a:spcAft>
              <a:buSzPts val="1200"/>
              <a:buFont typeface="Calibri"/>
              <a:buChar char="-"/>
            </a:pPr>
            <a:r>
              <a:rPr lang="en-US" i="1">
                <a:solidFill>
                  <a:schemeClr val="dk1"/>
                </a:solidFill>
              </a:rPr>
              <a:t>Does it address gender inclusion?</a:t>
            </a:r>
            <a:endParaRPr i="1">
              <a:solidFill>
                <a:schemeClr val="dk1"/>
              </a:solidFill>
            </a:endParaRPr>
          </a:p>
          <a:p>
            <a:pPr marL="342900" lvl="5" indent="-330200" algn="l" rtl="0">
              <a:lnSpc>
                <a:spcPct val="100000"/>
              </a:lnSpc>
              <a:spcBef>
                <a:spcPts val="0"/>
              </a:spcBef>
              <a:spcAft>
                <a:spcPts val="0"/>
              </a:spcAft>
              <a:buSzPts val="1200"/>
              <a:buFont typeface="Calibri"/>
              <a:buChar char="-"/>
            </a:pPr>
            <a:r>
              <a:rPr lang="en-US" i="1">
                <a:solidFill>
                  <a:schemeClr val="dk1"/>
                </a:solidFill>
              </a:rPr>
              <a:t>Is it practical to implement?</a:t>
            </a:r>
            <a:endParaRPr i="1">
              <a:solidFill>
                <a:schemeClr val="dk1"/>
              </a:solidFill>
            </a:endParaRPr>
          </a:p>
          <a:p>
            <a:pPr marL="342900" lvl="5" indent="-330200" algn="l" rtl="0">
              <a:lnSpc>
                <a:spcPct val="100000"/>
              </a:lnSpc>
              <a:spcBef>
                <a:spcPts val="0"/>
              </a:spcBef>
              <a:spcAft>
                <a:spcPts val="0"/>
              </a:spcAft>
              <a:buSzPts val="1200"/>
              <a:buFont typeface="Calibri"/>
              <a:buChar char="-"/>
            </a:pPr>
            <a:r>
              <a:rPr lang="en-US" i="1">
                <a:solidFill>
                  <a:schemeClr val="dk1"/>
                </a:solidFill>
              </a:rPr>
              <a:t>What measurable outcomes could we track?</a:t>
            </a:r>
            <a:endParaRPr i="1">
              <a:solidFill>
                <a:schemeClr val="dk1"/>
              </a:solidFill>
            </a:endParaRPr>
          </a:p>
          <a:p>
            <a:pPr marL="457200" lvl="4" indent="-228600" algn="l" rtl="0">
              <a:lnSpc>
                <a:spcPct val="100000"/>
              </a:lnSpc>
              <a:spcBef>
                <a:spcPts val="0"/>
              </a:spcBef>
              <a:spcAft>
                <a:spcPts val="0"/>
              </a:spcAft>
              <a:buClr>
                <a:srgbClr val="404040"/>
              </a:buClr>
              <a:buSzPts val="2200"/>
              <a:buFont typeface="Calibri"/>
              <a:buNone/>
            </a:pPr>
            <a:endParaRPr b="1">
              <a:solidFill>
                <a:srgbClr val="404040"/>
              </a:solidFill>
            </a:endParaRPr>
          </a:p>
          <a:p>
            <a:pPr marL="457200" lvl="4" indent="-304800" algn="l" rtl="0">
              <a:lnSpc>
                <a:spcPct val="100000"/>
              </a:lnSpc>
              <a:spcBef>
                <a:spcPts val="0"/>
              </a:spcBef>
              <a:spcAft>
                <a:spcPts val="0"/>
              </a:spcAft>
              <a:buClr>
                <a:srgbClr val="404040"/>
              </a:buClr>
              <a:buSzPts val="1200"/>
              <a:buFont typeface="Calibri"/>
              <a:buChar char="●"/>
            </a:pPr>
            <a:r>
              <a:rPr lang="en-US" b="1">
                <a:solidFill>
                  <a:schemeClr val="dk1"/>
                </a:solidFill>
              </a:rPr>
              <a:t>Group share: each group presents one intervention idea to the group.</a:t>
            </a:r>
            <a:endParaRPr/>
          </a:p>
          <a:p>
            <a:pPr marL="88900" lvl="0" indent="-88900" algn="l" rtl="0">
              <a:lnSpc>
                <a:spcPct val="100000"/>
              </a:lnSpc>
              <a:spcBef>
                <a:spcPts val="0"/>
              </a:spcBef>
              <a:spcAft>
                <a:spcPts val="0"/>
              </a:spcAft>
              <a:buClr>
                <a:srgbClr val="404040"/>
              </a:buClr>
              <a:buSzPts val="2200"/>
              <a:buNone/>
            </a:pPr>
            <a:endParaRPr b="1">
              <a:solidFill>
                <a:srgbClr val="404040"/>
              </a:solidFill>
            </a:endParaRPr>
          </a:p>
          <a:p>
            <a:pPr marL="88900" lvl="0" indent="-88900" algn="l" rtl="0">
              <a:lnSpc>
                <a:spcPct val="100000"/>
              </a:lnSpc>
              <a:spcBef>
                <a:spcPts val="0"/>
              </a:spcBef>
              <a:spcAft>
                <a:spcPts val="0"/>
              </a:spcAft>
              <a:buClr>
                <a:srgbClr val="404040"/>
              </a:buClr>
              <a:buSzPts val="2200"/>
              <a:buNone/>
            </a:pPr>
            <a:endParaRPr b="1">
              <a:solidFill>
                <a:srgbClr val="404040"/>
              </a:solidFill>
            </a:endParaRPr>
          </a:p>
          <a:p>
            <a:pPr marL="0" lvl="0" indent="0" algn="l" rtl="0">
              <a:lnSpc>
                <a:spcPct val="100000"/>
              </a:lnSpc>
              <a:spcBef>
                <a:spcPts val="0"/>
              </a:spcBef>
              <a:spcAft>
                <a:spcPts val="1000"/>
              </a:spcAft>
              <a:buSzPts val="1100"/>
              <a:buNone/>
            </a:pPr>
            <a:endParaRPr>
              <a:solidFill>
                <a:srgbClr val="1D1D1B"/>
              </a:solidFill>
            </a:endParaRPr>
          </a:p>
        </p:txBody>
      </p:sp>
      <p:sp>
        <p:nvSpPr>
          <p:cNvPr id="194" name="Google Shape;194;g329f623bc3f_0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329f623bc3f_0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r>
              <a:rPr lang="en-US" sz="1100" i="1">
                <a:solidFill>
                  <a:srgbClr val="1D1D1B"/>
                </a:solidFill>
              </a:rPr>
              <a:t>This slide enables you to present the 3 first steps of the 5-step process for building an Action Research Plan.</a:t>
            </a:r>
            <a:endParaRPr sz="1100"/>
          </a:p>
          <a:p>
            <a:pPr marL="228600" lvl="0" indent="0" algn="l" rtl="0">
              <a:lnSpc>
                <a:spcPct val="100000"/>
              </a:lnSpc>
              <a:spcBef>
                <a:spcPts val="0"/>
              </a:spcBef>
              <a:spcAft>
                <a:spcPts val="0"/>
              </a:spcAft>
              <a:buSzPts val="1400"/>
              <a:buFont typeface="Arial"/>
              <a:buNone/>
            </a:pPr>
            <a:endParaRPr sz="1100" i="1">
              <a:solidFill>
                <a:srgbClr val="1D1D1B"/>
              </a:solidFill>
            </a:endParaRPr>
          </a:p>
          <a:p>
            <a:pPr marL="400050" lvl="0" indent="-152400" algn="l" rtl="0">
              <a:lnSpc>
                <a:spcPct val="100000"/>
              </a:lnSpc>
              <a:spcBef>
                <a:spcPts val="0"/>
              </a:spcBef>
              <a:spcAft>
                <a:spcPts val="0"/>
              </a:spcAft>
              <a:buSzPts val="1100"/>
              <a:buFont typeface="Calibri"/>
              <a:buChar char="•"/>
            </a:pPr>
            <a:r>
              <a:rPr lang="en-US" sz="1100" b="1">
                <a:solidFill>
                  <a:srgbClr val="1D1D1B"/>
                </a:solidFill>
              </a:rPr>
              <a:t>Research Question: </a:t>
            </a:r>
            <a:r>
              <a:rPr lang="en-US" sz="1100">
                <a:solidFill>
                  <a:srgbClr val="1D1D1B"/>
                </a:solidFill>
              </a:rPr>
              <a:t>refinement of question from Unit 1 using the SMART criteria </a:t>
            </a:r>
            <a:endParaRPr sz="1100" i="0">
              <a:solidFill>
                <a:srgbClr val="404040"/>
              </a:solidFill>
            </a:endParaRPr>
          </a:p>
          <a:p>
            <a:pPr marL="457200" lvl="1" indent="0" algn="l" rtl="0">
              <a:lnSpc>
                <a:spcPct val="100000"/>
              </a:lnSpc>
              <a:spcBef>
                <a:spcPts val="0"/>
              </a:spcBef>
              <a:spcAft>
                <a:spcPts val="0"/>
              </a:spcAft>
              <a:buSzPts val="1400"/>
              <a:buFont typeface="Arial"/>
              <a:buNone/>
            </a:pPr>
            <a:r>
              <a:rPr lang="en-US" sz="1100" b="1" i="0">
                <a:solidFill>
                  <a:srgbClr val="404040"/>
                </a:solidFill>
              </a:rPr>
              <a:t>S</a:t>
            </a:r>
            <a:r>
              <a:rPr lang="en-US" sz="1100" i="0">
                <a:solidFill>
                  <a:srgbClr val="404040"/>
                </a:solidFill>
              </a:rPr>
              <a:t>pecific | </a:t>
            </a:r>
            <a:r>
              <a:rPr lang="en-US" sz="1100" b="1" i="0">
                <a:solidFill>
                  <a:srgbClr val="404040"/>
                </a:solidFill>
              </a:rPr>
              <a:t>M</a:t>
            </a:r>
            <a:r>
              <a:rPr lang="en-US" sz="1100" i="0">
                <a:solidFill>
                  <a:srgbClr val="404040"/>
                </a:solidFill>
              </a:rPr>
              <a:t>easurable | </a:t>
            </a:r>
            <a:r>
              <a:rPr lang="en-US" sz="1100" b="1" i="0">
                <a:solidFill>
                  <a:srgbClr val="404040"/>
                </a:solidFill>
              </a:rPr>
              <a:t>A</a:t>
            </a:r>
            <a:r>
              <a:rPr lang="en-US" sz="1100" i="0">
                <a:solidFill>
                  <a:srgbClr val="404040"/>
                </a:solidFill>
              </a:rPr>
              <a:t>ctionable | </a:t>
            </a:r>
            <a:r>
              <a:rPr lang="en-US" sz="1100" b="1" i="0">
                <a:solidFill>
                  <a:srgbClr val="404040"/>
                </a:solidFill>
              </a:rPr>
              <a:t>R</a:t>
            </a:r>
            <a:r>
              <a:rPr lang="en-US" sz="1100" i="0">
                <a:solidFill>
                  <a:srgbClr val="404040"/>
                </a:solidFill>
              </a:rPr>
              <a:t>elevant | </a:t>
            </a:r>
            <a:r>
              <a:rPr lang="en-US" sz="1100" b="1" i="0">
                <a:solidFill>
                  <a:srgbClr val="404040"/>
                </a:solidFill>
              </a:rPr>
              <a:t>T</a:t>
            </a:r>
            <a:r>
              <a:rPr lang="en-US" sz="1100" i="0">
                <a:solidFill>
                  <a:srgbClr val="404040"/>
                </a:solidFill>
              </a:rPr>
              <a:t>ime-bound</a:t>
            </a:r>
            <a:endParaRPr sz="1100"/>
          </a:p>
          <a:p>
            <a:pPr marL="457200" lvl="1" indent="0" algn="l" rtl="0">
              <a:lnSpc>
                <a:spcPct val="100000"/>
              </a:lnSpc>
              <a:spcBef>
                <a:spcPts val="0"/>
              </a:spcBef>
              <a:spcAft>
                <a:spcPts val="0"/>
              </a:spcAft>
              <a:buSzPts val="1400"/>
              <a:buFont typeface="Arial"/>
              <a:buNone/>
            </a:pPr>
            <a:endParaRPr sz="1100" i="0">
              <a:solidFill>
                <a:srgbClr val="404040"/>
              </a:solidFill>
            </a:endParaRPr>
          </a:p>
          <a:p>
            <a:pPr marL="457200" lvl="1" indent="0" algn="l" rtl="0">
              <a:lnSpc>
                <a:spcPct val="100000"/>
              </a:lnSpc>
              <a:spcBef>
                <a:spcPts val="0"/>
              </a:spcBef>
              <a:spcAft>
                <a:spcPts val="0"/>
              </a:spcAft>
              <a:buSzPts val="1400"/>
              <a:buFont typeface="Arial"/>
              <a:buNone/>
            </a:pPr>
            <a:r>
              <a:rPr lang="en-US" sz="1100" i="0">
                <a:solidFill>
                  <a:srgbClr val="404040"/>
                </a:solidFill>
              </a:rPr>
              <a:t>Example:</a:t>
            </a:r>
            <a:endParaRPr sz="1100"/>
          </a:p>
          <a:p>
            <a:pPr marL="457200" lvl="1" indent="0" algn="l" rtl="0">
              <a:lnSpc>
                <a:spcPct val="100000"/>
              </a:lnSpc>
              <a:spcBef>
                <a:spcPts val="0"/>
              </a:spcBef>
              <a:spcAft>
                <a:spcPts val="0"/>
              </a:spcAft>
              <a:buSzPts val="1400"/>
              <a:buFont typeface="Arial"/>
              <a:buNone/>
            </a:pPr>
            <a:r>
              <a:rPr lang="en-US" sz="1100" i="1">
                <a:solidFill>
                  <a:srgbClr val="404040"/>
                </a:solidFill>
              </a:rPr>
              <a:t>before: </a:t>
            </a:r>
            <a:r>
              <a:rPr lang="en-US" sz="1100" i="0">
                <a:solidFill>
                  <a:srgbClr val="404040"/>
                </a:solidFill>
              </a:rPr>
              <a:t>How to engage girls in coding?</a:t>
            </a:r>
            <a:endParaRPr sz="1100"/>
          </a:p>
          <a:p>
            <a:pPr marL="457200" marR="0" lvl="0" indent="-228600" algn="l" rtl="0">
              <a:lnSpc>
                <a:spcPct val="100000"/>
              </a:lnSpc>
              <a:spcBef>
                <a:spcPts val="0"/>
              </a:spcBef>
              <a:spcAft>
                <a:spcPts val="0"/>
              </a:spcAft>
              <a:buClr>
                <a:srgbClr val="000000"/>
              </a:buClr>
              <a:buSzPts val="1400"/>
              <a:buFont typeface="Arial"/>
              <a:buNone/>
            </a:pPr>
            <a:r>
              <a:rPr lang="en-US" sz="1100"/>
              <a:t>	</a:t>
            </a:r>
            <a:r>
              <a:rPr lang="en-US" sz="1100" i="1"/>
              <a:t>after: </a:t>
            </a:r>
            <a:r>
              <a:rPr lang="en-US" sz="1100" i="0"/>
              <a:t>How</a:t>
            </a:r>
            <a:r>
              <a:rPr lang="en-US" sz="1100" i="0">
                <a:solidFill>
                  <a:srgbClr val="404040"/>
                </a:solidFill>
              </a:rPr>
              <a:t> does peer-led algorithm design increase girls’ participation in Python group projects over 4 weeks?</a:t>
            </a:r>
            <a:endParaRPr sz="1100"/>
          </a:p>
          <a:p>
            <a:pPr marL="457200" marR="0" lvl="0" indent="-228600" algn="l" rtl="0">
              <a:lnSpc>
                <a:spcPct val="100000"/>
              </a:lnSpc>
              <a:spcBef>
                <a:spcPts val="0"/>
              </a:spcBef>
              <a:spcAft>
                <a:spcPts val="0"/>
              </a:spcAft>
              <a:buClr>
                <a:srgbClr val="000000"/>
              </a:buClr>
              <a:buSzPts val="1400"/>
              <a:buFont typeface="Arial"/>
              <a:buNone/>
            </a:pPr>
            <a:endParaRPr sz="1100" b="1" i="0">
              <a:solidFill>
                <a:srgbClr val="404040"/>
              </a:solidFill>
            </a:endParaRPr>
          </a:p>
          <a:p>
            <a:pPr marL="457200" lvl="0" indent="-298450" algn="l" rtl="0">
              <a:lnSpc>
                <a:spcPct val="100000"/>
              </a:lnSpc>
              <a:spcBef>
                <a:spcPts val="0"/>
              </a:spcBef>
              <a:spcAft>
                <a:spcPts val="0"/>
              </a:spcAft>
              <a:buClr>
                <a:srgbClr val="1D1D1B"/>
              </a:buClr>
              <a:buSzPts val="1100"/>
              <a:buChar char="●"/>
            </a:pPr>
            <a:r>
              <a:rPr lang="en-US" sz="1100" b="1">
                <a:solidFill>
                  <a:srgbClr val="1D1D1B"/>
                </a:solidFill>
              </a:rPr>
              <a:t>Intervention Strategy:</a:t>
            </a:r>
            <a:endParaRPr sz="1100" b="1"/>
          </a:p>
          <a:p>
            <a:pPr marL="228600" lvl="0" indent="0" algn="l" rtl="0">
              <a:lnSpc>
                <a:spcPct val="100000"/>
              </a:lnSpc>
              <a:spcBef>
                <a:spcPts val="0"/>
              </a:spcBef>
              <a:spcAft>
                <a:spcPts val="0"/>
              </a:spcAft>
              <a:buSzPts val="1400"/>
              <a:buFont typeface="Arial"/>
              <a:buNone/>
            </a:pPr>
            <a:r>
              <a:rPr lang="en-US" sz="1100">
                <a:solidFill>
                  <a:srgbClr val="1D1D1B"/>
                </a:solidFill>
              </a:rPr>
              <a:t>Learners pick one strategy from the brainstorm in the previous activity and they refine it to ensure that it is (a) aligned with informatics goals and (b) designed to address root cause. </a:t>
            </a:r>
            <a:endParaRPr sz="1100"/>
          </a:p>
          <a:p>
            <a:pPr marL="228600" lvl="0" indent="0" algn="l" rtl="0">
              <a:lnSpc>
                <a:spcPct val="100000"/>
              </a:lnSpc>
              <a:spcBef>
                <a:spcPts val="0"/>
              </a:spcBef>
              <a:spcAft>
                <a:spcPts val="0"/>
              </a:spcAft>
              <a:buSzPts val="1400"/>
              <a:buFont typeface="Arial"/>
              <a:buNone/>
            </a:pPr>
            <a:endParaRPr sz="1100">
              <a:solidFill>
                <a:srgbClr val="1D1D1B"/>
              </a:solidFill>
            </a:endParaRPr>
          </a:p>
          <a:p>
            <a:pPr marL="400050" lvl="0" indent="-152400" algn="l" rtl="0">
              <a:lnSpc>
                <a:spcPct val="100000"/>
              </a:lnSpc>
              <a:spcBef>
                <a:spcPts val="0"/>
              </a:spcBef>
              <a:spcAft>
                <a:spcPts val="0"/>
              </a:spcAft>
              <a:buSzPts val="1100"/>
              <a:buFont typeface="Calibri"/>
              <a:buChar char="•"/>
            </a:pPr>
            <a:r>
              <a:rPr lang="en-US" sz="1100" b="1">
                <a:solidFill>
                  <a:srgbClr val="1D1D1B"/>
                </a:solidFill>
              </a:rPr>
              <a:t>Implementation Steps:</a:t>
            </a:r>
            <a:endParaRPr sz="1100" b="1"/>
          </a:p>
          <a:p>
            <a:pPr marL="228600" lvl="0" indent="0" algn="l" rtl="0">
              <a:lnSpc>
                <a:spcPct val="100000"/>
              </a:lnSpc>
              <a:spcBef>
                <a:spcPts val="0"/>
              </a:spcBef>
              <a:spcAft>
                <a:spcPts val="0"/>
              </a:spcAft>
              <a:buSzPts val="1400"/>
              <a:buFont typeface="Arial"/>
              <a:buNone/>
            </a:pPr>
            <a:r>
              <a:rPr lang="en-US" sz="1100">
                <a:solidFill>
                  <a:srgbClr val="1D1D1B"/>
                </a:solidFill>
              </a:rPr>
              <a:t>Learners conisder the three following questions: </a:t>
            </a:r>
            <a:endParaRPr sz="1100"/>
          </a:p>
          <a:p>
            <a:pPr marL="400050" lvl="0" indent="-152400" algn="l" rtl="0">
              <a:lnSpc>
                <a:spcPct val="100000"/>
              </a:lnSpc>
              <a:spcBef>
                <a:spcPts val="0"/>
              </a:spcBef>
              <a:spcAft>
                <a:spcPts val="0"/>
              </a:spcAft>
              <a:buSzPts val="1100"/>
              <a:buFont typeface="Calibri"/>
              <a:buChar char="-"/>
            </a:pPr>
            <a:r>
              <a:rPr lang="en-US" sz="1100" i="1">
                <a:solidFill>
                  <a:srgbClr val="1D1D1B"/>
                </a:solidFill>
              </a:rPr>
              <a:t>What will you do?;</a:t>
            </a:r>
            <a:endParaRPr sz="1100"/>
          </a:p>
          <a:p>
            <a:pPr marL="400050" lvl="0" indent="-152400" algn="l" rtl="0">
              <a:lnSpc>
                <a:spcPct val="100000"/>
              </a:lnSpc>
              <a:spcBef>
                <a:spcPts val="0"/>
              </a:spcBef>
              <a:spcAft>
                <a:spcPts val="0"/>
              </a:spcAft>
              <a:buSzPts val="1100"/>
              <a:buFont typeface="Calibri"/>
              <a:buChar char="-"/>
            </a:pPr>
            <a:r>
              <a:rPr lang="en-US" sz="1100" i="1">
                <a:solidFill>
                  <a:srgbClr val="1D1D1B"/>
                </a:solidFill>
              </a:rPr>
              <a:t>When will you do it?;</a:t>
            </a:r>
            <a:endParaRPr sz="1100"/>
          </a:p>
          <a:p>
            <a:pPr marL="400050" lvl="0" indent="-152400" algn="l" rtl="0">
              <a:lnSpc>
                <a:spcPct val="100000"/>
              </a:lnSpc>
              <a:spcBef>
                <a:spcPts val="0"/>
              </a:spcBef>
              <a:spcAft>
                <a:spcPts val="0"/>
              </a:spcAft>
              <a:buSzPts val="1100"/>
              <a:buFont typeface="Calibri"/>
              <a:buChar char="-"/>
            </a:pPr>
            <a:r>
              <a:rPr lang="en-US" sz="1100" i="1">
                <a:solidFill>
                  <a:srgbClr val="1D1D1B"/>
                </a:solidFill>
              </a:rPr>
              <a:t>Who is involved?</a:t>
            </a:r>
            <a:endParaRPr sz="1100"/>
          </a:p>
          <a:p>
            <a:pPr marL="400050" lvl="0" indent="-82550" algn="l" rtl="0">
              <a:lnSpc>
                <a:spcPct val="100000"/>
              </a:lnSpc>
              <a:spcBef>
                <a:spcPts val="0"/>
              </a:spcBef>
              <a:spcAft>
                <a:spcPts val="0"/>
              </a:spcAft>
              <a:buSzPts val="1400"/>
              <a:buFont typeface="Calibri"/>
              <a:buNone/>
            </a:pPr>
            <a:endParaRPr sz="1100" i="1">
              <a:solidFill>
                <a:srgbClr val="1D1D1B"/>
              </a:solidFill>
            </a:endParaRPr>
          </a:p>
          <a:p>
            <a:pPr marL="228600" lvl="0" indent="0" algn="l" rtl="0">
              <a:lnSpc>
                <a:spcPct val="100000"/>
              </a:lnSpc>
              <a:spcBef>
                <a:spcPts val="0"/>
              </a:spcBef>
              <a:spcAft>
                <a:spcPts val="0"/>
              </a:spcAft>
              <a:buSzPts val="1400"/>
              <a:buFont typeface="Arial"/>
              <a:buNone/>
            </a:pPr>
            <a:r>
              <a:rPr lang="en-US" sz="1100">
                <a:solidFill>
                  <a:srgbClr val="1D1D1B"/>
                </a:solidFill>
              </a:rPr>
              <a:t>Break your intervention in three steps with defined deadline. </a:t>
            </a:r>
            <a:endParaRPr sz="1100"/>
          </a:p>
          <a:p>
            <a:pPr marL="228600" lvl="0" indent="0" algn="l" rtl="0">
              <a:lnSpc>
                <a:spcPct val="100000"/>
              </a:lnSpc>
              <a:spcBef>
                <a:spcPts val="0"/>
              </a:spcBef>
              <a:spcAft>
                <a:spcPts val="0"/>
              </a:spcAft>
              <a:buSzPts val="1400"/>
              <a:buFont typeface="Calibri"/>
              <a:buNone/>
            </a:pPr>
            <a:endParaRPr sz="1100">
              <a:solidFill>
                <a:srgbClr val="1D1D1B"/>
              </a:solidFill>
            </a:endParaRPr>
          </a:p>
          <a:p>
            <a:pPr marL="228600" lvl="0" indent="0" algn="l" rtl="0">
              <a:lnSpc>
                <a:spcPct val="100000"/>
              </a:lnSpc>
              <a:spcBef>
                <a:spcPts val="0"/>
              </a:spcBef>
              <a:spcAft>
                <a:spcPts val="0"/>
              </a:spcAft>
              <a:buSzPts val="1400"/>
              <a:buFont typeface="Arial"/>
              <a:buNone/>
            </a:pPr>
            <a:r>
              <a:rPr lang="en-US" sz="1100" b="1" i="1" u="sng">
                <a:solidFill>
                  <a:srgbClr val="404040"/>
                </a:solidFill>
              </a:rPr>
              <a:t>Example:</a:t>
            </a:r>
            <a:endParaRPr sz="1100" b="1"/>
          </a:p>
          <a:p>
            <a:pPr marL="228600" lvl="0" indent="0" algn="l" rtl="0">
              <a:lnSpc>
                <a:spcPct val="100000"/>
              </a:lnSpc>
              <a:spcBef>
                <a:spcPts val="0"/>
              </a:spcBef>
              <a:spcAft>
                <a:spcPts val="0"/>
              </a:spcAft>
              <a:buSzPts val="1400"/>
              <a:buFont typeface="Arial"/>
              <a:buNone/>
            </a:pPr>
            <a:r>
              <a:rPr lang="en-US" sz="1100" i="1">
                <a:solidFill>
                  <a:srgbClr val="404040"/>
                </a:solidFill>
              </a:rPr>
              <a:t>Week 1:</a:t>
            </a:r>
            <a:r>
              <a:rPr lang="en-US" sz="1100" i="0">
                <a:solidFill>
                  <a:srgbClr val="404040"/>
                </a:solidFill>
              </a:rPr>
              <a:t> Train students in pair programming protocols.</a:t>
            </a:r>
            <a:endParaRPr sz="1100"/>
          </a:p>
          <a:p>
            <a:pPr marL="228600" lvl="0" indent="0" algn="l" rtl="0">
              <a:lnSpc>
                <a:spcPct val="100000"/>
              </a:lnSpc>
              <a:spcBef>
                <a:spcPts val="0"/>
              </a:spcBef>
              <a:spcAft>
                <a:spcPts val="0"/>
              </a:spcAft>
              <a:buSzPts val="1400"/>
              <a:buFont typeface="Arial"/>
              <a:buNone/>
            </a:pPr>
            <a:r>
              <a:rPr lang="en-US" sz="1100" i="1">
                <a:solidFill>
                  <a:srgbClr val="404040"/>
                </a:solidFill>
              </a:rPr>
              <a:t>Week 2-3:</a:t>
            </a:r>
            <a:r>
              <a:rPr lang="en-US" sz="1100" i="0">
                <a:solidFill>
                  <a:srgbClr val="404040"/>
                </a:solidFill>
              </a:rPr>
              <a:t> Assign gender-balanced pairs; girls lead debugging tasks.</a:t>
            </a:r>
            <a:endParaRPr sz="1100"/>
          </a:p>
          <a:p>
            <a:pPr marL="228600" lvl="0" indent="0" algn="l" rtl="0">
              <a:lnSpc>
                <a:spcPct val="100000"/>
              </a:lnSpc>
              <a:spcBef>
                <a:spcPts val="0"/>
              </a:spcBef>
              <a:spcAft>
                <a:spcPts val="0"/>
              </a:spcAft>
              <a:buSzPts val="1400"/>
              <a:buFont typeface="Arial"/>
              <a:buNone/>
            </a:pPr>
            <a:r>
              <a:rPr lang="en-US" sz="1100" i="1">
                <a:solidFill>
                  <a:srgbClr val="404040"/>
                </a:solidFill>
              </a:rPr>
              <a:t>Week 4:</a:t>
            </a:r>
            <a:r>
              <a:rPr lang="en-US" sz="1100" i="0">
                <a:solidFill>
                  <a:srgbClr val="404040"/>
                </a:solidFill>
              </a:rPr>
              <a:t> Survey students on experience.</a:t>
            </a:r>
            <a:endParaRPr sz="1100"/>
          </a:p>
          <a:p>
            <a:pPr marL="228600" lvl="0" indent="0" algn="l" rtl="0">
              <a:lnSpc>
                <a:spcPct val="100000"/>
              </a:lnSpc>
              <a:spcBef>
                <a:spcPts val="0"/>
              </a:spcBef>
              <a:spcAft>
                <a:spcPts val="0"/>
              </a:spcAft>
              <a:buSzPts val="1400"/>
              <a:buFont typeface="Arial"/>
              <a:buNone/>
            </a:pPr>
            <a:endParaRPr sz="1100" i="0">
              <a:solidFill>
                <a:srgbClr val="404040"/>
              </a:solidFill>
            </a:endParaRPr>
          </a:p>
          <a:p>
            <a:pPr marL="0" lvl="0" indent="0" algn="l" rtl="0">
              <a:lnSpc>
                <a:spcPct val="100000"/>
              </a:lnSpc>
              <a:spcBef>
                <a:spcPts val="1000"/>
              </a:spcBef>
              <a:spcAft>
                <a:spcPts val="1000"/>
              </a:spcAft>
              <a:buSzPts val="1100"/>
              <a:buNone/>
            </a:pPr>
            <a:endParaRPr sz="1100">
              <a:solidFill>
                <a:srgbClr val="1D1D1B"/>
              </a:solidFill>
            </a:endParaRPr>
          </a:p>
        </p:txBody>
      </p:sp>
      <p:sp>
        <p:nvSpPr>
          <p:cNvPr id="201" name="Google Shape;201;g329f623bc3f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r>
              <a:rPr lang="en-US" i="1">
                <a:solidFill>
                  <a:srgbClr val="1D1D1B"/>
                </a:solidFill>
              </a:rPr>
              <a:t>This slide enables you to present the 4th first step of the 5-step process for building an Action Research Plan.</a:t>
            </a:r>
            <a:endParaRPr/>
          </a:p>
          <a:p>
            <a:pPr marL="228600" lvl="0" indent="0" algn="l" rtl="0">
              <a:lnSpc>
                <a:spcPct val="100000"/>
              </a:lnSpc>
              <a:spcBef>
                <a:spcPts val="0"/>
              </a:spcBef>
              <a:spcAft>
                <a:spcPts val="0"/>
              </a:spcAft>
              <a:buSzPts val="1400"/>
              <a:buFont typeface="Arial"/>
              <a:buNone/>
            </a:pPr>
            <a:endParaRPr/>
          </a:p>
          <a:p>
            <a:pPr marL="400050" lvl="0" indent="-158750" algn="l" rtl="0">
              <a:lnSpc>
                <a:spcPct val="100000"/>
              </a:lnSpc>
              <a:spcBef>
                <a:spcPts val="0"/>
              </a:spcBef>
              <a:spcAft>
                <a:spcPts val="0"/>
              </a:spcAft>
              <a:buSzPts val="1200"/>
              <a:buFont typeface="Calibri"/>
              <a:buChar char="•"/>
            </a:pPr>
            <a:r>
              <a:rPr lang="en-US">
                <a:solidFill>
                  <a:srgbClr val="1D1D1B"/>
                </a:solidFill>
              </a:rPr>
              <a:t>Data Collection Methods</a:t>
            </a:r>
            <a:endParaRPr/>
          </a:p>
          <a:p>
            <a:pPr marL="228600" lvl="0" indent="0" algn="l" rtl="0">
              <a:lnSpc>
                <a:spcPct val="100000"/>
              </a:lnSpc>
              <a:spcBef>
                <a:spcPts val="0"/>
              </a:spcBef>
              <a:spcAft>
                <a:spcPts val="0"/>
              </a:spcAft>
              <a:buSzPts val="1400"/>
              <a:buFont typeface="Arial"/>
              <a:buNone/>
            </a:pPr>
            <a:endParaRPr>
              <a:solidFill>
                <a:srgbClr val="1D1D1B"/>
              </a:solidFill>
            </a:endParaRPr>
          </a:p>
          <a:p>
            <a:pPr marL="228600" lvl="0" indent="0" algn="l" rtl="0">
              <a:lnSpc>
                <a:spcPct val="100000"/>
              </a:lnSpc>
              <a:spcBef>
                <a:spcPts val="0"/>
              </a:spcBef>
              <a:spcAft>
                <a:spcPts val="0"/>
              </a:spcAft>
              <a:buSzPts val="1400"/>
              <a:buFont typeface="Arial"/>
              <a:buNone/>
            </a:pPr>
            <a:r>
              <a:rPr lang="en-US">
                <a:solidFill>
                  <a:srgbClr val="1D1D1B"/>
                </a:solidFill>
              </a:rPr>
              <a:t>Learners select 1 to 2 methods to measure impact.</a:t>
            </a:r>
            <a:endParaRPr/>
          </a:p>
          <a:p>
            <a:pPr marL="228600" lvl="0" indent="0" algn="l" rtl="0">
              <a:lnSpc>
                <a:spcPct val="100000"/>
              </a:lnSpc>
              <a:spcBef>
                <a:spcPts val="0"/>
              </a:spcBef>
              <a:spcAft>
                <a:spcPts val="0"/>
              </a:spcAft>
              <a:buSzPts val="1400"/>
              <a:buFont typeface="Arial"/>
              <a:buNone/>
            </a:pPr>
            <a:r>
              <a:rPr lang="en-US" i="1">
                <a:solidFill>
                  <a:srgbClr val="1D1D1B"/>
                </a:solidFill>
              </a:rPr>
              <a:t>Qualitative: What numbers will show change?</a:t>
            </a:r>
            <a:endParaRPr/>
          </a:p>
          <a:p>
            <a:pPr marL="228600" lvl="0" indent="0" algn="l" rtl="0">
              <a:lnSpc>
                <a:spcPct val="100000"/>
              </a:lnSpc>
              <a:spcBef>
                <a:spcPts val="0"/>
              </a:spcBef>
              <a:spcAft>
                <a:spcPts val="0"/>
              </a:spcAft>
              <a:buSzPts val="1400"/>
              <a:buFont typeface="Arial"/>
              <a:buNone/>
            </a:pPr>
            <a:r>
              <a:rPr lang="en-US" i="1">
                <a:solidFill>
                  <a:srgbClr val="1D1D1B"/>
                </a:solidFill>
              </a:rPr>
              <a:t>Quantitative: What stories or feedback will reveal why?</a:t>
            </a:r>
            <a:endParaRPr/>
          </a:p>
          <a:p>
            <a:pPr marL="228600" lvl="0" indent="0" algn="l" rtl="0">
              <a:lnSpc>
                <a:spcPct val="100000"/>
              </a:lnSpc>
              <a:spcBef>
                <a:spcPts val="0"/>
              </a:spcBef>
              <a:spcAft>
                <a:spcPts val="0"/>
              </a:spcAft>
              <a:buSzPts val="1400"/>
              <a:buFont typeface="Arial"/>
              <a:buNone/>
            </a:pPr>
            <a:endParaRPr i="1">
              <a:solidFill>
                <a:srgbClr val="1D1D1B"/>
              </a:solidFill>
            </a:endParaRPr>
          </a:p>
          <a:p>
            <a:pPr marL="228600" lvl="0" indent="0" algn="l" rtl="0">
              <a:lnSpc>
                <a:spcPct val="100000"/>
              </a:lnSpc>
              <a:spcBef>
                <a:spcPts val="0"/>
              </a:spcBef>
              <a:spcAft>
                <a:spcPts val="0"/>
              </a:spcAft>
              <a:buSzPts val="1400"/>
              <a:buFont typeface="Arial"/>
              <a:buNone/>
            </a:pPr>
            <a:r>
              <a:rPr lang="en-US" i="1">
                <a:solidFill>
                  <a:srgbClr val="1D1D1B"/>
                </a:solidFill>
              </a:rPr>
              <a:t>They clearly define the </a:t>
            </a:r>
            <a:r>
              <a:rPr lang="en-US" b="1" i="1">
                <a:solidFill>
                  <a:srgbClr val="1D1D1B"/>
                </a:solidFill>
              </a:rPr>
              <a:t>method</a:t>
            </a:r>
            <a:r>
              <a:rPr lang="en-US" i="1">
                <a:solidFill>
                  <a:srgbClr val="1D1D1B"/>
                </a:solidFill>
              </a:rPr>
              <a:t>, </a:t>
            </a:r>
            <a:r>
              <a:rPr lang="en-US" b="1" i="1">
                <a:solidFill>
                  <a:srgbClr val="1D1D1B"/>
                </a:solidFill>
              </a:rPr>
              <a:t>what to track</a:t>
            </a:r>
            <a:r>
              <a:rPr lang="en-US" i="1">
                <a:solidFill>
                  <a:srgbClr val="1D1D1B"/>
                </a:solidFill>
              </a:rPr>
              <a:t>, the </a:t>
            </a:r>
            <a:r>
              <a:rPr lang="en-US" b="1" i="1">
                <a:solidFill>
                  <a:srgbClr val="1D1D1B"/>
                </a:solidFill>
              </a:rPr>
              <a:t>tool</a:t>
            </a:r>
            <a:r>
              <a:rPr lang="en-US" i="1">
                <a:solidFill>
                  <a:srgbClr val="1D1D1B"/>
                </a:solidFill>
              </a:rPr>
              <a:t> and the </a:t>
            </a:r>
            <a:r>
              <a:rPr lang="en-US" b="1" i="1">
                <a:solidFill>
                  <a:srgbClr val="1D1D1B"/>
                </a:solidFill>
              </a:rPr>
              <a:t>frequency</a:t>
            </a:r>
            <a:endParaRPr/>
          </a:p>
          <a:p>
            <a:pPr marL="0" lvl="0" indent="0" algn="l" rtl="0">
              <a:lnSpc>
                <a:spcPct val="100000"/>
              </a:lnSpc>
              <a:spcBef>
                <a:spcPts val="0"/>
              </a:spcBef>
              <a:spcAft>
                <a:spcPts val="0"/>
              </a:spcAft>
              <a:buSzPts val="1400"/>
              <a:buFont typeface="Arial"/>
              <a:buNone/>
            </a:pPr>
            <a:endParaRPr>
              <a:solidFill>
                <a:srgbClr val="1D1D1B"/>
              </a:solidFill>
            </a:endParaRPr>
          </a:p>
          <a:p>
            <a:pPr marL="400050" lvl="0" indent="-158750" algn="l" rtl="0">
              <a:lnSpc>
                <a:spcPct val="100000"/>
              </a:lnSpc>
              <a:spcBef>
                <a:spcPts val="0"/>
              </a:spcBef>
              <a:spcAft>
                <a:spcPts val="0"/>
              </a:spcAft>
              <a:buSzPts val="1200"/>
              <a:buFont typeface="Calibri"/>
              <a:buChar char="•"/>
            </a:pPr>
            <a:r>
              <a:rPr lang="en-US">
                <a:solidFill>
                  <a:srgbClr val="1D1D1B"/>
                </a:solidFill>
              </a:rPr>
              <a:t>Collaboration Plan</a:t>
            </a:r>
            <a:endParaRPr/>
          </a:p>
          <a:p>
            <a:pPr marL="228600" lvl="0" indent="0" algn="l" rtl="0">
              <a:lnSpc>
                <a:spcPct val="100000"/>
              </a:lnSpc>
              <a:spcBef>
                <a:spcPts val="0"/>
              </a:spcBef>
              <a:spcAft>
                <a:spcPts val="0"/>
              </a:spcAft>
              <a:buSzPts val="1400"/>
              <a:buFont typeface="Arial"/>
              <a:buNone/>
            </a:pPr>
            <a:r>
              <a:rPr lang="en-US">
                <a:solidFill>
                  <a:srgbClr val="1D1D1B"/>
                </a:solidFill>
              </a:rPr>
              <a:t>Learners map their support network:</a:t>
            </a:r>
            <a:endParaRPr/>
          </a:p>
          <a:p>
            <a:pPr marL="400050" lvl="0" indent="-158750" algn="l" rtl="0">
              <a:lnSpc>
                <a:spcPct val="100000"/>
              </a:lnSpc>
              <a:spcBef>
                <a:spcPts val="0"/>
              </a:spcBef>
              <a:spcAft>
                <a:spcPts val="0"/>
              </a:spcAft>
              <a:buSzPts val="1200"/>
              <a:buFont typeface="Calibri"/>
              <a:buChar char="-"/>
            </a:pPr>
            <a:r>
              <a:rPr lang="en-US" i="1">
                <a:solidFill>
                  <a:srgbClr val="1D1D1B"/>
                </a:solidFill>
              </a:rPr>
              <a:t>Colleagues: </a:t>
            </a:r>
            <a:r>
              <a:rPr lang="en-US" i="0">
                <a:solidFill>
                  <a:srgbClr val="1D1D1B"/>
                </a:solidFill>
              </a:rPr>
              <a:t>who will help implement/analyse?</a:t>
            </a:r>
            <a:endParaRPr/>
          </a:p>
          <a:p>
            <a:pPr marL="400050" lvl="0" indent="-158750" algn="l" rtl="0">
              <a:lnSpc>
                <a:spcPct val="100000"/>
              </a:lnSpc>
              <a:spcBef>
                <a:spcPts val="0"/>
              </a:spcBef>
              <a:spcAft>
                <a:spcPts val="0"/>
              </a:spcAft>
              <a:buSzPts val="1200"/>
              <a:buFont typeface="Calibri"/>
              <a:buChar char="-"/>
            </a:pPr>
            <a:r>
              <a:rPr lang="en-US" i="1">
                <a:solidFill>
                  <a:srgbClr val="1D1D1B"/>
                </a:solidFill>
              </a:rPr>
              <a:t>Students:</a:t>
            </a:r>
            <a:r>
              <a:rPr lang="en-US" i="0">
                <a:solidFill>
                  <a:srgbClr val="1D1D1B"/>
                </a:solidFill>
              </a:rPr>
              <a:t> how will students co-own the process? </a:t>
            </a:r>
            <a:endParaRPr/>
          </a:p>
          <a:p>
            <a:pPr marL="228600" lvl="0" indent="0" algn="l" rtl="0">
              <a:lnSpc>
                <a:spcPct val="100000"/>
              </a:lnSpc>
              <a:spcBef>
                <a:spcPts val="0"/>
              </a:spcBef>
              <a:spcAft>
                <a:spcPts val="0"/>
              </a:spcAft>
              <a:buSzPts val="1400"/>
              <a:buFont typeface="Calibri"/>
              <a:buNone/>
            </a:pPr>
            <a:endParaRPr i="0">
              <a:solidFill>
                <a:srgbClr val="1D1D1B"/>
              </a:solidFill>
            </a:endParaRPr>
          </a:p>
          <a:p>
            <a:pPr marL="228600" lvl="0" indent="0" algn="l" rtl="0">
              <a:lnSpc>
                <a:spcPct val="100000"/>
              </a:lnSpc>
              <a:spcBef>
                <a:spcPts val="0"/>
              </a:spcBef>
              <a:spcAft>
                <a:spcPts val="0"/>
              </a:spcAft>
              <a:buSzPts val="1400"/>
              <a:buFont typeface="Arial"/>
              <a:buNone/>
            </a:pPr>
            <a:r>
              <a:rPr lang="en-US" i="0">
                <a:solidFill>
                  <a:srgbClr val="1D1D1B"/>
                </a:solidFill>
              </a:rPr>
              <a:t>They clearly define the type of ‘</a:t>
            </a:r>
            <a:r>
              <a:rPr lang="en-US" b="1" i="0">
                <a:solidFill>
                  <a:srgbClr val="1D1D1B"/>
                </a:solidFill>
              </a:rPr>
              <a:t>collaborator</a:t>
            </a:r>
            <a:r>
              <a:rPr lang="en-US" i="0">
                <a:solidFill>
                  <a:srgbClr val="1D1D1B"/>
                </a:solidFill>
              </a:rPr>
              <a:t>’, their </a:t>
            </a:r>
            <a:r>
              <a:rPr lang="en-US" b="1" i="0">
                <a:solidFill>
                  <a:srgbClr val="1D1D1B"/>
                </a:solidFill>
              </a:rPr>
              <a:t>role</a:t>
            </a:r>
            <a:r>
              <a:rPr lang="en-US" i="0">
                <a:solidFill>
                  <a:srgbClr val="1D1D1B"/>
                </a:solidFill>
              </a:rPr>
              <a:t> and the </a:t>
            </a:r>
            <a:r>
              <a:rPr lang="en-US" b="1" i="0">
                <a:solidFill>
                  <a:srgbClr val="1D1D1B"/>
                </a:solidFill>
              </a:rPr>
              <a:t>action</a:t>
            </a:r>
            <a:r>
              <a:rPr lang="en-US" i="0">
                <a:solidFill>
                  <a:srgbClr val="1D1D1B"/>
                </a:solidFill>
              </a:rPr>
              <a:t>.</a:t>
            </a:r>
            <a:endParaRPr/>
          </a:p>
          <a:p>
            <a:pPr marL="171450" lvl="0" indent="-101600" algn="l" rtl="0">
              <a:lnSpc>
                <a:spcPct val="100000"/>
              </a:lnSpc>
              <a:spcBef>
                <a:spcPts val="1000"/>
              </a:spcBef>
              <a:spcAft>
                <a:spcPts val="1000"/>
              </a:spcAft>
              <a:buSzPts val="1100"/>
              <a:buFont typeface="Calibri"/>
              <a:buNone/>
            </a:pPr>
            <a:endParaRPr i="1">
              <a:solidFill>
                <a:srgbClr val="1D1D1B"/>
              </a:solidFill>
            </a:endParaRPr>
          </a:p>
        </p:txBody>
      </p:sp>
      <p:sp>
        <p:nvSpPr>
          <p:cNvPr id="210" name="Google Shape;21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r>
              <a:rPr lang="en-US" i="1">
                <a:solidFill>
                  <a:srgbClr val="1D1D1B"/>
                </a:solidFill>
              </a:rPr>
              <a:t>This slide enables you to present the 5th step of the 5-step process for building an Action Research Plan.</a:t>
            </a:r>
            <a:endParaRPr i="1">
              <a:solidFill>
                <a:srgbClr val="1D1D1B"/>
              </a:solidFill>
            </a:endParaRPr>
          </a:p>
          <a:p>
            <a:pPr marL="228600" lvl="0" indent="0" algn="l" rtl="0">
              <a:lnSpc>
                <a:spcPct val="100000"/>
              </a:lnSpc>
              <a:spcBef>
                <a:spcPts val="0"/>
              </a:spcBef>
              <a:spcAft>
                <a:spcPts val="0"/>
              </a:spcAft>
              <a:buSzPts val="1400"/>
              <a:buFont typeface="Arial"/>
              <a:buNone/>
            </a:pPr>
            <a:endParaRPr>
              <a:solidFill>
                <a:srgbClr val="1D1D1B"/>
              </a:solidFill>
            </a:endParaRPr>
          </a:p>
          <a:p>
            <a:pPr marL="400050" lvl="0" indent="-158750" algn="l" rtl="0">
              <a:lnSpc>
                <a:spcPct val="100000"/>
              </a:lnSpc>
              <a:spcBef>
                <a:spcPts val="0"/>
              </a:spcBef>
              <a:spcAft>
                <a:spcPts val="0"/>
              </a:spcAft>
              <a:buSzPts val="1200"/>
              <a:buFont typeface="Calibri"/>
              <a:buChar char="•"/>
            </a:pPr>
            <a:r>
              <a:rPr lang="en-US">
                <a:solidFill>
                  <a:srgbClr val="1D1D1B"/>
                </a:solidFill>
              </a:rPr>
              <a:t>Collaboration Plan</a:t>
            </a:r>
            <a:endParaRPr/>
          </a:p>
          <a:p>
            <a:pPr marL="228600" lvl="0" indent="0" algn="l" rtl="0">
              <a:lnSpc>
                <a:spcPct val="100000"/>
              </a:lnSpc>
              <a:spcBef>
                <a:spcPts val="0"/>
              </a:spcBef>
              <a:spcAft>
                <a:spcPts val="0"/>
              </a:spcAft>
              <a:buSzPts val="1400"/>
              <a:buFont typeface="Arial"/>
              <a:buNone/>
            </a:pPr>
            <a:r>
              <a:rPr lang="en-US">
                <a:solidFill>
                  <a:srgbClr val="1D1D1B"/>
                </a:solidFill>
              </a:rPr>
              <a:t>Learners map their support network:</a:t>
            </a:r>
            <a:endParaRPr/>
          </a:p>
          <a:p>
            <a:pPr marL="400050" lvl="0" indent="-158750" algn="l" rtl="0">
              <a:lnSpc>
                <a:spcPct val="100000"/>
              </a:lnSpc>
              <a:spcBef>
                <a:spcPts val="0"/>
              </a:spcBef>
              <a:spcAft>
                <a:spcPts val="0"/>
              </a:spcAft>
              <a:buSzPts val="1200"/>
              <a:buFont typeface="Calibri"/>
              <a:buChar char="-"/>
            </a:pPr>
            <a:r>
              <a:rPr lang="en-US" i="1">
                <a:solidFill>
                  <a:srgbClr val="1D1D1B"/>
                </a:solidFill>
              </a:rPr>
              <a:t>Colleagues: </a:t>
            </a:r>
            <a:r>
              <a:rPr lang="en-US" i="0">
                <a:solidFill>
                  <a:srgbClr val="1D1D1B"/>
                </a:solidFill>
              </a:rPr>
              <a:t>who will help implement/analyse?</a:t>
            </a:r>
            <a:endParaRPr/>
          </a:p>
          <a:p>
            <a:pPr marL="400050" lvl="0" indent="-158750" algn="l" rtl="0">
              <a:lnSpc>
                <a:spcPct val="100000"/>
              </a:lnSpc>
              <a:spcBef>
                <a:spcPts val="0"/>
              </a:spcBef>
              <a:spcAft>
                <a:spcPts val="0"/>
              </a:spcAft>
              <a:buSzPts val="1200"/>
              <a:buFont typeface="Calibri"/>
              <a:buChar char="-"/>
            </a:pPr>
            <a:r>
              <a:rPr lang="en-US" i="1">
                <a:solidFill>
                  <a:srgbClr val="1D1D1B"/>
                </a:solidFill>
              </a:rPr>
              <a:t>Students:</a:t>
            </a:r>
            <a:r>
              <a:rPr lang="en-US" i="0">
                <a:solidFill>
                  <a:srgbClr val="1D1D1B"/>
                </a:solidFill>
              </a:rPr>
              <a:t> how will students co-own the process? </a:t>
            </a:r>
            <a:endParaRPr/>
          </a:p>
          <a:p>
            <a:pPr marL="228600" lvl="0" indent="0" algn="l" rtl="0">
              <a:lnSpc>
                <a:spcPct val="100000"/>
              </a:lnSpc>
              <a:spcBef>
                <a:spcPts val="0"/>
              </a:spcBef>
              <a:spcAft>
                <a:spcPts val="0"/>
              </a:spcAft>
              <a:buSzPts val="1400"/>
              <a:buFont typeface="Calibri"/>
              <a:buNone/>
            </a:pPr>
            <a:endParaRPr i="0">
              <a:solidFill>
                <a:srgbClr val="1D1D1B"/>
              </a:solidFill>
            </a:endParaRPr>
          </a:p>
          <a:p>
            <a:pPr marL="228600" lvl="0" indent="0" algn="l" rtl="0">
              <a:lnSpc>
                <a:spcPct val="100000"/>
              </a:lnSpc>
              <a:spcBef>
                <a:spcPts val="0"/>
              </a:spcBef>
              <a:spcAft>
                <a:spcPts val="0"/>
              </a:spcAft>
              <a:buSzPts val="1400"/>
              <a:buFont typeface="Arial"/>
              <a:buNone/>
            </a:pPr>
            <a:r>
              <a:rPr lang="en-US" i="0">
                <a:solidFill>
                  <a:srgbClr val="1D1D1B"/>
                </a:solidFill>
              </a:rPr>
              <a:t>They clearly define the type of ‘</a:t>
            </a:r>
            <a:r>
              <a:rPr lang="en-US" b="1" i="0">
                <a:solidFill>
                  <a:srgbClr val="1D1D1B"/>
                </a:solidFill>
              </a:rPr>
              <a:t>collaborator</a:t>
            </a:r>
            <a:r>
              <a:rPr lang="en-US" i="0">
                <a:solidFill>
                  <a:srgbClr val="1D1D1B"/>
                </a:solidFill>
              </a:rPr>
              <a:t>’, their </a:t>
            </a:r>
            <a:r>
              <a:rPr lang="en-US" b="1" i="0">
                <a:solidFill>
                  <a:srgbClr val="1D1D1B"/>
                </a:solidFill>
              </a:rPr>
              <a:t>role</a:t>
            </a:r>
            <a:r>
              <a:rPr lang="en-US" i="0">
                <a:solidFill>
                  <a:srgbClr val="1D1D1B"/>
                </a:solidFill>
              </a:rPr>
              <a:t> and the </a:t>
            </a:r>
            <a:r>
              <a:rPr lang="en-US" b="1" i="0">
                <a:solidFill>
                  <a:srgbClr val="1D1D1B"/>
                </a:solidFill>
              </a:rPr>
              <a:t>action</a:t>
            </a:r>
            <a:r>
              <a:rPr lang="en-US" i="0">
                <a:solidFill>
                  <a:srgbClr val="1D1D1B"/>
                </a:solidFill>
              </a:rPr>
              <a:t>.</a:t>
            </a:r>
            <a:endParaRPr/>
          </a:p>
          <a:p>
            <a:pPr marL="171450" lvl="0" indent="-101600" algn="l" rtl="0">
              <a:lnSpc>
                <a:spcPct val="100000"/>
              </a:lnSpc>
              <a:spcBef>
                <a:spcPts val="1000"/>
              </a:spcBef>
              <a:spcAft>
                <a:spcPts val="1000"/>
              </a:spcAft>
              <a:buSzPts val="1100"/>
              <a:buFont typeface="Calibri"/>
              <a:buNone/>
            </a:pPr>
            <a:endParaRPr sz="1100" i="1">
              <a:solidFill>
                <a:srgbClr val="1D1D1B"/>
              </a:solidFill>
              <a:latin typeface="Arial"/>
              <a:ea typeface="Arial"/>
              <a:cs typeface="Arial"/>
              <a:sym typeface="Arial"/>
            </a:endParaRPr>
          </a:p>
        </p:txBody>
      </p:sp>
      <p:sp>
        <p:nvSpPr>
          <p:cNvPr id="219" name="Google Shape;219;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88900" lvl="0" indent="0" algn="l" rtl="0">
              <a:lnSpc>
                <a:spcPct val="100000"/>
              </a:lnSpc>
              <a:spcBef>
                <a:spcPts val="0"/>
              </a:spcBef>
              <a:spcAft>
                <a:spcPts val="0"/>
              </a:spcAft>
              <a:buClr>
                <a:srgbClr val="404040"/>
              </a:buClr>
              <a:buSzPts val="2200"/>
              <a:buFont typeface="Calibri"/>
              <a:buNone/>
            </a:pPr>
            <a:r>
              <a:rPr lang="en-US" i="1">
                <a:solidFill>
                  <a:srgbClr val="404040"/>
                </a:solidFill>
              </a:rPr>
              <a:t>This slide is dedicated to the Activity #3 focused on developing an Action Research Plan.</a:t>
            </a:r>
            <a:endParaRPr/>
          </a:p>
          <a:p>
            <a:pPr marL="88900" lvl="0" indent="0" algn="l" rtl="0">
              <a:lnSpc>
                <a:spcPct val="100000"/>
              </a:lnSpc>
              <a:spcBef>
                <a:spcPts val="0"/>
              </a:spcBef>
              <a:spcAft>
                <a:spcPts val="0"/>
              </a:spcAft>
              <a:buClr>
                <a:srgbClr val="404040"/>
              </a:buClr>
              <a:buSzPts val="2200"/>
              <a:buFont typeface="Calibri"/>
              <a:buNone/>
            </a:pPr>
            <a:endParaRPr>
              <a:solidFill>
                <a:srgbClr val="404040"/>
              </a:solidFill>
            </a:endParaRPr>
          </a:p>
          <a:p>
            <a:pPr marL="88900" lvl="0" indent="0" algn="l" rtl="0">
              <a:lnSpc>
                <a:spcPct val="100000"/>
              </a:lnSpc>
              <a:spcBef>
                <a:spcPts val="0"/>
              </a:spcBef>
              <a:spcAft>
                <a:spcPts val="0"/>
              </a:spcAft>
              <a:buClr>
                <a:srgbClr val="404040"/>
              </a:buClr>
              <a:buSzPts val="2200"/>
              <a:buFont typeface="Calibri"/>
              <a:buNone/>
            </a:pPr>
            <a:r>
              <a:rPr lang="en-US">
                <a:solidFill>
                  <a:srgbClr val="404040"/>
                </a:solidFill>
              </a:rPr>
              <a:t>You will invite learners to fill their own Action Research Plan template</a:t>
            </a:r>
            <a:endParaRPr/>
          </a:p>
          <a:p>
            <a:pPr marL="88900" lvl="0" indent="0" algn="l" rtl="0">
              <a:lnSpc>
                <a:spcPct val="100000"/>
              </a:lnSpc>
              <a:spcBef>
                <a:spcPts val="0"/>
              </a:spcBef>
              <a:spcAft>
                <a:spcPts val="0"/>
              </a:spcAft>
              <a:buClr>
                <a:srgbClr val="404040"/>
              </a:buClr>
              <a:buSzPts val="2200"/>
              <a:buFont typeface="Calibri"/>
              <a:buNone/>
            </a:pPr>
            <a:endParaRPr>
              <a:solidFill>
                <a:srgbClr val="404040"/>
              </a:solidFill>
            </a:endParaRPr>
          </a:p>
          <a:p>
            <a:pPr marL="457200" lvl="0" indent="-215900" algn="l" rtl="0">
              <a:lnSpc>
                <a:spcPct val="107000"/>
              </a:lnSpc>
              <a:spcBef>
                <a:spcPts val="0"/>
              </a:spcBef>
              <a:spcAft>
                <a:spcPts val="0"/>
              </a:spcAft>
              <a:buSzPts val="1200"/>
              <a:buFont typeface="Calibri"/>
              <a:buChar char="•"/>
            </a:pPr>
            <a:r>
              <a:rPr lang="en-US" b="1"/>
              <a:t>Instructions:</a:t>
            </a:r>
            <a:endParaRPr/>
          </a:p>
          <a:p>
            <a:pPr marL="228600" lvl="0" indent="-215900" algn="l" rtl="0">
              <a:lnSpc>
                <a:spcPct val="107000"/>
              </a:lnSpc>
              <a:spcBef>
                <a:spcPts val="800"/>
              </a:spcBef>
              <a:spcAft>
                <a:spcPts val="0"/>
              </a:spcAft>
              <a:buSzPts val="1200"/>
              <a:buFont typeface="Calibri"/>
              <a:buAutoNum type="arabicPeriod"/>
            </a:pPr>
            <a:r>
              <a:rPr lang="en-US"/>
              <a:t>Using their refined research question, learners draft an action research plan.</a:t>
            </a:r>
            <a:endParaRPr/>
          </a:p>
          <a:p>
            <a:pPr marL="0" lvl="0" indent="0" algn="l" rtl="0">
              <a:lnSpc>
                <a:spcPct val="107000"/>
              </a:lnSpc>
              <a:spcBef>
                <a:spcPts val="800"/>
              </a:spcBef>
              <a:spcAft>
                <a:spcPts val="0"/>
              </a:spcAft>
              <a:buSzPts val="1400"/>
              <a:buFont typeface="Arial"/>
              <a:buNone/>
            </a:pPr>
            <a:r>
              <a:rPr lang="en-US"/>
              <a:t>In the Action Plan they include: 1) their refined  </a:t>
            </a:r>
            <a:r>
              <a:rPr lang="en-US" i="1"/>
              <a:t>research question</a:t>
            </a:r>
            <a:r>
              <a:rPr lang="en-US"/>
              <a:t>;  2) their </a:t>
            </a:r>
            <a:r>
              <a:rPr lang="en-US" i="1"/>
              <a:t>intervention strategy</a:t>
            </a:r>
            <a:r>
              <a:rPr lang="en-US"/>
              <a:t>, 3) 3 </a:t>
            </a:r>
            <a:r>
              <a:rPr lang="en-US" i="1"/>
              <a:t>implementation steps </a:t>
            </a:r>
            <a:r>
              <a:rPr lang="en-US"/>
              <a:t>(or more), 4) the </a:t>
            </a:r>
            <a:r>
              <a:rPr lang="en-US" i="1"/>
              <a:t>data collection methods </a:t>
            </a:r>
            <a:r>
              <a:rPr lang="en-US"/>
              <a:t>they will resort to, and eventually 5) the </a:t>
            </a:r>
            <a:r>
              <a:rPr lang="en-US" i="1"/>
              <a:t>collaboration plan </a:t>
            </a:r>
            <a:r>
              <a:rPr lang="en-US"/>
              <a:t>which lists the different collaboration they will have for the successful implementation of their Plan.</a:t>
            </a:r>
            <a:endParaRPr/>
          </a:p>
          <a:p>
            <a:pPr marL="0" lvl="0" indent="0" algn="l" rtl="0">
              <a:lnSpc>
                <a:spcPct val="107000"/>
              </a:lnSpc>
              <a:spcBef>
                <a:spcPts val="800"/>
              </a:spcBef>
              <a:spcAft>
                <a:spcPts val="0"/>
              </a:spcAft>
              <a:buSzPts val="1400"/>
              <a:buFont typeface="Arial"/>
              <a:buNone/>
            </a:pPr>
            <a:r>
              <a:rPr lang="en-US"/>
              <a:t>2. They pair up to give/receive feedback using rubric.</a:t>
            </a:r>
            <a:endParaRPr/>
          </a:p>
          <a:p>
            <a:pPr marL="0" lvl="0" indent="0" algn="l" rtl="0">
              <a:lnSpc>
                <a:spcPct val="107000"/>
              </a:lnSpc>
              <a:spcBef>
                <a:spcPts val="800"/>
              </a:spcBef>
              <a:spcAft>
                <a:spcPts val="0"/>
              </a:spcAft>
              <a:buSzPts val="1400"/>
              <a:buFont typeface="Arial"/>
              <a:buNone/>
            </a:pPr>
            <a:r>
              <a:rPr lang="en-US"/>
              <a:t>They evaluate their peers’ plan based on the following criteria:</a:t>
            </a:r>
            <a:endParaRPr/>
          </a:p>
          <a:p>
            <a:pPr marL="742950" lvl="1" indent="-298450" algn="l" rtl="0">
              <a:lnSpc>
                <a:spcPct val="107000"/>
              </a:lnSpc>
              <a:spcBef>
                <a:spcPts val="0"/>
              </a:spcBef>
              <a:spcAft>
                <a:spcPts val="0"/>
              </a:spcAft>
              <a:buSzPts val="1200"/>
              <a:buFont typeface="Calibri"/>
              <a:buChar char="o"/>
            </a:pPr>
            <a:r>
              <a:rPr lang="en-US"/>
              <a:t>Clarity of research question</a:t>
            </a:r>
            <a:endParaRPr/>
          </a:p>
          <a:p>
            <a:pPr marL="742950" lvl="1" indent="-298450" algn="l" rtl="0">
              <a:lnSpc>
                <a:spcPct val="107000"/>
              </a:lnSpc>
              <a:spcBef>
                <a:spcPts val="0"/>
              </a:spcBef>
              <a:spcAft>
                <a:spcPts val="0"/>
              </a:spcAft>
              <a:buSzPts val="1200"/>
              <a:buFont typeface="Calibri"/>
              <a:buChar char="o"/>
            </a:pPr>
            <a:r>
              <a:rPr lang="en-US"/>
              <a:t>Feasibility of intervention</a:t>
            </a:r>
            <a:endParaRPr/>
          </a:p>
          <a:p>
            <a:pPr marL="742950" lvl="1" indent="-298450" algn="l" rtl="0">
              <a:lnSpc>
                <a:spcPct val="107000"/>
              </a:lnSpc>
              <a:spcBef>
                <a:spcPts val="0"/>
              </a:spcBef>
              <a:spcAft>
                <a:spcPts val="0"/>
              </a:spcAft>
              <a:buSzPts val="1200"/>
              <a:buFont typeface="Calibri"/>
              <a:buChar char="o"/>
            </a:pPr>
            <a:r>
              <a:rPr lang="en-US"/>
              <a:t>Appropriateness of data collection</a:t>
            </a:r>
            <a:endParaRPr/>
          </a:p>
          <a:p>
            <a:pPr marL="742950" lvl="1" indent="-298450" algn="l" rtl="0">
              <a:lnSpc>
                <a:spcPct val="107000"/>
              </a:lnSpc>
              <a:spcBef>
                <a:spcPts val="0"/>
              </a:spcBef>
              <a:spcAft>
                <a:spcPts val="0"/>
              </a:spcAft>
              <a:buSzPts val="1200"/>
              <a:buFont typeface="Calibri"/>
              <a:buChar char="o"/>
            </a:pPr>
            <a:r>
              <a:rPr lang="en-US"/>
              <a:t>Potential for collaboration</a:t>
            </a:r>
            <a:endParaRPr/>
          </a:p>
          <a:p>
            <a:pPr marL="88900" lvl="0" indent="-88900" algn="l" rtl="0">
              <a:lnSpc>
                <a:spcPct val="100000"/>
              </a:lnSpc>
              <a:spcBef>
                <a:spcPts val="800"/>
              </a:spcBef>
              <a:spcAft>
                <a:spcPts val="0"/>
              </a:spcAft>
              <a:buClr>
                <a:srgbClr val="404040"/>
              </a:buClr>
              <a:buSzPts val="2200"/>
              <a:buNone/>
            </a:pPr>
            <a:endParaRPr b="1">
              <a:solidFill>
                <a:srgbClr val="404040"/>
              </a:solidFill>
            </a:endParaRPr>
          </a:p>
          <a:p>
            <a:pPr marL="88900" lvl="0" indent="-88900" algn="l" rtl="0">
              <a:lnSpc>
                <a:spcPct val="100000"/>
              </a:lnSpc>
              <a:spcBef>
                <a:spcPts val="0"/>
              </a:spcBef>
              <a:spcAft>
                <a:spcPts val="0"/>
              </a:spcAft>
              <a:buClr>
                <a:srgbClr val="404040"/>
              </a:buClr>
              <a:buSzPts val="2200"/>
              <a:buNone/>
            </a:pPr>
            <a:endParaRPr b="1">
              <a:solidFill>
                <a:srgbClr val="404040"/>
              </a:solidFill>
            </a:endParaRPr>
          </a:p>
          <a:p>
            <a:pPr marL="88900" lvl="0" indent="-88900" algn="l" rtl="0">
              <a:lnSpc>
                <a:spcPct val="100000"/>
              </a:lnSpc>
              <a:spcBef>
                <a:spcPts val="0"/>
              </a:spcBef>
              <a:spcAft>
                <a:spcPts val="0"/>
              </a:spcAft>
              <a:buClr>
                <a:srgbClr val="404040"/>
              </a:buClr>
              <a:buSzPts val="2200"/>
              <a:buNone/>
            </a:pPr>
            <a:r>
              <a:rPr lang="en-US" b="1">
                <a:solidFill>
                  <a:srgbClr val="404040"/>
                </a:solidFill>
              </a:rPr>
              <a:t>Time management: </a:t>
            </a:r>
            <a:endParaRPr/>
          </a:p>
          <a:p>
            <a:pPr marL="457200" lvl="0" indent="-215900" algn="l" rtl="0">
              <a:lnSpc>
                <a:spcPct val="100000"/>
              </a:lnSpc>
              <a:spcBef>
                <a:spcPts val="0"/>
              </a:spcBef>
              <a:spcAft>
                <a:spcPts val="0"/>
              </a:spcAft>
              <a:buSzPts val="1200"/>
              <a:buFont typeface="Arial"/>
              <a:buChar char="•"/>
            </a:pPr>
            <a:r>
              <a:rPr lang="en-US" b="1" i="0">
                <a:solidFill>
                  <a:srgbClr val="404040"/>
                </a:solidFill>
              </a:rPr>
              <a:t>5 min:</a:t>
            </a:r>
            <a:r>
              <a:rPr lang="en-US" i="0">
                <a:solidFill>
                  <a:srgbClr val="404040"/>
                </a:solidFill>
              </a:rPr>
              <a:t> Individual drafting.</a:t>
            </a:r>
            <a:endParaRPr/>
          </a:p>
          <a:p>
            <a:pPr marL="457200" lvl="0" indent="-215900" algn="l" rtl="0">
              <a:lnSpc>
                <a:spcPct val="100000"/>
              </a:lnSpc>
              <a:spcBef>
                <a:spcPts val="0"/>
              </a:spcBef>
              <a:spcAft>
                <a:spcPts val="0"/>
              </a:spcAft>
              <a:buSzPts val="1200"/>
              <a:buFont typeface="Arial"/>
              <a:buChar char="•"/>
            </a:pPr>
            <a:r>
              <a:rPr lang="en-US" b="1" i="0">
                <a:solidFill>
                  <a:srgbClr val="404040"/>
                </a:solidFill>
              </a:rPr>
              <a:t>5 min:</a:t>
            </a:r>
            <a:r>
              <a:rPr lang="en-US" i="0">
                <a:solidFill>
                  <a:srgbClr val="404040"/>
                </a:solidFill>
              </a:rPr>
              <a:t> Peer feedback.</a:t>
            </a:r>
            <a:endParaRPr/>
          </a:p>
          <a:p>
            <a:pPr marL="457200" lvl="0" indent="-215900" algn="l" rtl="0">
              <a:lnSpc>
                <a:spcPct val="100000"/>
              </a:lnSpc>
              <a:spcBef>
                <a:spcPts val="0"/>
              </a:spcBef>
              <a:spcAft>
                <a:spcPts val="0"/>
              </a:spcAft>
              <a:buSzPts val="1200"/>
              <a:buFont typeface="Arial"/>
              <a:buChar char="•"/>
            </a:pPr>
            <a:r>
              <a:rPr lang="en-US" b="1" i="0">
                <a:solidFill>
                  <a:srgbClr val="404040"/>
                </a:solidFill>
              </a:rPr>
              <a:t>5 min:</a:t>
            </a:r>
            <a:r>
              <a:rPr lang="en-US" i="0">
                <a:solidFill>
                  <a:srgbClr val="404040"/>
                </a:solidFill>
              </a:rPr>
              <a:t> Revisions.</a:t>
            </a:r>
            <a:endParaRPr/>
          </a:p>
          <a:p>
            <a:pPr marL="88900" lvl="0" indent="-88900" algn="l" rtl="0">
              <a:lnSpc>
                <a:spcPct val="100000"/>
              </a:lnSpc>
              <a:spcBef>
                <a:spcPts val="0"/>
              </a:spcBef>
              <a:spcAft>
                <a:spcPts val="0"/>
              </a:spcAft>
              <a:buClr>
                <a:srgbClr val="404040"/>
              </a:buClr>
              <a:buSzPts val="2200"/>
              <a:buNone/>
            </a:pPr>
            <a:endParaRPr b="1">
              <a:solidFill>
                <a:srgbClr val="404040"/>
              </a:solidFill>
            </a:endParaRPr>
          </a:p>
          <a:p>
            <a:pPr marL="0" lvl="0" indent="0" algn="l" rtl="0">
              <a:lnSpc>
                <a:spcPct val="100000"/>
              </a:lnSpc>
              <a:spcBef>
                <a:spcPts val="0"/>
              </a:spcBef>
              <a:spcAft>
                <a:spcPts val="1000"/>
              </a:spcAft>
              <a:buSzPts val="1100"/>
              <a:buNone/>
            </a:pPr>
            <a:endParaRPr>
              <a:solidFill>
                <a:srgbClr val="1D1D1B"/>
              </a:solidFill>
            </a:endParaRPr>
          </a:p>
        </p:txBody>
      </p:sp>
      <p:sp>
        <p:nvSpPr>
          <p:cNvPr id="227" name="Google Shape;227;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88900" lvl="0" indent="0" algn="l" rtl="0">
              <a:lnSpc>
                <a:spcPct val="100000"/>
              </a:lnSpc>
              <a:spcBef>
                <a:spcPts val="0"/>
              </a:spcBef>
              <a:spcAft>
                <a:spcPts val="0"/>
              </a:spcAft>
              <a:buClr>
                <a:srgbClr val="404040"/>
              </a:buClr>
              <a:buSzPts val="2200"/>
              <a:buFont typeface="Calibri"/>
              <a:buNone/>
            </a:pPr>
            <a:r>
              <a:rPr lang="en-US" i="1">
                <a:solidFill>
                  <a:srgbClr val="404040"/>
                </a:solidFill>
              </a:rPr>
              <a:t>This slide is dedicated to wrapping-up and introducing to the next steps.</a:t>
            </a:r>
            <a:endParaRPr sz="400"/>
          </a:p>
          <a:p>
            <a:pPr marL="88900" lvl="0" indent="0" algn="l" rtl="0">
              <a:lnSpc>
                <a:spcPct val="100000"/>
              </a:lnSpc>
              <a:spcBef>
                <a:spcPts val="0"/>
              </a:spcBef>
              <a:spcAft>
                <a:spcPts val="0"/>
              </a:spcAft>
              <a:buClr>
                <a:srgbClr val="404040"/>
              </a:buClr>
              <a:buSzPts val="2200"/>
              <a:buFont typeface="Calibri"/>
              <a:buNone/>
            </a:pPr>
            <a:endParaRPr sz="2000" b="0">
              <a:solidFill>
                <a:srgbClr val="404040"/>
              </a:solidFill>
              <a:latin typeface="Arial"/>
              <a:ea typeface="Arial"/>
              <a:cs typeface="Arial"/>
              <a:sym typeface="Arial"/>
            </a:endParaRPr>
          </a:p>
          <a:p>
            <a:pPr marL="88900" lvl="0" indent="0" algn="l" rtl="0">
              <a:lnSpc>
                <a:spcPct val="100000"/>
              </a:lnSpc>
              <a:spcBef>
                <a:spcPts val="0"/>
              </a:spcBef>
              <a:spcAft>
                <a:spcPts val="0"/>
              </a:spcAft>
              <a:buClr>
                <a:srgbClr val="404040"/>
              </a:buClr>
              <a:buSzPts val="2200"/>
              <a:buFont typeface="Calibri"/>
              <a:buNone/>
            </a:pPr>
            <a:endParaRPr sz="2000" b="0">
              <a:solidFill>
                <a:srgbClr val="404040"/>
              </a:solidFill>
              <a:latin typeface="Arial"/>
              <a:ea typeface="Arial"/>
              <a:cs typeface="Arial"/>
              <a:sym typeface="Arial"/>
            </a:endParaRPr>
          </a:p>
          <a:p>
            <a:pPr marL="88900" lvl="0" indent="-88900" algn="l" rtl="0">
              <a:lnSpc>
                <a:spcPct val="100000"/>
              </a:lnSpc>
              <a:spcBef>
                <a:spcPts val="0"/>
              </a:spcBef>
              <a:spcAft>
                <a:spcPts val="0"/>
              </a:spcAft>
              <a:buClr>
                <a:srgbClr val="404040"/>
              </a:buClr>
              <a:buSzPts val="2200"/>
              <a:buNone/>
            </a:pPr>
            <a:endParaRPr sz="2000" b="1">
              <a:solidFill>
                <a:srgbClr val="404040"/>
              </a:solidFill>
              <a:latin typeface="Arial"/>
              <a:ea typeface="Arial"/>
              <a:cs typeface="Arial"/>
              <a:sym typeface="Arial"/>
            </a:endParaRPr>
          </a:p>
          <a:p>
            <a:pPr marL="0" lvl="0" indent="0" algn="l" rtl="0">
              <a:lnSpc>
                <a:spcPct val="100000"/>
              </a:lnSpc>
              <a:spcBef>
                <a:spcPts val="0"/>
              </a:spcBef>
              <a:spcAft>
                <a:spcPts val="1000"/>
              </a:spcAft>
              <a:buSzPts val="1100"/>
              <a:buNone/>
            </a:pPr>
            <a:endParaRPr>
              <a:solidFill>
                <a:srgbClr val="1D1D1B"/>
              </a:solidFill>
            </a:endParaRPr>
          </a:p>
        </p:txBody>
      </p:sp>
      <p:sp>
        <p:nvSpPr>
          <p:cNvPr id="235" name="Google Shape;235;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i="1">
                <a:latin typeface="Arial"/>
                <a:ea typeface="Arial"/>
                <a:cs typeface="Arial"/>
                <a:sym typeface="Arial"/>
              </a:rPr>
              <a:t>This slide is helpful to share with learners some additional information about Action Research SMART goals etc. They can use the shared documents as materials for personal study and as a guide for the future activities.</a:t>
            </a:r>
            <a:endParaRPr sz="1100" i="1">
              <a:latin typeface="Arial"/>
              <a:ea typeface="Arial"/>
              <a:cs typeface="Arial"/>
              <a:sym typeface="Arial"/>
            </a:endParaRPr>
          </a:p>
        </p:txBody>
      </p:sp>
      <p:sp>
        <p:nvSpPr>
          <p:cNvPr id="241" name="Google Shape;241;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35774147b8d_0_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7" name="Google Shape;247;g35774147b8d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3556a82191b_1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Introduce learners to the Unit 2 of Module 7 about designing interventions through collaborative Action research.</a:t>
            </a:r>
            <a:endParaRPr/>
          </a:p>
        </p:txBody>
      </p:sp>
      <p:sp>
        <p:nvSpPr>
          <p:cNvPr id="118" name="Google Shape;118;g3556a82191b_1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i="1">
                <a:latin typeface="Arial"/>
                <a:ea typeface="Arial"/>
                <a:cs typeface="Arial"/>
                <a:sym typeface="Arial"/>
              </a:rPr>
              <a:t>This slide is a way to introduce to the learners to the expected educational outcomes of this second Unit of Module 7 unit.</a:t>
            </a:r>
            <a:endParaRPr/>
          </a:p>
          <a:p>
            <a:pPr marL="0" lvl="0" indent="0" algn="l" rtl="0">
              <a:lnSpc>
                <a:spcPct val="100000"/>
              </a:lnSpc>
              <a:spcBef>
                <a:spcPts val="0"/>
              </a:spcBef>
              <a:spcAft>
                <a:spcPts val="0"/>
              </a:spcAft>
              <a:buSzPts val="1400"/>
              <a:buNone/>
            </a:pPr>
            <a:endParaRPr i="1">
              <a:latin typeface="Arial"/>
              <a:ea typeface="Arial"/>
              <a:cs typeface="Arial"/>
              <a:sym typeface="Arial"/>
            </a:endParaRPr>
          </a:p>
          <a:p>
            <a:pPr marL="0" lvl="0" indent="0" algn="l" rtl="0">
              <a:lnSpc>
                <a:spcPct val="100000"/>
              </a:lnSpc>
              <a:spcBef>
                <a:spcPts val="0"/>
              </a:spcBef>
              <a:spcAft>
                <a:spcPts val="0"/>
              </a:spcAft>
              <a:buSzPts val="1400"/>
              <a:buNone/>
            </a:pPr>
            <a:r>
              <a:rPr lang="en-US">
                <a:latin typeface="Arial"/>
                <a:ea typeface="Arial"/>
                <a:cs typeface="Arial"/>
                <a:sym typeface="Arial"/>
              </a:rPr>
              <a:t>This second Unit intends to build on research questions that were outlined during the activities of Unit 1, to create an Action Plan intended to tackle their identified problem. This second Unit will last an hour and will get teachers to be able to (a) Design an Action Research Plan with measurable outcomes, (b) Select data collection methods,  (c) Collaborate with peers to refine and test interventions.</a:t>
            </a:r>
            <a:endParaRPr>
              <a:latin typeface="Arial"/>
              <a:ea typeface="Arial"/>
              <a:cs typeface="Arial"/>
              <a:sym typeface="Arial"/>
            </a:endParaRPr>
          </a:p>
        </p:txBody>
      </p:sp>
      <p:sp>
        <p:nvSpPr>
          <p:cNvPr id="125" name="Google Shape;12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i="1">
                <a:latin typeface="Arial"/>
                <a:ea typeface="Arial"/>
                <a:cs typeface="Arial"/>
                <a:sym typeface="Arial"/>
              </a:rPr>
              <a:t>This slide is providing an overview of the of the lesson content.</a:t>
            </a:r>
            <a:endParaRPr/>
          </a:p>
        </p:txBody>
      </p:sp>
      <p:sp>
        <p:nvSpPr>
          <p:cNvPr id="132" name="Google Shape;132;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r>
              <a:rPr lang="en-US" sz="1100" b="0" i="1" u="none">
                <a:solidFill>
                  <a:srgbClr val="404040"/>
                </a:solidFill>
                <a:latin typeface="Arial"/>
                <a:ea typeface="Arial"/>
                <a:cs typeface="Arial"/>
                <a:sym typeface="Arial"/>
              </a:rPr>
              <a:t>This slide is a brief reminder of the content of Unit#1.</a:t>
            </a:r>
            <a:endParaRPr/>
          </a:p>
          <a:p>
            <a:pPr marL="228600" lvl="0" indent="0" algn="l" rtl="0">
              <a:lnSpc>
                <a:spcPct val="100000"/>
              </a:lnSpc>
              <a:spcBef>
                <a:spcPts val="0"/>
              </a:spcBef>
              <a:spcAft>
                <a:spcPts val="0"/>
              </a:spcAft>
              <a:buSzPts val="1400"/>
              <a:buFont typeface="Arial"/>
              <a:buNone/>
            </a:pPr>
            <a:endParaRPr sz="1100" b="0" i="1" u="none">
              <a:solidFill>
                <a:srgbClr val="404040"/>
              </a:solidFill>
              <a:latin typeface="Arial"/>
              <a:ea typeface="Arial"/>
              <a:cs typeface="Arial"/>
              <a:sym typeface="Arial"/>
            </a:endParaRPr>
          </a:p>
          <a:p>
            <a:pPr marL="228600" lvl="0" indent="0" algn="l" rtl="0">
              <a:lnSpc>
                <a:spcPct val="100000"/>
              </a:lnSpc>
              <a:spcBef>
                <a:spcPts val="0"/>
              </a:spcBef>
              <a:spcAft>
                <a:spcPts val="0"/>
              </a:spcAft>
              <a:buSzPts val="1400"/>
              <a:buFont typeface="Arial"/>
              <a:buNone/>
            </a:pPr>
            <a:r>
              <a:rPr lang="en-US" sz="1100" b="1" i="0" u="none">
                <a:solidFill>
                  <a:srgbClr val="404040"/>
                </a:solidFill>
                <a:latin typeface="Arial"/>
                <a:ea typeface="Arial"/>
                <a:cs typeface="Arial"/>
                <a:sym typeface="Arial"/>
              </a:rPr>
              <a:t>- The  Action Research Cycle:</a:t>
            </a:r>
            <a:endParaRPr/>
          </a:p>
          <a:p>
            <a:pPr marL="457200" lvl="0" indent="-228600" algn="l" rtl="0">
              <a:lnSpc>
                <a:spcPct val="100000"/>
              </a:lnSpc>
              <a:spcBef>
                <a:spcPts val="0"/>
              </a:spcBef>
              <a:spcAft>
                <a:spcPts val="0"/>
              </a:spcAft>
              <a:buSzPts val="1400"/>
              <a:buFont typeface="Arial"/>
              <a:buChar char="•"/>
            </a:pPr>
            <a:r>
              <a:rPr lang="en-US" sz="1100" b="1" i="0" u="sng">
                <a:solidFill>
                  <a:srgbClr val="404040"/>
                </a:solidFill>
                <a:latin typeface="Arial"/>
                <a:ea typeface="Arial"/>
                <a:cs typeface="Arial"/>
                <a:sym typeface="Arial"/>
              </a:rPr>
              <a:t>Identify</a:t>
            </a:r>
            <a:r>
              <a:rPr lang="en-US" sz="1100" b="1" i="0">
                <a:solidFill>
                  <a:srgbClr val="404040"/>
                </a:solidFill>
                <a:latin typeface="Arial"/>
                <a:ea typeface="Arial"/>
                <a:cs typeface="Arial"/>
                <a:sym typeface="Arial"/>
              </a:rPr>
              <a:t>:</a:t>
            </a:r>
            <a:r>
              <a:rPr lang="en-US" sz="1100" b="0" i="0">
                <a:solidFill>
                  <a:srgbClr val="404040"/>
                </a:solidFill>
                <a:latin typeface="Arial"/>
                <a:ea typeface="Arial"/>
                <a:cs typeface="Arial"/>
                <a:sym typeface="Arial"/>
              </a:rPr>
              <a:t> Pinpoint a </a:t>
            </a:r>
            <a:r>
              <a:rPr lang="en-US" sz="1100" b="0" i="1">
                <a:solidFill>
                  <a:srgbClr val="404040"/>
                </a:solidFill>
                <a:latin typeface="Arial"/>
                <a:ea typeface="Arial"/>
                <a:cs typeface="Arial"/>
                <a:sym typeface="Arial"/>
              </a:rPr>
              <a:t>specific</a:t>
            </a:r>
            <a:r>
              <a:rPr lang="en-US" sz="1100" b="0" i="0">
                <a:solidFill>
                  <a:srgbClr val="404040"/>
                </a:solidFill>
                <a:latin typeface="Arial"/>
                <a:ea typeface="Arial"/>
                <a:cs typeface="Arial"/>
                <a:sym typeface="Arial"/>
              </a:rPr>
              <a:t> classroom challenge (e.g., "Girls disengage during coding tasks").</a:t>
            </a:r>
            <a:endParaRPr/>
          </a:p>
          <a:p>
            <a:pPr marL="457200" lvl="0" indent="-228600" algn="l" rtl="0">
              <a:lnSpc>
                <a:spcPct val="100000"/>
              </a:lnSpc>
              <a:spcBef>
                <a:spcPts val="0"/>
              </a:spcBef>
              <a:spcAft>
                <a:spcPts val="0"/>
              </a:spcAft>
              <a:buSzPts val="1400"/>
              <a:buFont typeface="Arial"/>
              <a:buChar char="•"/>
            </a:pPr>
            <a:r>
              <a:rPr lang="en-US" sz="1100" b="1" i="0">
                <a:solidFill>
                  <a:srgbClr val="404040"/>
                </a:solidFill>
                <a:latin typeface="Arial"/>
                <a:ea typeface="Arial"/>
                <a:cs typeface="Arial"/>
                <a:sym typeface="Arial"/>
              </a:rPr>
              <a:t>Plan:</a:t>
            </a:r>
            <a:r>
              <a:rPr lang="en-US" sz="1100" b="0" i="0">
                <a:solidFill>
                  <a:srgbClr val="404040"/>
                </a:solidFill>
                <a:latin typeface="Arial"/>
                <a:ea typeface="Arial"/>
                <a:cs typeface="Arial"/>
                <a:sym typeface="Arial"/>
              </a:rPr>
              <a:t> Design an intervention (e.g., "Pair programming with rotating leadership roles").</a:t>
            </a:r>
            <a:endParaRPr/>
          </a:p>
          <a:p>
            <a:pPr marL="457200" lvl="0" indent="-228600" algn="l" rtl="0">
              <a:lnSpc>
                <a:spcPct val="100000"/>
              </a:lnSpc>
              <a:spcBef>
                <a:spcPts val="0"/>
              </a:spcBef>
              <a:spcAft>
                <a:spcPts val="0"/>
              </a:spcAft>
              <a:buSzPts val="1400"/>
              <a:buFont typeface="Arial"/>
              <a:buChar char="•"/>
            </a:pPr>
            <a:r>
              <a:rPr lang="en-US" sz="1100" b="1" i="0">
                <a:solidFill>
                  <a:srgbClr val="404040"/>
                </a:solidFill>
                <a:latin typeface="Arial"/>
                <a:ea typeface="Arial"/>
                <a:cs typeface="Arial"/>
                <a:sym typeface="Arial"/>
              </a:rPr>
              <a:t>Act:</a:t>
            </a:r>
            <a:r>
              <a:rPr lang="en-US" sz="1100" b="0" i="0">
                <a:solidFill>
                  <a:srgbClr val="404040"/>
                </a:solidFill>
                <a:latin typeface="Arial"/>
                <a:ea typeface="Arial"/>
                <a:cs typeface="Arial"/>
                <a:sym typeface="Arial"/>
              </a:rPr>
              <a:t> Implement the strategy in your classroom.</a:t>
            </a:r>
            <a:endParaRPr/>
          </a:p>
          <a:p>
            <a:pPr marL="457200" lvl="0" indent="-228600" algn="l" rtl="0">
              <a:lnSpc>
                <a:spcPct val="100000"/>
              </a:lnSpc>
              <a:spcBef>
                <a:spcPts val="0"/>
              </a:spcBef>
              <a:spcAft>
                <a:spcPts val="0"/>
              </a:spcAft>
              <a:buSzPts val="1400"/>
              <a:buFont typeface="Arial"/>
              <a:buChar char="•"/>
            </a:pPr>
            <a:r>
              <a:rPr lang="en-US" sz="1100" b="1" i="0">
                <a:solidFill>
                  <a:srgbClr val="404040"/>
                </a:solidFill>
                <a:latin typeface="Arial"/>
                <a:ea typeface="Arial"/>
                <a:cs typeface="Arial"/>
                <a:sym typeface="Arial"/>
              </a:rPr>
              <a:t>Observe:</a:t>
            </a:r>
            <a:r>
              <a:rPr lang="en-US" sz="1100" b="0" i="0">
                <a:solidFill>
                  <a:srgbClr val="404040"/>
                </a:solidFill>
                <a:latin typeface="Arial"/>
                <a:ea typeface="Arial"/>
                <a:cs typeface="Arial"/>
                <a:sym typeface="Arial"/>
              </a:rPr>
              <a:t> Collect data (surveys, participation rates, work samples).</a:t>
            </a:r>
            <a:endParaRPr/>
          </a:p>
          <a:p>
            <a:pPr marL="457200" lvl="0" indent="-228600" algn="l" rtl="0">
              <a:lnSpc>
                <a:spcPct val="100000"/>
              </a:lnSpc>
              <a:spcBef>
                <a:spcPts val="0"/>
              </a:spcBef>
              <a:spcAft>
                <a:spcPts val="0"/>
              </a:spcAft>
              <a:buSzPts val="1400"/>
              <a:buFont typeface="Arial"/>
              <a:buChar char="•"/>
            </a:pPr>
            <a:r>
              <a:rPr lang="en-US" sz="1100" b="1" i="0">
                <a:solidFill>
                  <a:srgbClr val="404040"/>
                </a:solidFill>
                <a:latin typeface="Arial"/>
                <a:ea typeface="Arial"/>
                <a:cs typeface="Arial"/>
                <a:sym typeface="Arial"/>
              </a:rPr>
              <a:t>Reflect:</a:t>
            </a:r>
            <a:r>
              <a:rPr lang="en-US" sz="1100" b="0" i="0">
                <a:solidFill>
                  <a:srgbClr val="404040"/>
                </a:solidFill>
                <a:latin typeface="Arial"/>
                <a:ea typeface="Arial"/>
                <a:cs typeface="Arial"/>
                <a:sym typeface="Arial"/>
              </a:rPr>
              <a:t> Analyze results and adjust the approach.</a:t>
            </a:r>
            <a:endParaRPr/>
          </a:p>
          <a:p>
            <a:pPr marL="228600" lvl="0" indent="0" algn="l" rtl="0">
              <a:lnSpc>
                <a:spcPct val="100000"/>
              </a:lnSpc>
              <a:spcBef>
                <a:spcPts val="0"/>
              </a:spcBef>
              <a:spcAft>
                <a:spcPts val="0"/>
              </a:spcAft>
              <a:buSzPts val="1400"/>
              <a:buFont typeface="Arial"/>
              <a:buNone/>
            </a:pPr>
            <a:endParaRPr sz="1100" b="0" i="0">
              <a:solidFill>
                <a:srgbClr val="404040"/>
              </a:solidFill>
              <a:latin typeface="Arial"/>
              <a:ea typeface="Arial"/>
              <a:cs typeface="Arial"/>
              <a:sym typeface="Arial"/>
            </a:endParaRPr>
          </a:p>
          <a:p>
            <a:pPr marL="228600" lvl="0" indent="0" algn="l" rtl="0">
              <a:lnSpc>
                <a:spcPct val="100000"/>
              </a:lnSpc>
              <a:spcBef>
                <a:spcPts val="0"/>
              </a:spcBef>
              <a:spcAft>
                <a:spcPts val="0"/>
              </a:spcAft>
              <a:buSzPts val="1400"/>
              <a:buFont typeface="Arial"/>
              <a:buNone/>
            </a:pPr>
            <a:endParaRPr sz="1100" b="0" i="0">
              <a:solidFill>
                <a:srgbClr val="404040"/>
              </a:solidFill>
              <a:latin typeface="Arial"/>
              <a:ea typeface="Arial"/>
              <a:cs typeface="Arial"/>
              <a:sym typeface="Arial"/>
            </a:endParaRPr>
          </a:p>
          <a:p>
            <a:pPr marL="457200" lvl="0" indent="-139700" algn="l" rtl="0">
              <a:lnSpc>
                <a:spcPct val="100000"/>
              </a:lnSpc>
              <a:spcBef>
                <a:spcPts val="0"/>
              </a:spcBef>
              <a:spcAft>
                <a:spcPts val="0"/>
              </a:spcAft>
              <a:buSzPts val="1400"/>
              <a:buFont typeface="Arial"/>
              <a:buNone/>
            </a:pPr>
            <a:endParaRPr sz="1100" b="0" i="0">
              <a:solidFill>
                <a:srgbClr val="404040"/>
              </a:solidFill>
              <a:latin typeface="Arial"/>
              <a:ea typeface="Arial"/>
              <a:cs typeface="Arial"/>
              <a:sym typeface="Arial"/>
            </a:endParaRPr>
          </a:p>
          <a:p>
            <a:pPr marL="228600" lvl="0" indent="0" algn="l" rtl="0">
              <a:lnSpc>
                <a:spcPct val="100000"/>
              </a:lnSpc>
              <a:spcBef>
                <a:spcPts val="0"/>
              </a:spcBef>
              <a:spcAft>
                <a:spcPts val="0"/>
              </a:spcAft>
              <a:buSzPts val="1400"/>
              <a:buFont typeface="Arial"/>
              <a:buNone/>
            </a:pPr>
            <a:r>
              <a:rPr lang="en-US" sz="1100" b="1" i="0" u="none">
                <a:solidFill>
                  <a:srgbClr val="404040"/>
                </a:solidFill>
                <a:latin typeface="Arial"/>
                <a:ea typeface="Arial"/>
                <a:cs typeface="Arial"/>
                <a:sym typeface="Arial"/>
              </a:rPr>
              <a:t>- Importance of well-framed research questions</a:t>
            </a:r>
            <a:endParaRPr/>
          </a:p>
          <a:p>
            <a:pPr marL="228600" lvl="0" indent="0" algn="l" rtl="0">
              <a:lnSpc>
                <a:spcPct val="100000"/>
              </a:lnSpc>
              <a:spcBef>
                <a:spcPts val="0"/>
              </a:spcBef>
              <a:spcAft>
                <a:spcPts val="0"/>
              </a:spcAft>
              <a:buSzPts val="1400"/>
              <a:buFont typeface="Arial"/>
              <a:buNone/>
            </a:pPr>
            <a:endParaRPr sz="1100" b="0" i="0" u="none">
              <a:solidFill>
                <a:srgbClr val="404040"/>
              </a:solidFill>
              <a:latin typeface="Arial"/>
              <a:ea typeface="Arial"/>
              <a:cs typeface="Arial"/>
              <a:sym typeface="Arial"/>
            </a:endParaRPr>
          </a:p>
          <a:p>
            <a:pPr marL="457200" lvl="0" indent="-228600" algn="l" rtl="0">
              <a:lnSpc>
                <a:spcPct val="100000"/>
              </a:lnSpc>
              <a:spcBef>
                <a:spcPts val="0"/>
              </a:spcBef>
              <a:spcAft>
                <a:spcPts val="0"/>
              </a:spcAft>
              <a:buSzPts val="1400"/>
              <a:buFont typeface="Arial"/>
              <a:buChar char="•"/>
            </a:pPr>
            <a:r>
              <a:rPr lang="en-US" sz="1100" b="0" i="0" u="none">
                <a:solidFill>
                  <a:srgbClr val="404040"/>
                </a:solidFill>
                <a:latin typeface="Arial"/>
                <a:ea typeface="Arial"/>
                <a:cs typeface="Arial"/>
                <a:sym typeface="Arial"/>
              </a:rPr>
              <a:t>Criteria for strong questions:</a:t>
            </a:r>
            <a:endParaRPr/>
          </a:p>
          <a:p>
            <a:pPr marL="857250" lvl="1" indent="-171450" algn="l" rtl="0">
              <a:lnSpc>
                <a:spcPct val="100000"/>
              </a:lnSpc>
              <a:spcBef>
                <a:spcPts val="0"/>
              </a:spcBef>
              <a:spcAft>
                <a:spcPts val="0"/>
              </a:spcAft>
              <a:buSzPts val="1400"/>
              <a:buFont typeface="Arial"/>
              <a:buChar char="-"/>
            </a:pPr>
            <a:r>
              <a:rPr lang="en-US" sz="1100" b="0" i="0">
                <a:solidFill>
                  <a:srgbClr val="404040"/>
                </a:solidFill>
                <a:latin typeface="Arial"/>
                <a:ea typeface="Arial"/>
                <a:cs typeface="Arial"/>
                <a:sym typeface="Arial"/>
              </a:rPr>
              <a:t>Specific: focused on one issue (e.g., </a:t>
            </a:r>
            <a:r>
              <a:rPr lang="en-US" sz="1100" b="0" i="1">
                <a:solidFill>
                  <a:srgbClr val="404040"/>
                </a:solidFill>
                <a:latin typeface="Arial"/>
                <a:ea typeface="Arial"/>
                <a:cs typeface="Arial"/>
                <a:sym typeface="Arial"/>
              </a:rPr>
              <a:t>"How does peer feedback impact girls’ confidence in debugging?"</a:t>
            </a:r>
            <a:r>
              <a:rPr lang="en-US" sz="1100" b="0" i="0">
                <a:solidFill>
                  <a:srgbClr val="404040"/>
                </a:solidFill>
                <a:latin typeface="Arial"/>
                <a:ea typeface="Arial"/>
                <a:cs typeface="Arial"/>
                <a:sym typeface="Arial"/>
              </a:rPr>
              <a:t> vs. vague </a:t>
            </a:r>
            <a:r>
              <a:rPr lang="en-US" sz="1100" b="0" i="1">
                <a:solidFill>
                  <a:srgbClr val="404040"/>
                </a:solidFill>
                <a:latin typeface="Arial"/>
                <a:ea typeface="Arial"/>
                <a:cs typeface="Arial"/>
                <a:sym typeface="Arial"/>
              </a:rPr>
              <a:t>"How to improve coding?"</a:t>
            </a:r>
            <a:r>
              <a:rPr lang="en-US" sz="1100" b="0" i="0">
                <a:solidFill>
                  <a:srgbClr val="404040"/>
                </a:solidFill>
                <a:latin typeface="Arial"/>
                <a:ea typeface="Arial"/>
                <a:cs typeface="Arial"/>
                <a:sym typeface="Arial"/>
              </a:rPr>
              <a:t>). The question should target a </a:t>
            </a:r>
            <a:r>
              <a:rPr lang="en-US" sz="1100" b="1" i="0">
                <a:solidFill>
                  <a:srgbClr val="404040"/>
                </a:solidFill>
                <a:latin typeface="Arial"/>
                <a:ea typeface="Arial"/>
                <a:cs typeface="Arial"/>
                <a:sym typeface="Arial"/>
              </a:rPr>
              <a:t>single, observable problem</a:t>
            </a:r>
            <a:r>
              <a:rPr lang="en-US" sz="1100" b="0" i="0">
                <a:solidFill>
                  <a:srgbClr val="404040"/>
                </a:solidFill>
                <a:latin typeface="Arial"/>
                <a:ea typeface="Arial"/>
                <a:cs typeface="Arial"/>
                <a:sym typeface="Arial"/>
              </a:rPr>
              <a:t>—not multiple issues or broad themes.</a:t>
            </a:r>
            <a:endParaRPr/>
          </a:p>
          <a:p>
            <a:pPr marL="857250" lvl="1" indent="-171450" algn="l" rtl="0">
              <a:lnSpc>
                <a:spcPct val="100000"/>
              </a:lnSpc>
              <a:spcBef>
                <a:spcPts val="0"/>
              </a:spcBef>
              <a:spcAft>
                <a:spcPts val="0"/>
              </a:spcAft>
              <a:buSzPts val="1400"/>
              <a:buFont typeface="Arial"/>
              <a:buChar char="-"/>
            </a:pPr>
            <a:r>
              <a:rPr lang="en-US" sz="1100" b="0" i="0">
                <a:solidFill>
                  <a:srgbClr val="404040"/>
                </a:solidFill>
                <a:latin typeface="Arial"/>
                <a:ea typeface="Arial"/>
                <a:cs typeface="Arial"/>
                <a:sym typeface="Arial"/>
              </a:rPr>
              <a:t>Actionable: solutions are within your control (e.g., teaching strategies, not policy changes). The question should focus on changes </a:t>
            </a:r>
            <a:r>
              <a:rPr lang="en-US" sz="1100" b="1" i="0">
                <a:solidFill>
                  <a:srgbClr val="404040"/>
                </a:solidFill>
                <a:latin typeface="Arial"/>
                <a:ea typeface="Arial"/>
                <a:cs typeface="Arial"/>
                <a:sym typeface="Arial"/>
              </a:rPr>
              <a:t>you can implement directly</a:t>
            </a:r>
            <a:r>
              <a:rPr lang="en-US" sz="1100" b="0" i="0">
                <a:solidFill>
                  <a:srgbClr val="404040"/>
                </a:solidFill>
                <a:latin typeface="Arial"/>
                <a:ea typeface="Arial"/>
                <a:cs typeface="Arial"/>
                <a:sym typeface="Arial"/>
              </a:rPr>
              <a:t> in your classroom (e.g., teaching methods, activities, tools).</a:t>
            </a:r>
            <a:endParaRPr/>
          </a:p>
          <a:p>
            <a:pPr marL="857250" lvl="1" indent="-171450" algn="l" rtl="0">
              <a:lnSpc>
                <a:spcPct val="100000"/>
              </a:lnSpc>
              <a:spcBef>
                <a:spcPts val="0"/>
              </a:spcBef>
              <a:spcAft>
                <a:spcPts val="0"/>
              </a:spcAft>
              <a:buSzPts val="1400"/>
              <a:buFont typeface="Arial"/>
              <a:buChar char="-"/>
            </a:pPr>
            <a:r>
              <a:rPr lang="en-US" sz="1100" b="0" i="0">
                <a:solidFill>
                  <a:srgbClr val="404040"/>
                </a:solidFill>
                <a:latin typeface="Arial"/>
                <a:ea typeface="Arial"/>
                <a:cs typeface="Arial"/>
                <a:sym typeface="Arial"/>
              </a:rPr>
              <a:t>Measurable: outcomes can be tracked (e.g., participation rates, quiz scores, survey responses). The question should link to observable outcomes you can quantify or document.</a:t>
            </a:r>
            <a:endParaRPr/>
          </a:p>
          <a:p>
            <a:pPr marL="0" lvl="0" indent="0" algn="l" rtl="0">
              <a:lnSpc>
                <a:spcPct val="100000"/>
              </a:lnSpc>
              <a:spcBef>
                <a:spcPts val="1200"/>
              </a:spcBef>
              <a:spcAft>
                <a:spcPts val="0"/>
              </a:spcAft>
              <a:buSzPts val="1400"/>
              <a:buNone/>
            </a:pPr>
            <a:endParaRPr sz="1100">
              <a:latin typeface="Arial"/>
              <a:ea typeface="Arial"/>
              <a:cs typeface="Arial"/>
              <a:sym typeface="Arial"/>
            </a:endParaRPr>
          </a:p>
          <a:p>
            <a:pPr marL="457200" lvl="0" indent="-228600" algn="l" rtl="0">
              <a:lnSpc>
                <a:spcPct val="100000"/>
              </a:lnSpc>
              <a:spcBef>
                <a:spcPts val="0"/>
              </a:spcBef>
              <a:spcAft>
                <a:spcPts val="0"/>
              </a:spcAft>
              <a:buSzPts val="1400"/>
              <a:buFont typeface="Arial"/>
              <a:buChar char="•"/>
            </a:pPr>
            <a:r>
              <a:rPr lang="en-US" sz="1100">
                <a:latin typeface="Arial"/>
                <a:ea typeface="Arial"/>
                <a:cs typeface="Arial"/>
                <a:sym typeface="Arial"/>
              </a:rPr>
              <a:t>e.g.: </a:t>
            </a:r>
            <a:r>
              <a:rPr lang="en-US" sz="1100" b="0" i="1">
                <a:solidFill>
                  <a:srgbClr val="404040"/>
                </a:solidFill>
                <a:latin typeface="Arial"/>
                <a:ea typeface="Arial"/>
                <a:cs typeface="Arial"/>
                <a:sym typeface="Arial"/>
              </a:rPr>
              <a:t>first draft:</a:t>
            </a:r>
            <a:r>
              <a:rPr lang="en-US" sz="1100" b="0" i="0">
                <a:solidFill>
                  <a:srgbClr val="404040"/>
                </a:solidFill>
                <a:latin typeface="Arial"/>
                <a:ea typeface="Arial"/>
                <a:cs typeface="Arial"/>
                <a:sym typeface="Arial"/>
              </a:rPr>
              <a:t> "Why do girls avoid robotics?” 🡺 </a:t>
            </a:r>
            <a:r>
              <a:rPr lang="en-US" sz="1100" b="0" i="1">
                <a:solidFill>
                  <a:srgbClr val="404040"/>
                </a:solidFill>
                <a:latin typeface="Arial"/>
                <a:ea typeface="Arial"/>
                <a:cs typeface="Arial"/>
                <a:sym typeface="Arial"/>
              </a:rPr>
              <a:t>refined:</a:t>
            </a:r>
            <a:r>
              <a:rPr lang="en-US" sz="1100" b="0" i="0">
                <a:solidFill>
                  <a:srgbClr val="404040"/>
                </a:solidFill>
                <a:latin typeface="Arial"/>
                <a:ea typeface="Arial"/>
                <a:cs typeface="Arial"/>
                <a:sym typeface="Arial"/>
              </a:rPr>
              <a:t> "How can I redesign robotics group roles to increase girls’ leadership participation?“</a:t>
            </a:r>
            <a:endParaRPr/>
          </a:p>
          <a:p>
            <a:pPr marL="228600" lvl="0" indent="0" algn="l" rtl="0">
              <a:lnSpc>
                <a:spcPct val="100000"/>
              </a:lnSpc>
              <a:spcBef>
                <a:spcPts val="0"/>
              </a:spcBef>
              <a:spcAft>
                <a:spcPts val="0"/>
              </a:spcAft>
              <a:buSzPts val="1400"/>
              <a:buFont typeface="Arial"/>
              <a:buNone/>
            </a:pPr>
            <a:endParaRPr sz="1100" b="0" i="0">
              <a:solidFill>
                <a:srgbClr val="404040"/>
              </a:solidFill>
              <a:latin typeface="Arial"/>
              <a:ea typeface="Arial"/>
              <a:cs typeface="Arial"/>
              <a:sym typeface="Arial"/>
            </a:endParaRPr>
          </a:p>
          <a:p>
            <a:pPr marL="400050" lvl="0" indent="-171450" algn="l" rtl="0">
              <a:lnSpc>
                <a:spcPct val="100000"/>
              </a:lnSpc>
              <a:spcBef>
                <a:spcPts val="0"/>
              </a:spcBef>
              <a:spcAft>
                <a:spcPts val="0"/>
              </a:spcAft>
              <a:buSzPts val="1400"/>
              <a:buFont typeface="Arial"/>
              <a:buChar char="-"/>
            </a:pPr>
            <a:r>
              <a:rPr lang="en-US" sz="1100" b="1" i="0">
                <a:solidFill>
                  <a:srgbClr val="404040"/>
                </a:solidFill>
                <a:latin typeface="Arial"/>
                <a:ea typeface="Arial"/>
                <a:cs typeface="Arial"/>
                <a:sym typeface="Arial"/>
              </a:rPr>
              <a:t>Connection between identified challenges and interventions design</a:t>
            </a:r>
            <a:endParaRPr/>
          </a:p>
          <a:p>
            <a:pPr marL="228600" lvl="0" indent="0" algn="l" rtl="0">
              <a:lnSpc>
                <a:spcPct val="100000"/>
              </a:lnSpc>
              <a:spcBef>
                <a:spcPts val="0"/>
              </a:spcBef>
              <a:spcAft>
                <a:spcPts val="0"/>
              </a:spcAft>
              <a:buSzPts val="1400"/>
              <a:buFont typeface="Calibri"/>
              <a:buNone/>
            </a:pPr>
            <a:endParaRPr sz="1100" b="1" i="0">
              <a:solidFill>
                <a:srgbClr val="404040"/>
              </a:solidFill>
              <a:latin typeface="Arial"/>
              <a:ea typeface="Arial"/>
              <a:cs typeface="Arial"/>
              <a:sym typeface="Arial"/>
            </a:endParaRPr>
          </a:p>
          <a:p>
            <a:pPr marL="228600" lvl="0" indent="0" algn="l" rtl="0">
              <a:lnSpc>
                <a:spcPct val="100000"/>
              </a:lnSpc>
              <a:spcBef>
                <a:spcPts val="0"/>
              </a:spcBef>
              <a:spcAft>
                <a:spcPts val="0"/>
              </a:spcAft>
              <a:buSzPts val="1400"/>
              <a:buFont typeface="Arial"/>
              <a:buNone/>
            </a:pPr>
            <a:r>
              <a:rPr lang="en-US" sz="1100" b="0" i="0">
                <a:solidFill>
                  <a:srgbClr val="404040"/>
                </a:solidFill>
                <a:latin typeface="Arial"/>
                <a:ea typeface="Arial"/>
                <a:cs typeface="Arial"/>
                <a:sym typeface="Arial"/>
              </a:rPr>
              <a:t>Your research question </a:t>
            </a:r>
            <a:r>
              <a:rPr lang="en-US" sz="1100" b="0" i="1">
                <a:solidFill>
                  <a:srgbClr val="404040"/>
                </a:solidFill>
                <a:latin typeface="Arial"/>
                <a:ea typeface="Arial"/>
                <a:cs typeface="Arial"/>
                <a:sym typeface="Arial"/>
              </a:rPr>
              <a:t>directly shapes</a:t>
            </a:r>
            <a:r>
              <a:rPr lang="en-US" sz="1100" b="0" i="0">
                <a:solidFill>
                  <a:srgbClr val="404040"/>
                </a:solidFill>
                <a:latin typeface="Arial"/>
                <a:ea typeface="Arial"/>
                <a:cs typeface="Arial"/>
                <a:sym typeface="Arial"/>
              </a:rPr>
              <a:t> your intervention! Now that we’ve identified challenges and framed questions, we’ll design targeted interventions to test solutions—collaboratively! It is the focus of that second Unit in which we will put an emphasis on the </a:t>
            </a:r>
            <a:r>
              <a:rPr lang="en-US" sz="1100" b="0" i="1">
                <a:solidFill>
                  <a:srgbClr val="404040"/>
                </a:solidFill>
                <a:latin typeface="Arial"/>
                <a:ea typeface="Arial"/>
                <a:cs typeface="Arial"/>
                <a:sym typeface="Arial"/>
              </a:rPr>
              <a:t>Plan </a:t>
            </a:r>
            <a:r>
              <a:rPr lang="en-US" sz="1100" b="0" i="0">
                <a:solidFill>
                  <a:srgbClr val="404040"/>
                </a:solidFill>
                <a:latin typeface="Arial"/>
                <a:ea typeface="Arial"/>
                <a:cs typeface="Arial"/>
                <a:sym typeface="Arial"/>
              </a:rPr>
              <a:t> and </a:t>
            </a:r>
            <a:r>
              <a:rPr lang="en-US" sz="1100" b="0" i="1">
                <a:solidFill>
                  <a:srgbClr val="404040"/>
                </a:solidFill>
                <a:latin typeface="Arial"/>
                <a:ea typeface="Arial"/>
                <a:cs typeface="Arial"/>
                <a:sym typeface="Arial"/>
              </a:rPr>
              <a:t>Act </a:t>
            </a:r>
            <a:r>
              <a:rPr lang="en-US" sz="1100" b="0" i="0">
                <a:solidFill>
                  <a:srgbClr val="404040"/>
                </a:solidFill>
                <a:latin typeface="Arial"/>
                <a:ea typeface="Arial"/>
                <a:cs typeface="Arial"/>
                <a:sym typeface="Arial"/>
              </a:rPr>
              <a:t> phases!</a:t>
            </a:r>
            <a:endParaRPr/>
          </a:p>
          <a:p>
            <a:pPr marL="457200" marR="0" lvl="0" indent="-228600" algn="l" rtl="0">
              <a:lnSpc>
                <a:spcPct val="100000"/>
              </a:lnSpc>
              <a:spcBef>
                <a:spcPts val="0"/>
              </a:spcBef>
              <a:spcAft>
                <a:spcPts val="0"/>
              </a:spcAft>
              <a:buClr>
                <a:srgbClr val="000000"/>
              </a:buClr>
              <a:buSzPts val="1400"/>
              <a:buFont typeface="Arial"/>
              <a:buNone/>
            </a:pPr>
            <a:br>
              <a:rPr lang="en-US" sz="1100" b="0" i="0">
                <a:solidFill>
                  <a:srgbClr val="404040"/>
                </a:solidFill>
                <a:latin typeface="Arial"/>
                <a:ea typeface="Arial"/>
                <a:cs typeface="Arial"/>
                <a:sym typeface="Arial"/>
              </a:rPr>
            </a:br>
            <a:endParaRPr sz="1100" b="0" i="0">
              <a:solidFill>
                <a:srgbClr val="404040"/>
              </a:solidFill>
              <a:latin typeface="Arial"/>
              <a:ea typeface="Arial"/>
              <a:cs typeface="Arial"/>
              <a:sym typeface="Arial"/>
            </a:endParaRPr>
          </a:p>
          <a:p>
            <a:pPr marL="0" lvl="0" indent="0" algn="l" rtl="0">
              <a:lnSpc>
                <a:spcPct val="100000"/>
              </a:lnSpc>
              <a:spcBef>
                <a:spcPts val="1200"/>
              </a:spcBef>
              <a:spcAft>
                <a:spcPts val="0"/>
              </a:spcAft>
              <a:buSzPts val="1400"/>
              <a:buNone/>
            </a:pPr>
            <a:endParaRPr sz="1100">
              <a:latin typeface="Arial"/>
              <a:ea typeface="Arial"/>
              <a:cs typeface="Arial"/>
              <a:sym typeface="Arial"/>
            </a:endParaRPr>
          </a:p>
          <a:p>
            <a:pPr marL="228600" lvl="0" indent="0" algn="l" rtl="0">
              <a:lnSpc>
                <a:spcPct val="100000"/>
              </a:lnSpc>
              <a:spcBef>
                <a:spcPts val="0"/>
              </a:spcBef>
              <a:spcAft>
                <a:spcPts val="0"/>
              </a:spcAft>
              <a:buSzPts val="1400"/>
              <a:buFont typeface="Arial"/>
              <a:buNone/>
            </a:pPr>
            <a:endParaRPr sz="1100">
              <a:latin typeface="Arial"/>
              <a:ea typeface="Arial"/>
              <a:cs typeface="Arial"/>
              <a:sym typeface="Arial"/>
            </a:endParaRPr>
          </a:p>
          <a:p>
            <a:pPr marL="0" lvl="0" indent="0" algn="l" rtl="0">
              <a:lnSpc>
                <a:spcPct val="100000"/>
              </a:lnSpc>
              <a:spcBef>
                <a:spcPts val="1200"/>
              </a:spcBef>
              <a:spcAft>
                <a:spcPts val="0"/>
              </a:spcAft>
              <a:buSzPts val="1400"/>
              <a:buNone/>
            </a:pPr>
            <a:endParaRPr sz="1100">
              <a:latin typeface="Arial"/>
              <a:ea typeface="Arial"/>
              <a:cs typeface="Arial"/>
              <a:sym typeface="Arial"/>
            </a:endParaRPr>
          </a:p>
          <a:p>
            <a:pPr marL="0" lvl="0" indent="0" algn="l" rtl="0">
              <a:lnSpc>
                <a:spcPct val="100000"/>
              </a:lnSpc>
              <a:spcBef>
                <a:spcPts val="1200"/>
              </a:spcBef>
              <a:spcAft>
                <a:spcPts val="0"/>
              </a:spcAft>
              <a:buSzPts val="1400"/>
              <a:buNone/>
            </a:pPr>
            <a:endParaRPr sz="1100">
              <a:latin typeface="Arial"/>
              <a:ea typeface="Arial"/>
              <a:cs typeface="Arial"/>
              <a:sym typeface="Arial"/>
            </a:endParaRPr>
          </a:p>
        </p:txBody>
      </p:sp>
      <p:sp>
        <p:nvSpPr>
          <p:cNvPr id="138" name="Google Shape;138;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343c85d3a64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rPr lang="en-US" i="1"/>
              <a:t>This slide enables you to define collaborative action research.</a:t>
            </a:r>
            <a:endParaRPr/>
          </a:p>
          <a:p>
            <a:pPr marL="0" lvl="0" indent="0" algn="l" rtl="0">
              <a:lnSpc>
                <a:spcPct val="100000"/>
              </a:lnSpc>
              <a:spcBef>
                <a:spcPts val="1200"/>
              </a:spcBef>
              <a:spcAft>
                <a:spcPts val="0"/>
              </a:spcAft>
              <a:buSzPts val="1400"/>
              <a:buNone/>
            </a:pPr>
            <a:r>
              <a:rPr lang="en-US"/>
              <a:t>Collaborative Action Research is: ‘A participatory process where educators work together to investigate shared concerns, implement solutions, and assess impact.’</a:t>
            </a:r>
            <a:endParaRPr/>
          </a:p>
          <a:p>
            <a:pPr marL="0" lvl="0" indent="0" algn="l" rtl="0">
              <a:lnSpc>
                <a:spcPct val="100000"/>
              </a:lnSpc>
              <a:spcBef>
                <a:spcPts val="1200"/>
              </a:spcBef>
              <a:spcAft>
                <a:spcPts val="0"/>
              </a:spcAft>
              <a:buSzPts val="1400"/>
              <a:buNone/>
            </a:pPr>
            <a:r>
              <a:rPr lang="en-US"/>
              <a:t>Unlike solo research, this is a team effort—you’ll partner with colleagues to tackle problems that matter to all of you. Think of it as a professional learning community with a focus on testing real classroom solutions.“</a:t>
            </a:r>
            <a:endParaRPr i="1"/>
          </a:p>
          <a:p>
            <a:pPr marL="457200" marR="0" lvl="0" indent="-228600" algn="l" rtl="0">
              <a:lnSpc>
                <a:spcPct val="100000"/>
              </a:lnSpc>
              <a:spcBef>
                <a:spcPts val="0"/>
              </a:spcBef>
              <a:spcAft>
                <a:spcPts val="0"/>
              </a:spcAft>
              <a:buClr>
                <a:srgbClr val="000000"/>
              </a:buClr>
              <a:buSzPts val="1400"/>
              <a:buFont typeface="Arial"/>
              <a:buNone/>
            </a:pPr>
            <a:endParaRPr u="sng"/>
          </a:p>
          <a:p>
            <a:pPr marL="457200" marR="0" lvl="0" indent="-228600" algn="l" rtl="0">
              <a:lnSpc>
                <a:spcPct val="100000"/>
              </a:lnSpc>
              <a:spcBef>
                <a:spcPts val="0"/>
              </a:spcBef>
              <a:spcAft>
                <a:spcPts val="0"/>
              </a:spcAft>
              <a:buClr>
                <a:srgbClr val="000000"/>
              </a:buClr>
              <a:buSzPts val="1400"/>
              <a:buFont typeface="Arial"/>
              <a:buNone/>
            </a:pPr>
            <a:r>
              <a:rPr lang="en-US" sz="1200" u="sng"/>
              <a:t>Benefits:  </a:t>
            </a:r>
            <a:endParaRPr/>
          </a:p>
          <a:p>
            <a:pPr marL="342900" lvl="0" indent="-342900" algn="l" rtl="0">
              <a:lnSpc>
                <a:spcPct val="100000"/>
              </a:lnSpc>
              <a:spcBef>
                <a:spcPts val="0"/>
              </a:spcBef>
              <a:spcAft>
                <a:spcPts val="0"/>
              </a:spcAft>
              <a:buClr>
                <a:schemeClr val="dk1"/>
              </a:buClr>
              <a:buSzPts val="1400"/>
              <a:buFont typeface="Arial"/>
              <a:buChar char="•"/>
            </a:pPr>
            <a:r>
              <a:rPr lang="en-US" sz="1200" b="1"/>
              <a:t>Shared expertise and diverse perspectives</a:t>
            </a:r>
            <a:r>
              <a:rPr lang="en-US" sz="1200" b="1" i="0"/>
              <a:t> </a:t>
            </a:r>
            <a:r>
              <a:rPr lang="en-US" sz="1200" i="0"/>
              <a:t>🡺 </a:t>
            </a:r>
            <a:r>
              <a:rPr lang="en-US" i="1"/>
              <a:t>Collaboration turns individual blind spots into collective insights.</a:t>
            </a:r>
            <a:endParaRPr sz="1200" i="1"/>
          </a:p>
          <a:p>
            <a:pPr marL="342900" lvl="0" indent="-342900" algn="l" rtl="0">
              <a:lnSpc>
                <a:spcPct val="100000"/>
              </a:lnSpc>
              <a:spcBef>
                <a:spcPts val="0"/>
              </a:spcBef>
              <a:spcAft>
                <a:spcPts val="0"/>
              </a:spcAft>
              <a:buClr>
                <a:schemeClr val="dk1"/>
              </a:buClr>
              <a:buSzPts val="1400"/>
              <a:buFont typeface="Calibri"/>
              <a:buChar char="•"/>
            </a:pPr>
            <a:r>
              <a:rPr lang="en-US"/>
              <a:t>Each teacher contributes distinct skills—like technology expertise, strong classroom management, or cultural insight. Collaborating across subject areas helps teams identify underlying issues more quickly</a:t>
            </a:r>
            <a:endParaRPr sz="1200"/>
          </a:p>
          <a:p>
            <a:pPr marL="342900" lvl="0" indent="-342900" algn="l" rtl="0">
              <a:lnSpc>
                <a:spcPct val="100000"/>
              </a:lnSpc>
              <a:spcBef>
                <a:spcPts val="0"/>
              </a:spcBef>
              <a:spcAft>
                <a:spcPts val="0"/>
              </a:spcAft>
              <a:buClr>
                <a:schemeClr val="dk1"/>
              </a:buClr>
              <a:buSzPts val="1400"/>
              <a:buFont typeface="Arial"/>
              <a:buChar char="•"/>
            </a:pPr>
            <a:r>
              <a:rPr lang="en-US" sz="1200" b="1"/>
              <a:t>More robust data 🡺 </a:t>
            </a:r>
            <a:r>
              <a:rPr lang="en-US" sz="1200" i="1"/>
              <a:t>Multiple classrooms = stronger evidence</a:t>
            </a:r>
            <a:endParaRPr sz="1200" i="1"/>
          </a:p>
          <a:p>
            <a:pPr marL="457200" lvl="1" indent="0" algn="l" rtl="0">
              <a:lnSpc>
                <a:spcPct val="100000"/>
              </a:lnSpc>
              <a:spcBef>
                <a:spcPts val="0"/>
              </a:spcBef>
              <a:spcAft>
                <a:spcPts val="0"/>
              </a:spcAft>
              <a:buSzPts val="1400"/>
              <a:buFont typeface="Arial"/>
              <a:buNone/>
            </a:pPr>
            <a:r>
              <a:rPr lang="en-US" sz="1200" i="0"/>
              <a:t>Making it a collaborative research, h</a:t>
            </a:r>
            <a:r>
              <a:rPr lang="en-US"/>
              <a:t>elps avoid drawing conclusions from limited data (e.g., a single class’s success might not be representative).</a:t>
            </a:r>
            <a:br>
              <a:rPr lang="en-US"/>
            </a:br>
            <a:r>
              <a:rPr lang="en-US"/>
              <a:t>Reveals trends across different student groups</a:t>
            </a:r>
            <a:endParaRPr sz="1200" b="1" i="0"/>
          </a:p>
          <a:p>
            <a:pPr marL="342900" lvl="0" indent="-342900" algn="l" rtl="0">
              <a:lnSpc>
                <a:spcPct val="100000"/>
              </a:lnSpc>
              <a:spcBef>
                <a:spcPts val="0"/>
              </a:spcBef>
              <a:spcAft>
                <a:spcPts val="0"/>
              </a:spcAft>
              <a:buClr>
                <a:schemeClr val="dk1"/>
              </a:buClr>
              <a:buSzPts val="1400"/>
              <a:buFont typeface="Arial"/>
              <a:buChar char="•"/>
            </a:pPr>
            <a:r>
              <a:rPr lang="en-US" sz="1200" b="1"/>
              <a:t>Sustainable improvements 🡺 </a:t>
            </a:r>
            <a:r>
              <a:rPr lang="en-US" sz="1200" i="1"/>
              <a:t>Collective action creates institutional change. </a:t>
            </a:r>
            <a:endParaRPr/>
          </a:p>
          <a:p>
            <a:pPr marL="457200" lvl="1" indent="0" algn="l" rtl="0">
              <a:lnSpc>
                <a:spcPct val="100000"/>
              </a:lnSpc>
              <a:spcBef>
                <a:spcPts val="0"/>
              </a:spcBef>
              <a:spcAft>
                <a:spcPts val="0"/>
              </a:spcAft>
              <a:buSzPts val="1400"/>
              <a:buFont typeface="Arial"/>
              <a:buNone/>
            </a:pPr>
            <a:r>
              <a:rPr lang="en-US"/>
              <a:t>When educators share ownership of initiatives, they are more committed and engaged—making professional development feel more meaningful and less like a passing trend. Schools that foster collaboration among staff tend to have higher teacher retention rates (Hargreaves, 2019).</a:t>
            </a:r>
            <a:endParaRPr sz="1200" b="1"/>
          </a:p>
          <a:p>
            <a:pPr marL="342900" lvl="0" indent="-254000" algn="l" rtl="0">
              <a:lnSpc>
                <a:spcPct val="100000"/>
              </a:lnSpc>
              <a:spcBef>
                <a:spcPts val="0"/>
              </a:spcBef>
              <a:spcAft>
                <a:spcPts val="0"/>
              </a:spcAft>
              <a:buSzPts val="1400"/>
              <a:buFont typeface="Arial"/>
              <a:buNone/>
            </a:pPr>
            <a:endParaRPr sz="1200" b="1"/>
          </a:p>
          <a:p>
            <a:pPr marL="342900" lvl="0" indent="-342900" algn="l" rtl="0">
              <a:lnSpc>
                <a:spcPct val="100000"/>
              </a:lnSpc>
              <a:spcBef>
                <a:spcPts val="0"/>
              </a:spcBef>
              <a:spcAft>
                <a:spcPts val="0"/>
              </a:spcAft>
              <a:buClr>
                <a:schemeClr val="dk1"/>
              </a:buClr>
              <a:buSzPts val="1400"/>
              <a:buFont typeface="Arial"/>
              <a:buChar char="•"/>
            </a:pPr>
            <a:r>
              <a:rPr lang="en-US" sz="1200" b="1"/>
              <a:t>Professional learning community 🡺 </a:t>
            </a:r>
            <a:r>
              <a:rPr lang="en-US" sz="1200" i="1"/>
              <a:t>From ‘my classroom’ to ‘our shared learning space’. </a:t>
            </a:r>
            <a:r>
              <a:rPr lang="en-US"/>
              <a:t>PLCs enhance teachers' confidence in their abilities (Vescio et al., 2008).</a:t>
            </a:r>
            <a:br>
              <a:rPr lang="en-US"/>
            </a:br>
            <a:r>
              <a:rPr lang="en-US"/>
              <a:t>They foster a collaborative culture focused on collective growth rather than individual correction.</a:t>
            </a:r>
            <a:endParaRPr/>
          </a:p>
          <a:p>
            <a:pPr marL="0" lvl="0" indent="0" algn="l" rtl="0">
              <a:lnSpc>
                <a:spcPct val="100000"/>
              </a:lnSpc>
              <a:spcBef>
                <a:spcPts val="0"/>
              </a:spcBef>
              <a:spcAft>
                <a:spcPts val="0"/>
              </a:spcAft>
              <a:buSzPts val="1400"/>
              <a:buFont typeface="Arial"/>
              <a:buNone/>
            </a:pPr>
            <a:endParaRPr b="1" i="1"/>
          </a:p>
          <a:p>
            <a:pPr marL="0" marR="0" lvl="0" indent="0" algn="l" rtl="0">
              <a:lnSpc>
                <a:spcPct val="100000"/>
              </a:lnSpc>
              <a:spcBef>
                <a:spcPts val="0"/>
              </a:spcBef>
              <a:spcAft>
                <a:spcPts val="0"/>
              </a:spcAft>
              <a:buClr>
                <a:srgbClr val="000000"/>
              </a:buClr>
              <a:buSzPts val="1400"/>
              <a:buFont typeface="Arial"/>
              <a:buNone/>
            </a:pPr>
            <a:r>
              <a:rPr lang="en-US" b="1" i="1"/>
              <a:t>Reflection: </a:t>
            </a:r>
            <a:r>
              <a:rPr lang="en-US" i="1"/>
              <a:t>Have you ever solved a teaching challenge by brainstorming with one or more colleagues? Do some of you want to share their experiences?</a:t>
            </a:r>
            <a:endParaRPr/>
          </a:p>
          <a:p>
            <a:pPr marL="0" lvl="0" indent="0" algn="l" rtl="0">
              <a:lnSpc>
                <a:spcPct val="100000"/>
              </a:lnSpc>
              <a:spcBef>
                <a:spcPts val="0"/>
              </a:spcBef>
              <a:spcAft>
                <a:spcPts val="0"/>
              </a:spcAft>
              <a:buSzPts val="1400"/>
              <a:buFont typeface="Arial"/>
              <a:buNone/>
            </a:pPr>
            <a:endParaRPr i="1"/>
          </a:p>
          <a:p>
            <a:pPr marL="0" lvl="0" indent="0" algn="l" rtl="0">
              <a:lnSpc>
                <a:spcPct val="100000"/>
              </a:lnSpc>
              <a:spcBef>
                <a:spcPts val="0"/>
              </a:spcBef>
              <a:spcAft>
                <a:spcPts val="0"/>
              </a:spcAft>
              <a:buSzPts val="1400"/>
              <a:buFont typeface="Arial"/>
              <a:buNone/>
            </a:pPr>
            <a:r>
              <a:rPr lang="en-US" sz="1200" b="1" i="1"/>
              <a:t>Optional - Interactive Element</a:t>
            </a:r>
            <a:r>
              <a:rPr lang="en-US" sz="1200" i="1"/>
              <a:t>:</a:t>
            </a:r>
            <a:endParaRPr sz="1200" i="1"/>
          </a:p>
          <a:p>
            <a:pPr marL="0" lvl="0" indent="0" algn="l" rtl="0">
              <a:lnSpc>
                <a:spcPct val="100000"/>
              </a:lnSpc>
              <a:spcBef>
                <a:spcPts val="0"/>
              </a:spcBef>
              <a:spcAft>
                <a:spcPts val="0"/>
              </a:spcAft>
              <a:buSzPts val="1000"/>
              <a:buFont typeface="Noto Sans Symbols"/>
              <a:buNone/>
            </a:pPr>
            <a:r>
              <a:rPr lang="en-US" sz="1200"/>
              <a:t>Poll (via Mentimeter or sticky notes): </a:t>
            </a:r>
            <a:r>
              <a:rPr lang="en-US" sz="1200" i="1"/>
              <a:t>"Which benefit resonates most with you? Why?"</a:t>
            </a:r>
            <a:endParaRPr sz="1200"/>
          </a:p>
          <a:p>
            <a:pPr marL="0" lvl="0" indent="0" algn="l" rtl="0">
              <a:lnSpc>
                <a:spcPct val="100000"/>
              </a:lnSpc>
              <a:spcBef>
                <a:spcPts val="0"/>
              </a:spcBef>
              <a:spcAft>
                <a:spcPts val="0"/>
              </a:spcAft>
              <a:buSzPts val="1400"/>
              <a:buFont typeface="Arial"/>
              <a:buNone/>
            </a:pPr>
            <a:endParaRPr b="0" i="1">
              <a:solidFill>
                <a:srgbClr val="1D1D1B"/>
              </a:solidFill>
              <a:latin typeface="Arial"/>
              <a:ea typeface="Arial"/>
              <a:cs typeface="Arial"/>
              <a:sym typeface="Arial"/>
            </a:endParaRPr>
          </a:p>
        </p:txBody>
      </p:sp>
      <p:sp>
        <p:nvSpPr>
          <p:cNvPr id="150" name="Google Shape;150;g343c85d3a64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Clr>
                <a:schemeClr val="dk1"/>
              </a:buClr>
              <a:buSzPts val="1100"/>
              <a:buFont typeface="Arial"/>
              <a:buNone/>
            </a:pPr>
            <a:r>
              <a:rPr lang="en-US" i="1"/>
              <a:t>This slide is all about a 15 min small group activity to leverage diverse perspectives for Action Research questions. </a:t>
            </a:r>
            <a:endParaRPr b="1"/>
          </a:p>
          <a:p>
            <a:pPr marL="0" lvl="0" indent="0" algn="l" rtl="0">
              <a:lnSpc>
                <a:spcPct val="100000"/>
              </a:lnSpc>
              <a:spcBef>
                <a:spcPts val="2000"/>
              </a:spcBef>
              <a:spcAft>
                <a:spcPts val="0"/>
              </a:spcAft>
              <a:buClr>
                <a:schemeClr val="dk1"/>
              </a:buClr>
              <a:buSzPts val="1100"/>
              <a:buFont typeface="Arial"/>
              <a:buNone/>
            </a:pPr>
            <a:r>
              <a:rPr lang="en-US" b="1"/>
              <a:t>Activity #1 Challenge Swap collaborative brainstorm</a:t>
            </a:r>
            <a:endParaRPr/>
          </a:p>
          <a:p>
            <a:pPr marL="0" lvl="0" indent="0" algn="l" rtl="0">
              <a:lnSpc>
                <a:spcPct val="100000"/>
              </a:lnSpc>
              <a:spcBef>
                <a:spcPts val="2000"/>
              </a:spcBef>
              <a:spcAft>
                <a:spcPts val="0"/>
              </a:spcAft>
              <a:buClr>
                <a:schemeClr val="dk1"/>
              </a:buClr>
              <a:buSzPts val="1100"/>
              <a:buFont typeface="Arial"/>
              <a:buNone/>
            </a:pPr>
            <a:r>
              <a:rPr lang="en-US"/>
              <a:t>- Set up: Invite learners to think </a:t>
            </a:r>
            <a:r>
              <a:rPr lang="en-US" i="0">
                <a:solidFill>
                  <a:srgbClr val="404040"/>
                </a:solidFill>
              </a:rPr>
              <a:t>of one persistent challenge in their informatics classroom related to gender inclusion or engagement. They write it on a sticky note in this format:</a:t>
            </a:r>
            <a:endParaRPr i="0">
              <a:solidFill>
                <a:srgbClr val="404040"/>
              </a:solidFill>
            </a:endParaRPr>
          </a:p>
          <a:p>
            <a:pPr marL="0" lvl="0" indent="0" algn="l" rtl="0">
              <a:lnSpc>
                <a:spcPct val="100000"/>
              </a:lnSpc>
              <a:spcBef>
                <a:spcPts val="2000"/>
              </a:spcBef>
              <a:spcAft>
                <a:spcPts val="0"/>
              </a:spcAft>
              <a:buClr>
                <a:schemeClr val="dk1"/>
              </a:buClr>
              <a:buSzPts val="1100"/>
              <a:buFont typeface="Arial"/>
              <a:buNone/>
            </a:pPr>
            <a:r>
              <a:rPr lang="en-US" b="1" i="0">
                <a:solidFill>
                  <a:srgbClr val="404040"/>
                </a:solidFill>
              </a:rPr>
              <a:t>[Student group] + [behavior/skill gap] + [context].</a:t>
            </a:r>
            <a:r>
              <a:rPr lang="en-US" i="0">
                <a:solidFill>
                  <a:srgbClr val="404040"/>
                </a:solidFill>
              </a:rPr>
              <a:t>  🡺 E.g., ‘Girls + avoid debugging tasks + during independent coding time.’</a:t>
            </a:r>
            <a:endParaRPr i="0">
              <a:solidFill>
                <a:srgbClr val="404040"/>
              </a:solidFill>
            </a:endParaRPr>
          </a:p>
          <a:p>
            <a:pPr marL="171450" lvl="0" indent="-171450" algn="l" rtl="0">
              <a:lnSpc>
                <a:spcPct val="100000"/>
              </a:lnSpc>
              <a:spcBef>
                <a:spcPts val="2000"/>
              </a:spcBef>
              <a:spcAft>
                <a:spcPts val="0"/>
              </a:spcAft>
              <a:buClr>
                <a:schemeClr val="dk1"/>
              </a:buClr>
              <a:buSzPts val="1100"/>
              <a:buFont typeface="Calibri"/>
              <a:buChar char="-"/>
            </a:pPr>
            <a:r>
              <a:rPr lang="en-US" i="0">
                <a:solidFill>
                  <a:srgbClr val="404040"/>
                </a:solidFill>
              </a:rPr>
              <a:t>Round 1: Create groups of 3. Teacher A shares their challenge with the two other colleagues. Each group is given the following task: </a:t>
            </a:r>
            <a:endParaRPr/>
          </a:p>
          <a:p>
            <a:pPr marL="628650" lvl="1" indent="-171450" algn="l" rtl="0">
              <a:lnSpc>
                <a:spcPct val="100000"/>
              </a:lnSpc>
              <a:spcBef>
                <a:spcPts val="2000"/>
              </a:spcBef>
              <a:spcAft>
                <a:spcPts val="0"/>
              </a:spcAft>
              <a:buClr>
                <a:schemeClr val="dk1"/>
              </a:buClr>
              <a:buSzPts val="1100"/>
              <a:buFont typeface="Calibri"/>
              <a:buChar char="🡺"/>
            </a:pPr>
            <a:r>
              <a:rPr lang="en-US" i="1">
                <a:solidFill>
                  <a:srgbClr val="404040"/>
                </a:solidFill>
              </a:rPr>
              <a:t>Ask clarifying questions to uncover root causes (e.g., ‘Do you think it’s confidence, interest, or peer dynamics?’)</a:t>
            </a:r>
            <a:endParaRPr/>
          </a:p>
          <a:p>
            <a:pPr marL="628650" lvl="1" indent="-171450" algn="l" rtl="0">
              <a:lnSpc>
                <a:spcPct val="100000"/>
              </a:lnSpc>
              <a:spcBef>
                <a:spcPts val="2000"/>
              </a:spcBef>
              <a:spcAft>
                <a:spcPts val="0"/>
              </a:spcAft>
              <a:buClr>
                <a:schemeClr val="dk1"/>
              </a:buClr>
              <a:buSzPts val="1100"/>
              <a:buFont typeface="Calibri"/>
              <a:buChar char="🡺"/>
            </a:pPr>
            <a:r>
              <a:rPr lang="en-US" i="1">
                <a:solidFill>
                  <a:srgbClr val="404040"/>
                </a:solidFill>
              </a:rPr>
              <a:t> Brainstorm angles the teacher might not have considered (e.g., ‘Could the debugging interface feel intimidating?’ or ‘Have you tried peer debugging pairs?’)</a:t>
            </a:r>
            <a:endParaRPr/>
          </a:p>
          <a:p>
            <a:pPr marL="171450" lvl="0" indent="-171450" algn="l" rtl="0">
              <a:lnSpc>
                <a:spcPct val="100000"/>
              </a:lnSpc>
              <a:spcBef>
                <a:spcPts val="2000"/>
              </a:spcBef>
              <a:spcAft>
                <a:spcPts val="0"/>
              </a:spcAft>
              <a:buClr>
                <a:schemeClr val="dk1"/>
              </a:buClr>
              <a:buSzPts val="1100"/>
              <a:buFont typeface="Calibri"/>
              <a:buChar char="-"/>
            </a:pPr>
            <a:r>
              <a:rPr lang="en-US" i="0">
                <a:solidFill>
                  <a:srgbClr val="404040"/>
                </a:solidFill>
              </a:rPr>
              <a:t>Round 2 and 3: repeat for teachers B and C</a:t>
            </a:r>
            <a:endParaRPr/>
          </a:p>
          <a:p>
            <a:pPr marL="171450" lvl="0" indent="-171450" algn="l" rtl="0">
              <a:lnSpc>
                <a:spcPct val="100000"/>
              </a:lnSpc>
              <a:spcBef>
                <a:spcPts val="2000"/>
              </a:spcBef>
              <a:spcAft>
                <a:spcPts val="0"/>
              </a:spcAft>
              <a:buClr>
                <a:schemeClr val="dk1"/>
              </a:buClr>
              <a:buSzPts val="1100"/>
              <a:buFont typeface="Calibri"/>
              <a:buChar char="-"/>
            </a:pPr>
            <a:r>
              <a:rPr lang="en-US" i="0">
                <a:solidFill>
                  <a:srgbClr val="404040"/>
                </a:solidFill>
              </a:rPr>
              <a:t>Refinement: learners revise their original challenge based on group feedback using the checklist: </a:t>
            </a:r>
            <a:r>
              <a:rPr lang="en-US" i="1">
                <a:solidFill>
                  <a:srgbClr val="404040"/>
                </a:solidFill>
              </a:rPr>
              <a:t>specific, actionable, measurable.</a:t>
            </a:r>
            <a:endParaRPr i="0"/>
          </a:p>
          <a:p>
            <a:pPr marL="0" lvl="0" indent="0" algn="l" rtl="0">
              <a:lnSpc>
                <a:spcPct val="100000"/>
              </a:lnSpc>
              <a:spcBef>
                <a:spcPts val="2000"/>
              </a:spcBef>
              <a:spcAft>
                <a:spcPts val="1000"/>
              </a:spcAft>
              <a:buClr>
                <a:schemeClr val="dk1"/>
              </a:buClr>
              <a:buSzPts val="1100"/>
              <a:buFont typeface="Arial"/>
              <a:buNone/>
            </a:pPr>
            <a:endParaRPr/>
          </a:p>
        </p:txBody>
      </p:sp>
      <p:sp>
        <p:nvSpPr>
          <p:cNvPr id="159" name="Google Shape;159;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343c85d3a64_0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Clr>
                <a:schemeClr val="dk1"/>
              </a:buClr>
              <a:buSzPts val="1100"/>
              <a:buFont typeface="Arial"/>
              <a:buNone/>
            </a:pPr>
            <a:r>
              <a:rPr lang="en-US" i="1"/>
              <a:t>This slide serves as a mean to introduce learners to the key principles for effective Action research interventions.</a:t>
            </a:r>
            <a:endParaRPr/>
          </a:p>
          <a:p>
            <a:pPr marL="0" lvl="0" indent="0" algn="l" rtl="0">
              <a:lnSpc>
                <a:spcPct val="100000"/>
              </a:lnSpc>
              <a:spcBef>
                <a:spcPts val="2000"/>
              </a:spcBef>
              <a:spcAft>
                <a:spcPts val="0"/>
              </a:spcAft>
              <a:buClr>
                <a:schemeClr val="dk1"/>
              </a:buClr>
              <a:buSzPts val="1100"/>
              <a:buFont typeface="Arial"/>
              <a:buNone/>
            </a:pPr>
            <a:r>
              <a:rPr lang="en-US" b="1"/>
              <a:t>1 – Aligned with informatics goals</a:t>
            </a:r>
            <a:r>
              <a:rPr lang="en-US"/>
              <a:t>: Interventions should target core informatics competencies (e.g., algorithms, data structures, debugging) while solving engagement/equity issues.</a:t>
            </a:r>
            <a:endParaRPr/>
          </a:p>
          <a:p>
            <a:pPr marL="0" lvl="0" indent="0" algn="l" rtl="0">
              <a:lnSpc>
                <a:spcPct val="100000"/>
              </a:lnSpc>
              <a:spcBef>
                <a:spcPts val="2000"/>
              </a:spcBef>
              <a:spcAft>
                <a:spcPts val="0"/>
              </a:spcAft>
              <a:buClr>
                <a:schemeClr val="dk1"/>
              </a:buClr>
              <a:buSzPts val="1100"/>
              <a:buFont typeface="Arial"/>
              <a:buNone/>
            </a:pPr>
            <a:r>
              <a:rPr lang="en-US" i="1"/>
              <a:t>Why? </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Avoids superficial fixes (e.g., making coding "fun" without skill-building).</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Ensures students gain transferable skills for future CS learning.</a:t>
            </a:r>
            <a:endParaRPr i="1"/>
          </a:p>
          <a:p>
            <a:pPr marL="0" lvl="0" indent="0" algn="l" rtl="0">
              <a:lnSpc>
                <a:spcPct val="100000"/>
              </a:lnSpc>
              <a:spcBef>
                <a:spcPts val="2000"/>
              </a:spcBef>
              <a:spcAft>
                <a:spcPts val="0"/>
              </a:spcAft>
              <a:buClr>
                <a:schemeClr val="dk1"/>
              </a:buClr>
              <a:buSzPts val="1100"/>
              <a:buFont typeface="Arial"/>
              <a:buNone/>
            </a:pPr>
            <a:r>
              <a:rPr lang="en-US" b="1"/>
              <a:t>2 – Promotes gender inclusion</a:t>
            </a:r>
            <a:r>
              <a:rPr lang="en-US"/>
              <a:t>: Design strategies that actively dismantle barriers faced by marginalized groups (e.g., girls, non-binary students, underrepresented minorities).</a:t>
            </a:r>
            <a:endParaRPr/>
          </a:p>
          <a:p>
            <a:pPr marL="0" marR="0" lvl="0" indent="0" algn="l" rtl="0">
              <a:lnSpc>
                <a:spcPct val="100000"/>
              </a:lnSpc>
              <a:spcBef>
                <a:spcPts val="2000"/>
              </a:spcBef>
              <a:spcAft>
                <a:spcPts val="0"/>
              </a:spcAft>
              <a:buClr>
                <a:schemeClr val="dk1"/>
              </a:buClr>
              <a:buSzPts val="1100"/>
              <a:buFont typeface="Arial"/>
              <a:buNone/>
            </a:pPr>
            <a:r>
              <a:rPr lang="en-US" i="1"/>
              <a:t>Why? </a:t>
            </a:r>
            <a:endParaRPr/>
          </a:p>
          <a:p>
            <a:pPr marL="628650" marR="0" lvl="1" indent="-171450" algn="l" rtl="0">
              <a:lnSpc>
                <a:spcPct val="100000"/>
              </a:lnSpc>
              <a:spcBef>
                <a:spcPts val="0"/>
              </a:spcBef>
              <a:spcAft>
                <a:spcPts val="0"/>
              </a:spcAft>
              <a:buClr>
                <a:schemeClr val="dk1"/>
              </a:buClr>
              <a:buSzPts val="1100"/>
              <a:buFont typeface="Calibri"/>
              <a:buChar char="•"/>
            </a:pPr>
            <a:r>
              <a:rPr lang="en-US"/>
              <a:t>“Gender-neutral" approaches often maintain the status quo (e.g., boys dominate open-ended coding tasks).</a:t>
            </a:r>
            <a:endParaRPr/>
          </a:p>
          <a:p>
            <a:pPr marL="628650" marR="0" lvl="1" indent="-171450" algn="l" rtl="0">
              <a:lnSpc>
                <a:spcPct val="100000"/>
              </a:lnSpc>
              <a:spcBef>
                <a:spcPts val="0"/>
              </a:spcBef>
              <a:spcAft>
                <a:spcPts val="0"/>
              </a:spcAft>
              <a:buClr>
                <a:schemeClr val="dk1"/>
              </a:buClr>
              <a:buSzPts val="1100"/>
              <a:buFont typeface="Calibri"/>
              <a:buChar char="•"/>
            </a:pPr>
            <a:r>
              <a:rPr lang="en-US"/>
              <a:t>Inclusive design closes participation gaps.</a:t>
            </a:r>
            <a:endParaRPr/>
          </a:p>
          <a:p>
            <a:pPr marL="0" lvl="0" indent="0" algn="l" rtl="0">
              <a:lnSpc>
                <a:spcPct val="100000"/>
              </a:lnSpc>
              <a:spcBef>
                <a:spcPts val="2000"/>
              </a:spcBef>
              <a:spcAft>
                <a:spcPts val="0"/>
              </a:spcAft>
              <a:buClr>
                <a:schemeClr val="dk1"/>
              </a:buClr>
              <a:buSzPts val="1100"/>
              <a:buFont typeface="Arial"/>
              <a:buNone/>
            </a:pPr>
            <a:r>
              <a:rPr lang="en-US" b="1"/>
              <a:t>3 –Rooted in identified  causes</a:t>
            </a:r>
            <a:r>
              <a:rPr lang="en-US"/>
              <a:t>: </a:t>
            </a:r>
            <a:r>
              <a:rPr lang="en-US" i="0">
                <a:solidFill>
                  <a:srgbClr val="404040"/>
                </a:solidFill>
              </a:rPr>
              <a:t>Base interventions on </a:t>
            </a:r>
            <a:r>
              <a:rPr lang="en-US" b="1" i="0">
                <a:solidFill>
                  <a:srgbClr val="404040"/>
                </a:solidFill>
              </a:rPr>
              <a:t>evidence from your classroom</a:t>
            </a:r>
            <a:r>
              <a:rPr lang="en-US" i="0">
                <a:solidFill>
                  <a:srgbClr val="404040"/>
                </a:solidFill>
              </a:rPr>
              <a:t> (surveys, observations), not assumptions.</a:t>
            </a:r>
            <a:endParaRPr/>
          </a:p>
          <a:p>
            <a:pPr marL="0" marR="0" lvl="0" indent="0" algn="l" rtl="0">
              <a:lnSpc>
                <a:spcPct val="100000"/>
              </a:lnSpc>
              <a:spcBef>
                <a:spcPts val="2000"/>
              </a:spcBef>
              <a:spcAft>
                <a:spcPts val="0"/>
              </a:spcAft>
              <a:buClr>
                <a:schemeClr val="dk1"/>
              </a:buClr>
              <a:buSzPts val="1100"/>
              <a:buFont typeface="Arial"/>
              <a:buNone/>
            </a:pPr>
            <a:r>
              <a:rPr lang="en-US" i="1"/>
              <a:t>Why? </a:t>
            </a:r>
            <a:endParaRPr/>
          </a:p>
          <a:p>
            <a:pPr marL="628650" marR="0" lvl="1" indent="-171450" algn="l" rtl="0">
              <a:lnSpc>
                <a:spcPct val="100000"/>
              </a:lnSpc>
              <a:spcBef>
                <a:spcPts val="2000"/>
              </a:spcBef>
              <a:spcAft>
                <a:spcPts val="0"/>
              </a:spcAft>
              <a:buClr>
                <a:schemeClr val="dk1"/>
              </a:buClr>
              <a:buSzPts val="1100"/>
              <a:buFont typeface="Calibri"/>
              <a:buChar char="•"/>
            </a:pPr>
            <a:r>
              <a:rPr lang="en-US"/>
              <a:t>Misdiagnosed problems lead to ineffective solutions (e.g., assuming girls dislike coding when they actually fear public failure).</a:t>
            </a:r>
            <a:endParaRPr/>
          </a:p>
          <a:p>
            <a:pPr marL="0" lvl="0" indent="0" algn="l" rtl="0">
              <a:lnSpc>
                <a:spcPct val="100000"/>
              </a:lnSpc>
              <a:spcBef>
                <a:spcPts val="2000"/>
              </a:spcBef>
              <a:spcAft>
                <a:spcPts val="0"/>
              </a:spcAft>
              <a:buClr>
                <a:schemeClr val="dk1"/>
              </a:buClr>
              <a:buSzPts val="1100"/>
              <a:buFont typeface="Arial"/>
              <a:buNone/>
            </a:pPr>
            <a:r>
              <a:rPr lang="en-US" b="1"/>
              <a:t>4 – Within your control: </a:t>
            </a:r>
            <a:r>
              <a:rPr lang="en-US" i="0">
                <a:solidFill>
                  <a:srgbClr val="404040"/>
                </a:solidFill>
              </a:rPr>
              <a:t>Focus on changes </a:t>
            </a:r>
            <a:r>
              <a:rPr lang="en-US" b="1" i="0">
                <a:solidFill>
                  <a:srgbClr val="404040"/>
                </a:solidFill>
              </a:rPr>
              <a:t>you can implement immediately</a:t>
            </a:r>
            <a:r>
              <a:rPr lang="en-US" i="0">
                <a:solidFill>
                  <a:srgbClr val="404040"/>
                </a:solidFill>
              </a:rPr>
              <a:t> with existing resources.</a:t>
            </a:r>
            <a:endParaRPr/>
          </a:p>
          <a:p>
            <a:pPr marL="0" lvl="0" indent="0" algn="l" rtl="0">
              <a:lnSpc>
                <a:spcPct val="100000"/>
              </a:lnSpc>
              <a:spcBef>
                <a:spcPts val="2000"/>
              </a:spcBef>
              <a:spcAft>
                <a:spcPts val="0"/>
              </a:spcAft>
              <a:buClr>
                <a:schemeClr val="dk1"/>
              </a:buClr>
              <a:buSzPts val="1100"/>
              <a:buFont typeface="Arial"/>
              <a:buNone/>
            </a:pPr>
            <a:r>
              <a:rPr lang="en-US" i="1">
                <a:solidFill>
                  <a:srgbClr val="404040"/>
                </a:solidFill>
              </a:rPr>
              <a:t>Why? </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Teachers get discouraged waiting for systemic changes (e.g., new curriculum).</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Small, actionable steps build momentum.</a:t>
            </a:r>
            <a:endParaRPr b="1" i="0"/>
          </a:p>
          <a:p>
            <a:pPr marL="0" lvl="0" indent="0" algn="l" rtl="0">
              <a:lnSpc>
                <a:spcPct val="100000"/>
              </a:lnSpc>
              <a:spcBef>
                <a:spcPts val="2000"/>
              </a:spcBef>
              <a:spcAft>
                <a:spcPts val="0"/>
              </a:spcAft>
              <a:buClr>
                <a:schemeClr val="dk1"/>
              </a:buClr>
              <a:buSzPts val="1100"/>
              <a:buFont typeface="Arial"/>
              <a:buNone/>
            </a:pPr>
            <a:r>
              <a:rPr lang="en-US" b="1"/>
              <a:t>5 – Measurable outcomes: </a:t>
            </a:r>
            <a:r>
              <a:rPr lang="en-US" i="0">
                <a:solidFill>
                  <a:srgbClr val="404040"/>
                </a:solidFill>
              </a:rPr>
              <a:t>Define </a:t>
            </a:r>
            <a:r>
              <a:rPr lang="en-US" b="1" i="0">
                <a:solidFill>
                  <a:srgbClr val="404040"/>
                </a:solidFill>
              </a:rPr>
              <a:t>concrete success metrics</a:t>
            </a:r>
            <a:r>
              <a:rPr lang="en-US" i="0">
                <a:solidFill>
                  <a:srgbClr val="404040"/>
                </a:solidFill>
              </a:rPr>
              <a:t> before implementing.</a:t>
            </a:r>
            <a:endParaRPr/>
          </a:p>
          <a:p>
            <a:pPr marL="0" lvl="0" indent="0" algn="l" rtl="0">
              <a:lnSpc>
                <a:spcPct val="100000"/>
              </a:lnSpc>
              <a:spcBef>
                <a:spcPts val="2000"/>
              </a:spcBef>
              <a:spcAft>
                <a:spcPts val="0"/>
              </a:spcAft>
              <a:buClr>
                <a:schemeClr val="dk1"/>
              </a:buClr>
              <a:buSzPts val="1100"/>
              <a:buFont typeface="Arial"/>
              <a:buNone/>
            </a:pPr>
            <a:r>
              <a:rPr lang="en-US" i="1">
                <a:solidFill>
                  <a:srgbClr val="404040"/>
                </a:solidFill>
              </a:rPr>
              <a:t>Why?</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Gets you to aovid vague claims like ‘students liked it’.</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Provides evidence for scaling effective strategies.</a:t>
            </a:r>
            <a:endParaRPr/>
          </a:p>
        </p:txBody>
      </p:sp>
      <p:sp>
        <p:nvSpPr>
          <p:cNvPr id="169" name="Google Shape;169;g343c85d3a64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1" indent="0" algn="l" rtl="0">
              <a:lnSpc>
                <a:spcPct val="100000"/>
              </a:lnSpc>
              <a:spcBef>
                <a:spcPts val="1000"/>
              </a:spcBef>
              <a:spcAft>
                <a:spcPts val="0"/>
              </a:spcAft>
              <a:buClr>
                <a:schemeClr val="dk1"/>
              </a:buClr>
              <a:buSzPts val="1100"/>
              <a:buFont typeface="Arial"/>
              <a:buNone/>
            </a:pPr>
            <a:r>
              <a:rPr lang="en-US" i="1">
                <a:solidFill>
                  <a:srgbClr val="404040"/>
                </a:solidFill>
              </a:rPr>
              <a:t>This slide and the following one enable you to start from a challenge – girls disengaging during competitive coding challenges – and explore the different possible strategies to address the challenge. </a:t>
            </a:r>
            <a:endParaRPr i="0">
              <a:solidFill>
                <a:srgbClr val="404040"/>
              </a:solidFill>
            </a:endParaRPr>
          </a:p>
          <a:p>
            <a:pPr marL="0" lvl="1" indent="0" algn="l" rtl="0">
              <a:lnSpc>
                <a:spcPct val="100000"/>
              </a:lnSpc>
              <a:spcBef>
                <a:spcPts val="2000"/>
              </a:spcBef>
              <a:spcAft>
                <a:spcPts val="0"/>
              </a:spcAft>
              <a:buClr>
                <a:schemeClr val="dk1"/>
              </a:buClr>
              <a:buSzPts val="1100"/>
              <a:buFont typeface="Arial"/>
              <a:buNone/>
            </a:pPr>
            <a:r>
              <a:rPr lang="en-US" b="1" i="0">
                <a:solidFill>
                  <a:srgbClr val="404040"/>
                </a:solidFill>
              </a:rPr>
              <a:t>Strategy #1 - </a:t>
            </a:r>
            <a:r>
              <a:rPr lang="en-US" b="1"/>
              <a:t>Project based learning (PBL) with authentic scenarios </a:t>
            </a:r>
            <a:r>
              <a:rPr lang="en-US"/>
              <a:t>- </a:t>
            </a:r>
            <a:r>
              <a:rPr lang="en-US" i="0">
                <a:solidFill>
                  <a:srgbClr val="404040"/>
                </a:solidFill>
              </a:rPr>
              <a:t>students work on extended projects that solve </a:t>
            </a:r>
            <a:r>
              <a:rPr lang="en-US" b="1" i="0">
                <a:solidFill>
                  <a:srgbClr val="404040"/>
                </a:solidFill>
              </a:rPr>
              <a:t>real-world problems</a:t>
            </a:r>
            <a:r>
              <a:rPr lang="en-US" i="0">
                <a:solidFill>
                  <a:srgbClr val="404040"/>
                </a:solidFill>
              </a:rPr>
              <a:t> (e.g., designing a healthcare app for rural clinics, creating a sustainability tracker) instead of abstract coding exercises.</a:t>
            </a:r>
            <a:endParaRPr b="1"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How it addresses inclusion</a:t>
            </a:r>
            <a:endParaRPr b="1">
              <a:solidFill>
                <a:srgbClr val="404040"/>
              </a:solidFill>
            </a:endParaRPr>
          </a:p>
          <a:p>
            <a:pPr marL="0" lvl="0" indent="0" algn="l" rtl="0">
              <a:lnSpc>
                <a:spcPct val="100000"/>
              </a:lnSpc>
              <a:spcBef>
                <a:spcPts val="2000"/>
              </a:spcBef>
              <a:spcAft>
                <a:spcPts val="0"/>
              </a:spcAft>
              <a:buSzPts val="1400"/>
              <a:buNone/>
            </a:pPr>
            <a:r>
              <a:rPr lang="en-US"/>
              <a:t>Traditional coding tasks (e.g., game development) often align with stereotypically "male" interests, alienating some students. PBL uses </a:t>
            </a:r>
            <a:r>
              <a:rPr lang="en-US" b="1"/>
              <a:t>real-world problems </a:t>
            </a:r>
            <a:r>
              <a:rPr lang="en-US"/>
              <a:t>to appeal to students’ diverse interests. Projects rooted in real needs (e.g., accessibility tools) show tech as </a:t>
            </a:r>
            <a:r>
              <a:rPr lang="en-US" b="1"/>
              <a:t>a tool for equity, not just competition</a:t>
            </a:r>
            <a:r>
              <a:rPr lang="en-US"/>
              <a:t>. </a:t>
            </a:r>
            <a:r>
              <a:rPr lang="en-US" i="0" u="none" strike="noStrike" cap="none">
                <a:solidFill>
                  <a:srgbClr val="000000"/>
                </a:solidFill>
              </a:rPr>
              <a:t>Roles can be assigned based on strengths (e.g., "UI designer," "data researcher"), ensuring all contributions are valued.</a:t>
            </a:r>
            <a:endParaRPr b="1"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Measurable outcome</a:t>
            </a:r>
            <a:endParaRPr/>
          </a:p>
          <a:p>
            <a:pPr marL="628650" lvl="1" indent="-177800" algn="l" rtl="0">
              <a:lnSpc>
                <a:spcPct val="100000"/>
              </a:lnSpc>
              <a:spcBef>
                <a:spcPts val="0"/>
              </a:spcBef>
              <a:spcAft>
                <a:spcPts val="0"/>
              </a:spcAft>
              <a:buClr>
                <a:schemeClr val="dk1"/>
              </a:buClr>
              <a:buSzPts val="1200"/>
              <a:buFont typeface="Arial"/>
              <a:buChar char="•"/>
            </a:pPr>
            <a:r>
              <a:rPr lang="en-US" b="1"/>
              <a:t>Participation diversity: </a:t>
            </a:r>
            <a:r>
              <a:rPr lang="en-US" i="0" u="none" strike="noStrike" cap="none">
                <a:solidFill>
                  <a:srgbClr val="000000"/>
                </a:solidFill>
              </a:rPr>
              <a:t>Compare participation rates by gender/background in PBL vs. traditional labs.</a:t>
            </a:r>
            <a:endParaRPr/>
          </a:p>
          <a:p>
            <a:pPr marL="628650" lvl="1" indent="-177800" algn="l" rtl="0">
              <a:lnSpc>
                <a:spcPct val="100000"/>
              </a:lnSpc>
              <a:spcBef>
                <a:spcPts val="0"/>
              </a:spcBef>
              <a:spcAft>
                <a:spcPts val="0"/>
              </a:spcAft>
              <a:buClr>
                <a:schemeClr val="dk1"/>
              </a:buClr>
              <a:buSzPts val="1200"/>
              <a:buFont typeface="Arial"/>
              <a:buChar char="•"/>
            </a:pPr>
            <a:r>
              <a:rPr lang="en-US" b="1" i="0" u="none" strike="noStrike" cap="none">
                <a:solidFill>
                  <a:srgbClr val="000000"/>
                </a:solidFill>
              </a:rPr>
              <a:t>Student self-reports: </a:t>
            </a:r>
            <a:r>
              <a:rPr lang="en-US" i="0" u="none" strike="noStrike" cap="none">
                <a:solidFill>
                  <a:srgbClr val="000000"/>
                </a:solidFill>
              </a:rPr>
              <a:t>pre/post surveys on the use of coding to solve problems.</a:t>
            </a:r>
            <a:endParaRPr/>
          </a:p>
          <a:p>
            <a:pPr marL="628650" lvl="1" indent="-177800" algn="l" rtl="0">
              <a:lnSpc>
                <a:spcPct val="100000"/>
              </a:lnSpc>
              <a:spcBef>
                <a:spcPts val="0"/>
              </a:spcBef>
              <a:spcAft>
                <a:spcPts val="0"/>
              </a:spcAft>
              <a:buClr>
                <a:schemeClr val="dk1"/>
              </a:buClr>
              <a:buSzPts val="1200"/>
              <a:buFont typeface="Arial"/>
              <a:buChar char="•"/>
            </a:pPr>
            <a:r>
              <a:rPr lang="en-US" b="1"/>
              <a:t>Count student-generated solution variants</a:t>
            </a:r>
            <a:r>
              <a:rPr lang="en-US"/>
              <a:t>: Track the number of unique approaches to the problem (e.g., 5 different app designs for a healthcare challenge).</a:t>
            </a:r>
            <a:endParaRPr/>
          </a:p>
          <a:p>
            <a:pPr marL="0" lvl="0" indent="0" algn="l" rtl="0">
              <a:lnSpc>
                <a:spcPct val="100000"/>
              </a:lnSpc>
              <a:spcBef>
                <a:spcPts val="0"/>
              </a:spcBef>
              <a:spcAft>
                <a:spcPts val="0"/>
              </a:spcAft>
              <a:buSzPts val="1400"/>
              <a:buNone/>
            </a:pPr>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Implementation tip</a:t>
            </a:r>
            <a:endParaRPr/>
          </a:p>
          <a:p>
            <a:pPr marL="628650" lvl="1" indent="-177800" algn="l" rtl="0">
              <a:lnSpc>
                <a:spcPct val="100000"/>
              </a:lnSpc>
              <a:spcBef>
                <a:spcPts val="0"/>
              </a:spcBef>
              <a:spcAft>
                <a:spcPts val="0"/>
              </a:spcAft>
              <a:buClr>
                <a:schemeClr val="dk1"/>
              </a:buClr>
              <a:buSzPts val="1200"/>
              <a:buFont typeface="Calibri"/>
              <a:buChar char="•"/>
            </a:pPr>
            <a:r>
              <a:rPr lang="en-US" i="1"/>
              <a:t>Choose relevant themes</a:t>
            </a:r>
            <a:r>
              <a:rPr lang="en-US"/>
              <a:t>: survey students about problems that matter to them.</a:t>
            </a:r>
            <a:endParaRPr/>
          </a:p>
          <a:p>
            <a:pPr marL="628650" lvl="1" indent="-177800" algn="l" rtl="0">
              <a:lnSpc>
                <a:spcPct val="100000"/>
              </a:lnSpc>
              <a:spcBef>
                <a:spcPts val="0"/>
              </a:spcBef>
              <a:spcAft>
                <a:spcPts val="0"/>
              </a:spcAft>
              <a:buClr>
                <a:schemeClr val="dk1"/>
              </a:buClr>
              <a:buSzPts val="1200"/>
              <a:buFont typeface="Calibri"/>
              <a:buChar char="•"/>
            </a:pPr>
            <a:r>
              <a:rPr lang="en-US" i="1"/>
              <a:t>Scaffold inclusively</a:t>
            </a:r>
            <a:r>
              <a:rPr lang="en-US"/>
              <a:t>: provide templates for students less confident in coding.</a:t>
            </a:r>
            <a:endParaRPr/>
          </a:p>
          <a:p>
            <a:pPr marL="628650" lvl="1" indent="-177800" algn="l" rtl="0">
              <a:lnSpc>
                <a:spcPct val="100000"/>
              </a:lnSpc>
              <a:spcBef>
                <a:spcPts val="0"/>
              </a:spcBef>
              <a:spcAft>
                <a:spcPts val="0"/>
              </a:spcAft>
              <a:buClr>
                <a:schemeClr val="dk1"/>
              </a:buClr>
              <a:buSzPts val="1200"/>
              <a:buFont typeface="Calibri"/>
              <a:buChar char="•"/>
            </a:pPr>
            <a:r>
              <a:rPr lang="en-US" i="1"/>
              <a:t>Showcase diverse role models</a:t>
            </a:r>
            <a:endParaRPr b="1" i="0">
              <a:solidFill>
                <a:srgbClr val="404040"/>
              </a:solidFill>
            </a:endParaRPr>
          </a:p>
          <a:p>
            <a:pPr marL="0" lvl="1" indent="0" algn="l" rtl="0">
              <a:lnSpc>
                <a:spcPct val="100000"/>
              </a:lnSpc>
              <a:spcBef>
                <a:spcPts val="2000"/>
              </a:spcBef>
              <a:spcAft>
                <a:spcPts val="0"/>
              </a:spcAft>
              <a:buClr>
                <a:schemeClr val="dk1"/>
              </a:buClr>
              <a:buSzPts val="1100"/>
              <a:buFont typeface="Arial"/>
              <a:buNone/>
            </a:pPr>
            <a:r>
              <a:rPr lang="en-US" b="1" i="0">
                <a:solidFill>
                  <a:srgbClr val="404040"/>
                </a:solidFill>
              </a:rPr>
              <a:t>Strategy #2 - Mixed gender pair programming with role rotation </a:t>
            </a:r>
            <a:r>
              <a:rPr lang="en-US" i="0">
                <a:solidFill>
                  <a:srgbClr val="404040"/>
                </a:solidFill>
              </a:rPr>
              <a:t>- a collaborative coding approach where two students (deliberately paired with gender balance) work together on one computer, alternating roles as "driver" (writes code) and "navigator" (reviews and guides).</a:t>
            </a:r>
            <a:endParaRPr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How it addresses inclusion</a:t>
            </a:r>
            <a:endParaRPr/>
          </a:p>
          <a:p>
            <a:pPr marL="0" lvl="1" indent="0" algn="l" rtl="0">
              <a:lnSpc>
                <a:spcPct val="100000"/>
              </a:lnSpc>
              <a:spcBef>
                <a:spcPts val="2000"/>
              </a:spcBef>
              <a:spcAft>
                <a:spcPts val="0"/>
              </a:spcAft>
              <a:buClr>
                <a:schemeClr val="dk1"/>
              </a:buClr>
              <a:buSzPts val="1100"/>
              <a:buFont typeface="Arial"/>
              <a:buNone/>
            </a:pPr>
            <a:r>
              <a:rPr lang="en-US"/>
              <a:t>Gender stereotypes (e.g., "boys are better at coding") can undermine confidence in marginalized groups. </a:t>
            </a:r>
            <a:r>
              <a:rPr lang="en-US" b="1"/>
              <a:t>Mixed-gender pairs </a:t>
            </a:r>
            <a:r>
              <a:rPr lang="en-US"/>
              <a:t>normalize collaboration, showing all genders as equally capable. </a:t>
            </a:r>
            <a:r>
              <a:rPr lang="en-US" b="1" i="0" u="none" strike="noStrike" cap="none">
                <a:solidFill>
                  <a:srgbClr val="000000"/>
                </a:solidFill>
              </a:rPr>
              <a:t>Role rotation </a:t>
            </a:r>
            <a:r>
              <a:rPr lang="en-US" i="0" u="none" strike="noStrike" cap="none">
                <a:solidFill>
                  <a:srgbClr val="000000"/>
                </a:solidFill>
              </a:rPr>
              <a:t>ensures equal contribution (e.g., "Driver/Navigator" timers).</a:t>
            </a:r>
            <a:endParaRPr b="1"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Measurable outcomes</a:t>
            </a:r>
            <a:endParaRPr/>
          </a:p>
          <a:p>
            <a:pPr marL="628650" lvl="1" indent="-177800" algn="l" rtl="0">
              <a:lnSpc>
                <a:spcPct val="100000"/>
              </a:lnSpc>
              <a:spcBef>
                <a:spcPts val="0"/>
              </a:spcBef>
              <a:spcAft>
                <a:spcPts val="0"/>
              </a:spcAft>
              <a:buClr>
                <a:schemeClr val="dk1"/>
              </a:buClr>
              <a:buSzPts val="1200"/>
              <a:buFont typeface="Arial"/>
              <a:buChar char="•"/>
            </a:pPr>
            <a:r>
              <a:rPr lang="en-US" b="1"/>
              <a:t>Completion rates by gender: </a:t>
            </a:r>
            <a:r>
              <a:rPr lang="en-US" i="0" u="none" strike="noStrike" cap="none">
                <a:solidFill>
                  <a:srgbClr val="000000"/>
                </a:solidFill>
              </a:rPr>
              <a:t>Compare the % of completed tasks between mixed-gender pairs vs. single-gender groups.</a:t>
            </a:r>
            <a:endParaRPr/>
          </a:p>
          <a:p>
            <a:pPr marL="628650" lvl="1" indent="-177800" algn="l" rtl="0">
              <a:lnSpc>
                <a:spcPct val="100000"/>
              </a:lnSpc>
              <a:spcBef>
                <a:spcPts val="0"/>
              </a:spcBef>
              <a:spcAft>
                <a:spcPts val="0"/>
              </a:spcAft>
              <a:buClr>
                <a:schemeClr val="dk1"/>
              </a:buClr>
              <a:buSzPts val="1200"/>
              <a:buFont typeface="Arial"/>
              <a:buChar char="•"/>
            </a:pPr>
            <a:r>
              <a:rPr lang="en-US" b="1" i="0" u="none" strike="noStrike" cap="none">
                <a:solidFill>
                  <a:srgbClr val="000000"/>
                </a:solidFill>
              </a:rPr>
              <a:t>Participation balance: </a:t>
            </a:r>
            <a:r>
              <a:rPr lang="en-US" i="0" u="none" strike="noStrike" cap="none">
                <a:solidFill>
                  <a:srgbClr val="000000"/>
                </a:solidFill>
              </a:rPr>
              <a:t>Count lines of code/contributions per role.</a:t>
            </a:r>
            <a:endParaRPr/>
          </a:p>
          <a:p>
            <a:pPr marL="628650" lvl="1" indent="-177800" algn="l" rtl="0">
              <a:lnSpc>
                <a:spcPct val="100000"/>
              </a:lnSpc>
              <a:spcBef>
                <a:spcPts val="0"/>
              </a:spcBef>
              <a:spcAft>
                <a:spcPts val="0"/>
              </a:spcAft>
              <a:buClr>
                <a:schemeClr val="dk1"/>
              </a:buClr>
              <a:buSzPts val="1200"/>
              <a:buFont typeface="Arial"/>
              <a:buChar char="•"/>
            </a:pPr>
            <a:r>
              <a:rPr lang="en-US" b="1" i="0" u="none" strike="noStrike" cap="none">
                <a:solidFill>
                  <a:srgbClr val="000000"/>
                </a:solidFill>
              </a:rPr>
              <a:t>Confidence surveys: </a:t>
            </a:r>
            <a:r>
              <a:rPr lang="en-US" i="0" u="none" strike="noStrike" cap="none">
                <a:solidFill>
                  <a:srgbClr val="000000"/>
                </a:solidFill>
              </a:rPr>
              <a:t>pre/post activity ratings.</a:t>
            </a:r>
            <a:endParaRPr b="1" i="0">
              <a:solidFill>
                <a:srgbClr val="404040"/>
              </a:solidFill>
            </a:endParaRPr>
          </a:p>
          <a:p>
            <a:pPr marL="457200" lvl="1" indent="0" algn="l" rtl="0">
              <a:lnSpc>
                <a:spcPct val="100000"/>
              </a:lnSpc>
              <a:spcBef>
                <a:spcPts val="2000"/>
              </a:spcBef>
              <a:spcAft>
                <a:spcPts val="0"/>
              </a:spcAft>
              <a:buClr>
                <a:schemeClr val="dk1"/>
              </a:buClr>
              <a:buSzPts val="1100"/>
              <a:buFont typeface="Arial"/>
              <a:buNone/>
            </a:pPr>
            <a:r>
              <a:rPr lang="en-US" b="1" i="0">
                <a:solidFill>
                  <a:srgbClr val="404040"/>
                </a:solidFill>
              </a:rPr>
              <a:t>Implementation tip</a:t>
            </a:r>
            <a:endParaRPr/>
          </a:p>
          <a:p>
            <a:pPr marL="628650" lvl="1" indent="-177800" algn="l" rtl="0">
              <a:lnSpc>
                <a:spcPct val="100000"/>
              </a:lnSpc>
              <a:spcBef>
                <a:spcPts val="0"/>
              </a:spcBef>
              <a:spcAft>
                <a:spcPts val="0"/>
              </a:spcAft>
              <a:buClr>
                <a:schemeClr val="dk1"/>
              </a:buClr>
              <a:buSzPts val="1200"/>
              <a:buFont typeface="Calibri"/>
              <a:buChar char="•"/>
            </a:pPr>
            <a:r>
              <a:rPr lang="en-US" i="1" u="none" strike="noStrike" cap="none">
                <a:solidFill>
                  <a:srgbClr val="000000"/>
                </a:solidFill>
              </a:rPr>
              <a:t>Assign pairs strategically</a:t>
            </a:r>
            <a:r>
              <a:rPr lang="en-US" i="0" u="none" strike="noStrike" cap="none">
                <a:solidFill>
                  <a:srgbClr val="000000"/>
                </a:solidFill>
              </a:rPr>
              <a:t>: aim for balanced ratios across all groups</a:t>
            </a:r>
            <a:endParaRPr/>
          </a:p>
          <a:p>
            <a:pPr marL="628650" lvl="1" indent="-177800" algn="l" rtl="0">
              <a:lnSpc>
                <a:spcPct val="100000"/>
              </a:lnSpc>
              <a:spcBef>
                <a:spcPts val="0"/>
              </a:spcBef>
              <a:spcAft>
                <a:spcPts val="0"/>
              </a:spcAft>
              <a:buClr>
                <a:schemeClr val="dk1"/>
              </a:buClr>
              <a:buSzPts val="1200"/>
              <a:buFont typeface="Calibri"/>
              <a:buChar char="•"/>
            </a:pPr>
            <a:r>
              <a:rPr lang="en-US" i="1" u="none" strike="noStrike" cap="none">
                <a:solidFill>
                  <a:srgbClr val="000000"/>
                </a:solidFill>
              </a:rPr>
              <a:t>Train students on collaboration:</a:t>
            </a:r>
            <a:r>
              <a:rPr lang="en-US" i="0" u="none" strike="noStrike" cap="none">
                <a:solidFill>
                  <a:srgbClr val="000000"/>
                </a:solidFill>
              </a:rPr>
              <a:t> teach active listening and constructive feedback (e.g.: I like how you.. May be we could try…)</a:t>
            </a:r>
            <a:endParaRPr/>
          </a:p>
          <a:p>
            <a:pPr marL="628650" lvl="1" indent="-177800" algn="l" rtl="0">
              <a:lnSpc>
                <a:spcPct val="100000"/>
              </a:lnSpc>
              <a:spcBef>
                <a:spcPts val="0"/>
              </a:spcBef>
              <a:spcAft>
                <a:spcPts val="0"/>
              </a:spcAft>
              <a:buClr>
                <a:schemeClr val="dk1"/>
              </a:buClr>
              <a:buSzPts val="1200"/>
              <a:buFont typeface="Calibri"/>
              <a:buChar char="•"/>
            </a:pPr>
            <a:r>
              <a:rPr lang="en-US" i="1" u="none" strike="noStrike" cap="none">
                <a:solidFill>
                  <a:srgbClr val="000000"/>
                </a:solidFill>
              </a:rPr>
              <a:t>Address pushback: </a:t>
            </a:r>
            <a:r>
              <a:rPr lang="en-US" i="0" u="none" strike="noStrike" cap="none">
                <a:solidFill>
                  <a:srgbClr val="000000"/>
                </a:solidFill>
              </a:rPr>
              <a:t>As some students may resist. Frame it as a "professional skill" used in real workplaces.</a:t>
            </a:r>
            <a:endParaRPr/>
          </a:p>
        </p:txBody>
      </p:sp>
      <p:sp>
        <p:nvSpPr>
          <p:cNvPr id="176" name="Google Shape;17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4.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4.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g3556a82191b_1_51"/>
          <p:cNvPicPr preferRelativeResize="0"/>
          <p:nvPr/>
        </p:nvPicPr>
        <p:blipFill rotWithShape="1">
          <a:blip r:embed="rId2">
            <a:alphaModFix/>
          </a:blip>
          <a:srcRect/>
          <a:stretch/>
        </p:blipFill>
        <p:spPr>
          <a:xfrm>
            <a:off x="0" y="0"/>
            <a:ext cx="5135947" cy="6857999"/>
          </a:xfrm>
          <a:prstGeom prst="rect">
            <a:avLst/>
          </a:prstGeom>
          <a:noFill/>
          <a:ln>
            <a:noFill/>
          </a:ln>
        </p:spPr>
      </p:pic>
      <p:sp>
        <p:nvSpPr>
          <p:cNvPr id="17" name="Google Shape;17;g3556a82191b_1_51"/>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g3556a82191b_1_5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g3556a82191b_1_51"/>
          <p:cNvSpPr txBox="1"/>
          <p:nvPr/>
        </p:nvSpPr>
        <p:spPr>
          <a:xfrm>
            <a:off x="2836615" y="6125538"/>
            <a:ext cx="8135100" cy="577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g3556a82191b_1_51"/>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g3556a82191b_1_51"/>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g3556a82191b_1_51"/>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BCC7B36E-6612-0FE5-B6BE-633F49800BF8}"/>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g3556a82191b_1_60"/>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g3556a82191b_1_60"/>
          <p:cNvPicPr preferRelativeResize="0"/>
          <p:nvPr/>
        </p:nvPicPr>
        <p:blipFill rotWithShape="1">
          <a:blip r:embed="rId3">
            <a:alphaModFix/>
          </a:blip>
          <a:srcRect/>
          <a:stretch/>
        </p:blipFill>
        <p:spPr>
          <a:xfrm>
            <a:off x="0" y="0"/>
            <a:ext cx="5135947" cy="6857999"/>
          </a:xfrm>
          <a:prstGeom prst="rect">
            <a:avLst/>
          </a:prstGeom>
          <a:noFill/>
          <a:ln>
            <a:noFill/>
          </a:ln>
        </p:spPr>
      </p:pic>
      <p:sp>
        <p:nvSpPr>
          <p:cNvPr id="28" name="Google Shape;28;g3556a82191b_1_60"/>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g3556a82191b_1_60"/>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g3556a82191b_1_60"/>
          <p:cNvSpPr txBox="1"/>
          <p:nvPr/>
        </p:nvSpPr>
        <p:spPr>
          <a:xfrm>
            <a:off x="2836615" y="6137080"/>
            <a:ext cx="81351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g3556a82191b_1_60"/>
          <p:cNvSpPr txBox="1">
            <a:spLocks noGrp="1"/>
          </p:cNvSpPr>
          <p:nvPr>
            <p:ph type="ctrTitle"/>
          </p:nvPr>
        </p:nvSpPr>
        <p:spPr>
          <a:xfrm>
            <a:off x="374726" y="2184268"/>
            <a:ext cx="48993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g3556a82191b_1_60"/>
          <p:cNvSpPr txBox="1">
            <a:spLocks noGrp="1"/>
          </p:cNvSpPr>
          <p:nvPr>
            <p:ph type="subTitle" idx="1"/>
          </p:nvPr>
        </p:nvSpPr>
        <p:spPr>
          <a:xfrm>
            <a:off x="401324" y="3651830"/>
            <a:ext cx="48993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g3556a82191b_1_60"/>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FC4CA0CE-4ABA-FB6A-8F41-B4D57D1B9587}"/>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37"/>
        <p:cNvGrpSpPr/>
        <p:nvPr/>
      </p:nvGrpSpPr>
      <p:grpSpPr>
        <a:xfrm>
          <a:off x="0" y="0"/>
          <a:ext cx="0" cy="0"/>
          <a:chOff x="0" y="0"/>
          <a:chExt cx="0" cy="0"/>
        </a:xfrm>
      </p:grpSpPr>
      <p:sp>
        <p:nvSpPr>
          <p:cNvPr id="38" name="Google Shape;38;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41"/>
        <p:cNvGrpSpPr/>
        <p:nvPr/>
      </p:nvGrpSpPr>
      <p:grpSpPr>
        <a:xfrm>
          <a:off x="0" y="0"/>
          <a:ext cx="0" cy="0"/>
          <a:chOff x="0" y="0"/>
          <a:chExt cx="0" cy="0"/>
        </a:xfrm>
      </p:grpSpPr>
      <p:sp>
        <p:nvSpPr>
          <p:cNvPr id="42" name="Google Shape;42;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7"/>
        <p:cNvGrpSpPr/>
        <p:nvPr/>
      </p:nvGrpSpPr>
      <p:grpSpPr>
        <a:xfrm>
          <a:off x="0" y="0"/>
          <a:ext cx="0" cy="0"/>
          <a:chOff x="0" y="0"/>
          <a:chExt cx="0" cy="0"/>
        </a:xfrm>
      </p:grpSpPr>
      <p:sp>
        <p:nvSpPr>
          <p:cNvPr id="48" name="Google Shape;48;g35774147b8d_0_80"/>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9" name="Google Shape;49;g35774147b8d_0_80"/>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50" name="Google Shape;50;g35774147b8d_0_80"/>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51" name="Google Shape;51;g35774147b8d_0_80"/>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53" name="Google Shape;53;g35774147b8d_0_80"/>
          <p:cNvGrpSpPr/>
          <p:nvPr/>
        </p:nvGrpSpPr>
        <p:grpSpPr>
          <a:xfrm>
            <a:off x="2179811" y="4729766"/>
            <a:ext cx="7832078" cy="1110328"/>
            <a:chOff x="2179603" y="4888792"/>
            <a:chExt cx="7798544" cy="1110328"/>
          </a:xfrm>
        </p:grpSpPr>
        <p:pic>
          <p:nvPicPr>
            <p:cNvPr id="54" name="Google Shape;54;g35774147b8d_0_8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55" name="Google Shape;55;g35774147b8d_0_80"/>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56" name="Google Shape;56;g35774147b8d_0_8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7" name="Google Shape;57;g35774147b8d_0_8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8" name="Google Shape;58;g35774147b8d_0_80"/>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59" name="Google Shape;59;g35774147b8d_0_8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60" name="Google Shape;60;g35774147b8d_0_8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61" name="Google Shape;61;g35774147b8d_0_8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62" name="Google Shape;62;g35774147b8d_0_8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63" name="Google Shape;63;g35774147b8d_0_8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3C362847-7DCB-066C-23C9-7C31AAB289A3}"/>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64"/>
        <p:cNvGrpSpPr/>
        <p:nvPr/>
      </p:nvGrpSpPr>
      <p:grpSpPr>
        <a:xfrm>
          <a:off x="0" y="0"/>
          <a:ext cx="0" cy="0"/>
          <a:chOff x="0" y="0"/>
          <a:chExt cx="0" cy="0"/>
        </a:xfrm>
      </p:grpSpPr>
      <p:sp>
        <p:nvSpPr>
          <p:cNvPr id="65" name="Google Shape;65;g35774147b8d_0_7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g35774147b8d_0_77"/>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73"/>
        <p:cNvGrpSpPr/>
        <p:nvPr/>
      </p:nvGrpSpPr>
      <p:grpSpPr>
        <a:xfrm>
          <a:off x="0" y="0"/>
          <a:ext cx="0" cy="0"/>
          <a:chOff x="0" y="0"/>
          <a:chExt cx="0" cy="0"/>
        </a:xfrm>
      </p:grpSpPr>
      <p:pic>
        <p:nvPicPr>
          <p:cNvPr id="74" name="Google Shape;74;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75" name="Google Shape;75;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6" name="Google Shape;76;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77" name="Google Shape;77;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78" name="Google Shape;78;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80" name="Google Shape;80;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408B367F-1CA1-13E7-606B-D3A096A9BE31}"/>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82"/>
        <p:cNvGrpSpPr/>
        <p:nvPr/>
      </p:nvGrpSpPr>
      <p:grpSpPr>
        <a:xfrm>
          <a:off x="0" y="0"/>
          <a:ext cx="0" cy="0"/>
          <a:chOff x="0" y="0"/>
          <a:chExt cx="0" cy="0"/>
        </a:xfrm>
      </p:grpSpPr>
      <p:pic>
        <p:nvPicPr>
          <p:cNvPr id="83" name="Google Shape;83;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84" name="Google Shape;84;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86" name="Google Shape;86;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7" name="Google Shape;87;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88" name="Google Shape;88;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89" name="Google Shape;89;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91" name="Google Shape;91;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85CA5092-E8BB-0F49-EA85-71223ECCBFB1}"/>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92"/>
        <p:cNvGrpSpPr/>
        <p:nvPr/>
      </p:nvGrpSpPr>
      <p:grpSpPr>
        <a:xfrm>
          <a:off x="0" y="0"/>
          <a:ext cx="0" cy="0"/>
          <a:chOff x="0" y="0"/>
          <a:chExt cx="0" cy="0"/>
        </a:xfrm>
      </p:grpSpPr>
      <p:sp>
        <p:nvSpPr>
          <p:cNvPr id="93" name="Google Shape;93;p19"/>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94" name="Google Shape;94;p1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95" name="Google Shape;95;p19"/>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96" name="Google Shape;96;p19"/>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98" name="Google Shape;98;p19"/>
          <p:cNvGrpSpPr/>
          <p:nvPr/>
        </p:nvGrpSpPr>
        <p:grpSpPr>
          <a:xfrm>
            <a:off x="2179865" y="4729766"/>
            <a:ext cx="7832271" cy="1110328"/>
            <a:chOff x="2179603" y="4888792"/>
            <a:chExt cx="7798545" cy="1110328"/>
          </a:xfrm>
        </p:grpSpPr>
        <p:pic>
          <p:nvPicPr>
            <p:cNvPr id="99" name="Google Shape;99;p19"/>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100" name="Google Shape;100;p19"/>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101" name="Google Shape;101;p19"/>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102" name="Google Shape;102;p19"/>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103" name="Google Shape;103;p19"/>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104" name="Google Shape;104;p19"/>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105" name="Google Shape;105;p19"/>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106" name="Google Shape;106;p19"/>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107" name="Google Shape;107;p19"/>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108" name="Google Shape;108;p19"/>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99DCA3FF-C28C-DD8C-1238-8FC8C2709CA0}"/>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8627"/>
          </a:srgbClr>
        </a:solidFill>
        <a:effectLst/>
      </p:bgPr>
    </p:bg>
    <p:spTree>
      <p:nvGrpSpPr>
        <p:cNvPr id="1" name="Shape 9"/>
        <p:cNvGrpSpPr/>
        <p:nvPr/>
      </p:nvGrpSpPr>
      <p:grpSpPr>
        <a:xfrm>
          <a:off x="0" y="0"/>
          <a:ext cx="0" cy="0"/>
          <a:chOff x="0" y="0"/>
          <a:chExt cx="0" cy="0"/>
        </a:xfrm>
      </p:grpSpPr>
      <p:sp>
        <p:nvSpPr>
          <p:cNvPr id="10" name="Google Shape;10;g3556a82191b_1_45"/>
          <p:cNvSpPr txBox="1">
            <a:spLocks noGrp="1"/>
          </p:cNvSpPr>
          <p:nvPr>
            <p:ph type="title"/>
          </p:nvPr>
        </p:nvSpPr>
        <p:spPr>
          <a:xfrm>
            <a:off x="838200" y="365129"/>
            <a:ext cx="105156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g3556a82191b_1_4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g3556a82191b_1_45"/>
          <p:cNvSpPr txBox="1">
            <a:spLocks noGrp="1"/>
          </p:cNvSpPr>
          <p:nvPr>
            <p:ph type="dt" idx="10"/>
          </p:nvPr>
        </p:nvSpPr>
        <p:spPr>
          <a:xfrm>
            <a:off x="838200" y="6356354"/>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g3556a82191b_1_45"/>
          <p:cNvSpPr txBox="1">
            <a:spLocks noGrp="1"/>
          </p:cNvSpPr>
          <p:nvPr>
            <p:ph type="ftr" idx="11"/>
          </p:nvPr>
        </p:nvSpPr>
        <p:spPr>
          <a:xfrm>
            <a:off x="4038600" y="6356354"/>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g3556a82191b_1_45"/>
          <p:cNvSpPr txBox="1">
            <a:spLocks noGrp="1"/>
          </p:cNvSpPr>
          <p:nvPr>
            <p:ph type="sldNum" idx="12"/>
          </p:nvPr>
        </p:nvSpPr>
        <p:spPr>
          <a:xfrm>
            <a:off x="8610600" y="6356354"/>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44"/>
        <p:cNvGrpSpPr/>
        <p:nvPr/>
      </p:nvGrpSpPr>
      <p:grpSpPr>
        <a:xfrm>
          <a:off x="0" y="0"/>
          <a:ext cx="0" cy="0"/>
          <a:chOff x="0" y="0"/>
          <a:chExt cx="0" cy="0"/>
        </a:xfrm>
      </p:grpSpPr>
      <p:sp>
        <p:nvSpPr>
          <p:cNvPr id="45" name="Google Shape;45;g35774147b8d_0_74"/>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46" name="Google Shape;46;g35774147b8d_0_7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alpha val="47450"/>
          </a:srgbClr>
        </a:solidFill>
        <a:effectLst/>
      </p:bgPr>
    </p:bg>
    <p:spTree>
      <p:nvGrpSpPr>
        <p:cNvPr id="1" name="Shape 67"/>
        <p:cNvGrpSpPr/>
        <p:nvPr/>
      </p:nvGrpSpPr>
      <p:grpSpPr>
        <a:xfrm>
          <a:off x="0" y="0"/>
          <a:ext cx="0" cy="0"/>
          <a:chOff x="0" y="0"/>
          <a:chExt cx="0" cy="0"/>
        </a:xfrm>
      </p:grpSpPr>
      <p:sp>
        <p:nvSpPr>
          <p:cNvPr id="68" name="Google Shape;68;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9" name="Google Shape;69;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0" name="Google Shape;70;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1" name="Google Shape;71;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2" name="Google Shape;72;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8" r:id="rId1"/>
    <p:sldLayoutId id="2147483659" r:id="rId2"/>
    <p:sldLayoutId id="2147483660"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openxmlformats.org/officeDocument/2006/relationships/hyperlink" Target="https://www.youtube.com/watch?v=U4IU-y9-J8Q" TargetMode="External"/><Relationship Id="rId3" Type="http://schemas.openxmlformats.org/officeDocument/2006/relationships/hyperlink" Target="https://www.andyhargreaves.com/uploads/5/2/9/2/5292616/seminar_series_274-april2018.pdf" TargetMode="External"/><Relationship Id="rId7" Type="http://schemas.openxmlformats.org/officeDocument/2006/relationships/hyperlink" Target="https://www.ucop.edu/local-human-resources/_files/performance-appraisal/How+to+write+SMART+Goals+v2.pdf"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hyperlink" Target="https://rb.gy/erhvry" TargetMode="External"/><Relationship Id="rId5" Type="http://schemas.openxmlformats.org/officeDocument/2006/relationships/hyperlink" Target="https://books.google.it/books?id=_KahDwAAQBAJ&amp;lpg=PP1&amp;pg=PP1#v=onepage&amp;q&amp;f=false" TargetMode="External"/><Relationship Id="rId4" Type="http://schemas.openxmlformats.org/officeDocument/2006/relationships/hyperlink" Target="https://www.clee.org/wp-content/uploads/2024/07/consultancy.pdf"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andyhargreaves.com/uploads/5/2/9/2/5292616/seminar_series_274-april2018.pdf"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s://doi.org/10.1016/j.tate.2007.01.004"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g3556a82191b_1_35"/>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2222"/>
              <a:buFont typeface="Calibri"/>
              <a:buNone/>
            </a:pPr>
            <a:r>
              <a:rPr lang="en-US"/>
              <a:t>WP3: Teacher training for authentic and gender inclusive informatics education</a:t>
            </a:r>
            <a:endParaRPr/>
          </a:p>
        </p:txBody>
      </p:sp>
      <p:sp>
        <p:nvSpPr>
          <p:cNvPr id="114" name="Google Shape;114;g3556a82191b_1_35"/>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7"/>
          <p:cNvSpPr txBox="1"/>
          <p:nvPr/>
        </p:nvSpPr>
        <p:spPr>
          <a:xfrm>
            <a:off x="271525" y="1504425"/>
            <a:ext cx="5824500" cy="42372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15000"/>
              </a:lnSpc>
              <a:spcBef>
                <a:spcPts val="1200"/>
              </a:spcBef>
              <a:spcAft>
                <a:spcPts val="0"/>
              </a:spcAft>
              <a:buClr>
                <a:srgbClr val="000000"/>
              </a:buClr>
              <a:buSzPts val="2000"/>
              <a:buFont typeface="Arial"/>
              <a:buNone/>
            </a:pPr>
            <a:endParaRPr sz="2000" b="1" i="0" u="none" strike="noStrike" cap="none">
              <a:solidFill>
                <a:srgbClr val="1D1D1B"/>
              </a:solidFill>
              <a:latin typeface="Calibri"/>
              <a:ea typeface="Calibri"/>
              <a:cs typeface="Calibri"/>
              <a:sym typeface="Calibri"/>
            </a:endParaRPr>
          </a:p>
        </p:txBody>
      </p:sp>
      <p:sp>
        <p:nvSpPr>
          <p:cNvPr id="188" name="Google Shape;188;p7"/>
          <p:cNvSpPr txBox="1">
            <a:spLocks noGrp="1"/>
          </p:cNvSpPr>
          <p:nvPr>
            <p:ph type="title"/>
          </p:nvPr>
        </p:nvSpPr>
        <p:spPr>
          <a:xfrm>
            <a:off x="123750" y="0"/>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From problem to solutions: designing impactful interventions</a:t>
            </a:r>
            <a:endParaRPr sz="2800" b="1">
              <a:solidFill>
                <a:srgbClr val="FFFFFF"/>
              </a:solidFill>
            </a:endParaRPr>
          </a:p>
        </p:txBody>
      </p:sp>
      <p:sp>
        <p:nvSpPr>
          <p:cNvPr id="189" name="Google Shape;189;p7"/>
          <p:cNvSpPr txBox="1">
            <a:spLocks noGrp="1"/>
          </p:cNvSpPr>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t>Example intervention strategies</a:t>
            </a:r>
            <a:endParaRPr/>
          </a:p>
        </p:txBody>
      </p:sp>
      <p:graphicFrame>
        <p:nvGraphicFramePr>
          <p:cNvPr id="190" name="Google Shape;190;p7"/>
          <p:cNvGraphicFramePr/>
          <p:nvPr/>
        </p:nvGraphicFramePr>
        <p:xfrm>
          <a:off x="261257" y="1621536"/>
          <a:ext cx="3000000" cy="3000000"/>
        </p:xfrm>
        <a:graphic>
          <a:graphicData uri="http://schemas.openxmlformats.org/drawingml/2006/table">
            <a:tbl>
              <a:tblPr firstRow="1" bandRow="1">
                <a:noFill/>
                <a:tableStyleId>{A54CD98E-25A6-42C1-963D-E0A9274C36A8}</a:tableStyleId>
              </a:tblPr>
              <a:tblGrid>
                <a:gridCol w="1355875">
                  <a:extLst>
                    <a:ext uri="{9D8B030D-6E8A-4147-A177-3AD203B41FA5}">
                      <a16:colId xmlns:a16="http://schemas.microsoft.com/office/drawing/2014/main" val="20000"/>
                    </a:ext>
                  </a:extLst>
                </a:gridCol>
                <a:gridCol w="3989400">
                  <a:extLst>
                    <a:ext uri="{9D8B030D-6E8A-4147-A177-3AD203B41FA5}">
                      <a16:colId xmlns:a16="http://schemas.microsoft.com/office/drawing/2014/main" val="20001"/>
                    </a:ext>
                  </a:extLst>
                </a:gridCol>
                <a:gridCol w="4096550">
                  <a:extLst>
                    <a:ext uri="{9D8B030D-6E8A-4147-A177-3AD203B41FA5}">
                      <a16:colId xmlns:a16="http://schemas.microsoft.com/office/drawing/2014/main" val="20002"/>
                    </a:ext>
                  </a:extLst>
                </a:gridCol>
                <a:gridCol w="2278425">
                  <a:extLst>
                    <a:ext uri="{9D8B030D-6E8A-4147-A177-3AD203B41FA5}">
                      <a16:colId xmlns:a16="http://schemas.microsoft.com/office/drawing/2014/main" val="20003"/>
                    </a:ext>
                  </a:extLst>
                </a:gridCol>
              </a:tblGrid>
              <a:tr h="280975">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Strategy</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How it addresses inclusion</a:t>
                      </a:r>
                      <a:endParaRPr sz="1400" b="1"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Measurable outcomes</a:t>
                      </a:r>
                      <a:endParaRPr sz="1400" b="1"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Implementation tip</a:t>
                      </a:r>
                      <a:endParaRPr sz="1400" b="1" u="none" strike="noStrike" cap="none"/>
                    </a:p>
                  </a:txBody>
                  <a:tcPr marL="91450" marR="91450" marT="45725" marB="45725"/>
                </a:tc>
                <a:extLst>
                  <a:ext uri="{0D108BD9-81ED-4DB2-BD59-A6C34878D82A}">
                    <a16:rowId xmlns:a16="http://schemas.microsoft.com/office/drawing/2014/main" val="10000"/>
                  </a:ext>
                </a:extLst>
              </a:tr>
              <a:tr h="2051200">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Modified assessments</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Reduces </a:t>
                      </a:r>
                      <a:r>
                        <a:rPr lang="en-US" sz="1400" b="1" u="none" strike="noStrike" cap="none"/>
                        <a:t>bias against reflective learners</a:t>
                      </a:r>
                      <a:endParaRPr sz="1400" b="1"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Counters stereotypes about ‘brilliance’</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Validates </a:t>
                      </a:r>
                      <a:r>
                        <a:rPr lang="en-US" sz="1400" b="1" u="none" strike="noStrike" cap="none"/>
                        <a:t>diverse strengths</a:t>
                      </a:r>
                      <a:endParaRPr sz="1400" b="1" u="none" strike="noStrike" cap="none"/>
                    </a:p>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Track completion rates by gender: track average grades before/after rubric changes disaggregated by gender/other identity characteristics.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Participation balance: count the contributions of marginalized students to group projects VS solo tasks.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Confidence survey: question students about assessment criteria, to find out whether assessment criteria make strengths valued. </a:t>
                      </a:r>
                      <a:endParaRPr sz="1400" b="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i="1" u="none" strike="noStrike" cap="none"/>
                        <a:t>Co-create rubrics with students</a:t>
                      </a:r>
                      <a:endParaRPr sz="1400" i="1"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i="1" u="none" strike="noStrike" cap="none"/>
                        <a:t>Use mastery grading</a:t>
                      </a:r>
                      <a:endParaRPr sz="1400" i="1"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Avoid timed tests</a:t>
                      </a:r>
                      <a:endParaRPr sz="1400" i="0" u="none" strike="noStrike" cap="none"/>
                    </a:p>
                  </a:txBody>
                  <a:tcPr marL="91450" marR="91450" marT="45725" marB="45725"/>
                </a:tc>
                <a:extLst>
                  <a:ext uri="{0D108BD9-81ED-4DB2-BD59-A6C34878D82A}">
                    <a16:rowId xmlns:a16="http://schemas.microsoft.com/office/drawing/2014/main" val="10001"/>
                  </a:ext>
                </a:extLst>
              </a:tr>
              <a:tr h="2300775">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Gamification with role diversity</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Counters stereotypical role models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Values diverse skills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Reduces performance anxiety</a:t>
                      </a:r>
                      <a:endParaRPr sz="1400" u="none" strike="noStrike" cap="none"/>
                    </a:p>
                    <a:p>
                      <a:pPr marL="285750" marR="0" lvl="0" indent="-19685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Monitor role selection by gender: rack which roles students choose, disaggregated by gender/ other identity characteristics.</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Engagement duration: compare time-on-task for marginalized students in role-diverse vs. traditional gamification. </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Self-reported comfort: survey the level of inclusion experienced by students during the activity.</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Audit role language</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Rotate roles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Highlight real-world connections</a:t>
                      </a:r>
                      <a:endParaRPr sz="1400" u="none" strike="noStrike" cap="none"/>
                    </a:p>
                  </a:txBody>
                  <a:tcPr marL="91450" marR="91450" marT="45725" marB="45725"/>
                </a:tc>
                <a:extLst>
                  <a:ext uri="{0D108BD9-81ED-4DB2-BD59-A6C34878D82A}">
                    <a16:rowId xmlns:a16="http://schemas.microsoft.com/office/drawing/2014/main" val="10002"/>
                  </a:ext>
                </a:extLst>
              </a:tr>
            </a:tbl>
          </a:graphicData>
        </a:graphic>
      </p:graphicFrame>
      <p:sp>
        <p:nvSpPr>
          <p:cNvPr id="191" name="Google Shape;191;p7"/>
          <p:cNvSpPr txBox="1"/>
          <p:nvPr/>
        </p:nvSpPr>
        <p:spPr>
          <a:xfrm>
            <a:off x="149530" y="1217851"/>
            <a:ext cx="1103045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1" u="none" strike="noStrike" cap="none">
                <a:solidFill>
                  <a:srgbClr val="000000"/>
                </a:solidFill>
                <a:latin typeface="Arial"/>
                <a:ea typeface="Arial"/>
                <a:cs typeface="Arial"/>
                <a:sym typeface="Arial"/>
              </a:rPr>
              <a:t>Girls disengage during competitive coding challenges.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g329f623bc3f_0_3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Activity #2 Intervention - brainstorm</a:t>
            </a:r>
            <a:endParaRPr sz="2800" b="1">
              <a:solidFill>
                <a:srgbClr val="FFFFFF"/>
              </a:solidFill>
            </a:endParaRPr>
          </a:p>
        </p:txBody>
      </p:sp>
      <p:sp>
        <p:nvSpPr>
          <p:cNvPr id="197" name="Google Shape;197;g329f623bc3f_0_37"/>
          <p:cNvSpPr txBox="1"/>
          <p:nvPr/>
        </p:nvSpPr>
        <p:spPr>
          <a:xfrm>
            <a:off x="280175" y="1089800"/>
            <a:ext cx="11486400" cy="5271900"/>
          </a:xfrm>
          <a:prstGeom prst="rect">
            <a:avLst/>
          </a:prstGeom>
          <a:noFill/>
          <a:ln>
            <a:noFill/>
          </a:ln>
        </p:spPr>
        <p:txBody>
          <a:bodyPr spcFirstLastPara="1" wrap="square" lIns="91425" tIns="91425" rIns="91425" bIns="91425" anchor="t" anchorCtr="0">
            <a:noAutofit/>
          </a:bodyPr>
          <a:lstStyle/>
          <a:p>
            <a:pPr marL="88900" marR="0" lvl="0" indent="0" algn="l" rtl="0">
              <a:lnSpc>
                <a:spcPct val="100000"/>
              </a:lnSpc>
              <a:spcBef>
                <a:spcPts val="0"/>
              </a:spcBef>
              <a:spcAft>
                <a:spcPts val="0"/>
              </a:spcAft>
              <a:buClr>
                <a:srgbClr val="000000"/>
              </a:buClr>
              <a:buSzPts val="2000"/>
              <a:buFont typeface="Arial"/>
              <a:buNone/>
            </a:pPr>
            <a:endParaRPr sz="2000" b="1"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Arial"/>
                <a:ea typeface="Arial"/>
                <a:cs typeface="Arial"/>
                <a:sym typeface="Arial"/>
              </a:rPr>
              <a:t>In small groups of 3 to 4, brainstorm collectively on interventions for the question you identified in Unit 1 and refined in Activity #1. </a:t>
            </a:r>
            <a:endParaRPr sz="1400" b="0"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endParaRPr sz="22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200" b="0" i="1" u="none" strike="noStrike" cap="none">
              <a:solidFill>
                <a:schemeClr val="dk1"/>
              </a:solidFill>
              <a:latin typeface="Arial"/>
              <a:ea typeface="Arial"/>
              <a:cs typeface="Arial"/>
              <a:sym typeface="Arial"/>
            </a:endParaRPr>
          </a:p>
        </p:txBody>
      </p:sp>
      <p:pic>
        <p:nvPicPr>
          <p:cNvPr id="198" name="Google Shape;198;g329f623bc3f_0_37"/>
          <p:cNvPicPr preferRelativeResize="0"/>
          <p:nvPr/>
        </p:nvPicPr>
        <p:blipFill rotWithShape="1">
          <a:blip r:embed="rId3">
            <a:alphaModFix/>
          </a:blip>
          <a:srcRect/>
          <a:stretch/>
        </p:blipFill>
        <p:spPr>
          <a:xfrm>
            <a:off x="3716612" y="2639130"/>
            <a:ext cx="4758776" cy="390558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g329f623bc3f_0_7"/>
          <p:cNvSpPr txBox="1">
            <a:spLocks noGrp="1"/>
          </p:cNvSpPr>
          <p:nvPr>
            <p:ph type="title"/>
          </p:nvPr>
        </p:nvSpPr>
        <p:spPr>
          <a:xfrm>
            <a:off x="97970" y="54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en-US" sz="2800" b="1">
                <a:solidFill>
                  <a:srgbClr val="FFFFFF"/>
                </a:solidFill>
              </a:rPr>
              <a:t>Creating an Action Research Plan</a:t>
            </a:r>
            <a:endParaRPr sz="2800" b="1">
              <a:solidFill>
                <a:srgbClr val="FFFFFF"/>
              </a:solidFill>
            </a:endParaRPr>
          </a:p>
        </p:txBody>
      </p:sp>
      <p:sp>
        <p:nvSpPr>
          <p:cNvPr id="204" name="Google Shape;204;g329f623bc3f_0_7"/>
          <p:cNvSpPr txBox="1"/>
          <p:nvPr/>
        </p:nvSpPr>
        <p:spPr>
          <a:xfrm>
            <a:off x="284150" y="5326425"/>
            <a:ext cx="11023800" cy="10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1000"/>
              </a:spcAft>
              <a:buClr>
                <a:srgbClr val="000000"/>
              </a:buClr>
              <a:buSzPts val="1800"/>
              <a:buFont typeface="Arial"/>
              <a:buNone/>
            </a:pPr>
            <a:endParaRPr sz="1800" b="0" i="1" u="none" strike="noStrike" cap="none">
              <a:solidFill>
                <a:srgbClr val="1D1D1B"/>
              </a:solidFill>
              <a:latin typeface="Calibri"/>
              <a:ea typeface="Calibri"/>
              <a:cs typeface="Calibri"/>
              <a:sym typeface="Calibri"/>
            </a:endParaRPr>
          </a:p>
        </p:txBody>
      </p:sp>
      <p:sp>
        <p:nvSpPr>
          <p:cNvPr id="205" name="Google Shape;205;g329f623bc3f_0_7"/>
          <p:cNvSpPr txBox="1"/>
          <p:nvPr/>
        </p:nvSpPr>
        <p:spPr>
          <a:xfrm>
            <a:off x="284150" y="1296641"/>
            <a:ext cx="10777800" cy="5271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000" b="0" i="1" u="none" strike="noStrike" cap="none">
                <a:solidFill>
                  <a:schemeClr val="dk1"/>
                </a:solidFill>
                <a:latin typeface="Arial"/>
                <a:ea typeface="Arial"/>
                <a:cs typeface="Arial"/>
                <a:sym typeface="Arial"/>
              </a:rPr>
              <a:t>A 5-steps process:</a:t>
            </a: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Arial"/>
              <a:ea typeface="Arial"/>
              <a:cs typeface="Arial"/>
              <a:sym typeface="Arial"/>
            </a:endParaRPr>
          </a:p>
          <a:p>
            <a:pPr marL="457200" marR="0" lvl="0" indent="-368300" algn="l" rtl="0">
              <a:lnSpc>
                <a:spcPct val="100000"/>
              </a:lnSpc>
              <a:spcBef>
                <a:spcPts val="0"/>
              </a:spcBef>
              <a:spcAft>
                <a:spcPts val="0"/>
              </a:spcAft>
              <a:buClr>
                <a:schemeClr val="dk1"/>
              </a:buClr>
              <a:buSzPts val="2200"/>
              <a:buFont typeface="Calibri"/>
              <a:buAutoNum type="arabicParenR"/>
            </a:pPr>
            <a:r>
              <a:rPr lang="en-US" sz="2200" b="1" i="0" u="none" strike="noStrike" cap="none">
                <a:solidFill>
                  <a:schemeClr val="dk1"/>
                </a:solidFill>
                <a:latin typeface="Arial"/>
                <a:ea typeface="Arial"/>
                <a:cs typeface="Arial"/>
                <a:sym typeface="Arial"/>
              </a:rPr>
              <a:t>Research question (</a:t>
            </a:r>
            <a:r>
              <a:rPr lang="en-US" sz="2200" b="1" i="1" u="none" strike="noStrike" cap="none">
                <a:solidFill>
                  <a:schemeClr val="dk1"/>
                </a:solidFill>
                <a:latin typeface="Arial"/>
                <a:ea typeface="Arial"/>
                <a:cs typeface="Arial"/>
                <a:sym typeface="Arial"/>
              </a:rPr>
              <a:t>SMART</a:t>
            </a:r>
            <a:r>
              <a:rPr lang="en-US" sz="2200" b="1" i="0" u="none" strike="noStrike" cap="none">
                <a:solidFill>
                  <a:schemeClr val="dk1"/>
                </a:solidFill>
                <a:latin typeface="Arial"/>
                <a:ea typeface="Arial"/>
                <a:cs typeface="Arial"/>
                <a:sym typeface="Arial"/>
              </a:rPr>
              <a:t>)</a:t>
            </a:r>
            <a:endParaRPr sz="1400" b="0"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Arial"/>
                <a:ea typeface="Arial"/>
                <a:cs typeface="Arial"/>
                <a:sym typeface="Arial"/>
              </a:rPr>
              <a:t>S</a:t>
            </a:r>
            <a:r>
              <a:rPr lang="en-US" sz="2000" b="0" i="0" u="none" strike="noStrike" cap="none">
                <a:solidFill>
                  <a:schemeClr val="dk1"/>
                </a:solidFill>
                <a:latin typeface="Arial"/>
                <a:ea typeface="Arial"/>
                <a:cs typeface="Arial"/>
                <a:sym typeface="Arial"/>
              </a:rPr>
              <a:t>pecific | </a:t>
            </a:r>
            <a:r>
              <a:rPr lang="en-US" sz="2000" b="1" i="0" u="none" strike="noStrike" cap="none">
                <a:solidFill>
                  <a:schemeClr val="dk1"/>
                </a:solidFill>
                <a:latin typeface="Arial"/>
                <a:ea typeface="Arial"/>
                <a:cs typeface="Arial"/>
                <a:sym typeface="Arial"/>
              </a:rPr>
              <a:t>M</a:t>
            </a:r>
            <a:r>
              <a:rPr lang="en-US" sz="2000" b="0" i="0" u="none" strike="noStrike" cap="none">
                <a:solidFill>
                  <a:schemeClr val="dk1"/>
                </a:solidFill>
                <a:latin typeface="Arial"/>
                <a:ea typeface="Arial"/>
                <a:cs typeface="Arial"/>
                <a:sym typeface="Arial"/>
              </a:rPr>
              <a:t>easurable | </a:t>
            </a:r>
            <a:r>
              <a:rPr lang="en-US" sz="2000" b="1" i="0" u="none" strike="noStrike" cap="none">
                <a:solidFill>
                  <a:schemeClr val="dk1"/>
                </a:solidFill>
                <a:latin typeface="Arial"/>
                <a:ea typeface="Arial"/>
                <a:cs typeface="Arial"/>
                <a:sym typeface="Arial"/>
              </a:rPr>
              <a:t>A</a:t>
            </a:r>
            <a:r>
              <a:rPr lang="en-US" sz="2000" b="0" i="0" u="none" strike="noStrike" cap="none">
                <a:solidFill>
                  <a:schemeClr val="dk1"/>
                </a:solidFill>
                <a:latin typeface="Arial"/>
                <a:ea typeface="Arial"/>
                <a:cs typeface="Arial"/>
                <a:sym typeface="Arial"/>
              </a:rPr>
              <a:t>ctionable | </a:t>
            </a:r>
            <a:r>
              <a:rPr lang="en-US" sz="2000" b="1" i="0" u="none" strike="noStrike" cap="none">
                <a:solidFill>
                  <a:schemeClr val="dk1"/>
                </a:solidFill>
                <a:latin typeface="Arial"/>
                <a:ea typeface="Arial"/>
                <a:cs typeface="Arial"/>
                <a:sym typeface="Arial"/>
              </a:rPr>
              <a:t>R</a:t>
            </a:r>
            <a:r>
              <a:rPr lang="en-US" sz="2000" b="0" i="0" u="none" strike="noStrike" cap="none">
                <a:solidFill>
                  <a:schemeClr val="dk1"/>
                </a:solidFill>
                <a:latin typeface="Arial"/>
                <a:ea typeface="Arial"/>
                <a:cs typeface="Arial"/>
                <a:sym typeface="Arial"/>
              </a:rPr>
              <a:t>elevant | </a:t>
            </a:r>
            <a:r>
              <a:rPr lang="en-US" sz="2000" b="1" i="0" u="none" strike="noStrike" cap="none">
                <a:solidFill>
                  <a:schemeClr val="dk1"/>
                </a:solidFill>
                <a:latin typeface="Arial"/>
                <a:ea typeface="Arial"/>
                <a:cs typeface="Arial"/>
                <a:sym typeface="Arial"/>
              </a:rPr>
              <a:t>T</a:t>
            </a:r>
            <a:r>
              <a:rPr lang="en-US" sz="2000" b="0" i="0" u="none" strike="noStrike" cap="none">
                <a:solidFill>
                  <a:schemeClr val="dk1"/>
                </a:solidFill>
                <a:latin typeface="Arial"/>
                <a:ea typeface="Arial"/>
                <a:cs typeface="Arial"/>
                <a:sym typeface="Arial"/>
              </a:rPr>
              <a:t>ime-bound</a:t>
            </a:r>
            <a:endParaRPr sz="2200" b="1"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endParaRPr sz="2200" b="1"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2) Intervention strategy</a:t>
            </a:r>
            <a:endParaRPr sz="1400" b="0" i="0" u="none" strike="noStrike" cap="none">
              <a:solidFill>
                <a:schemeClr val="dk1"/>
              </a:solidFill>
              <a:latin typeface="Arial"/>
              <a:ea typeface="Arial"/>
              <a:cs typeface="Arial"/>
              <a:sym typeface="Arial"/>
            </a:endParaRPr>
          </a:p>
          <a:p>
            <a:pPr marL="685800" marR="0" lvl="0" indent="-457200" algn="l" rtl="0">
              <a:lnSpc>
                <a:spcPct val="100000"/>
              </a:lnSpc>
              <a:spcBef>
                <a:spcPts val="0"/>
              </a:spcBef>
              <a:spcAft>
                <a:spcPts val="0"/>
              </a:spcAft>
              <a:buClr>
                <a:schemeClr val="dk1"/>
              </a:buClr>
              <a:buSzPts val="2000"/>
              <a:buFont typeface="Arial"/>
              <a:buAutoNum type="alphaLcParenBoth"/>
            </a:pPr>
            <a:r>
              <a:rPr lang="en-US" sz="2000" b="0" i="0" u="none" strike="noStrike" cap="none">
                <a:solidFill>
                  <a:schemeClr val="dk1"/>
                </a:solidFill>
                <a:latin typeface="Arial"/>
                <a:ea typeface="Arial"/>
                <a:cs typeface="Arial"/>
                <a:sym typeface="Arial"/>
              </a:rPr>
              <a:t>aligned with informatics goals and (b) designed to address root cause. </a:t>
            </a:r>
            <a:endParaRPr sz="1400" b="0" i="0" u="none" strike="noStrike" cap="none">
              <a:solidFill>
                <a:schemeClr val="dk1"/>
              </a:solidFill>
              <a:latin typeface="Arial"/>
              <a:ea typeface="Arial"/>
              <a:cs typeface="Arial"/>
              <a:sym typeface="Arial"/>
            </a:endParaRPr>
          </a:p>
          <a:p>
            <a:pPr marL="228600" marR="0" lvl="0" indent="0" algn="l" rtl="0">
              <a:lnSpc>
                <a:spcPct val="100000"/>
              </a:lnSpc>
              <a:spcBef>
                <a:spcPts val="0"/>
              </a:spcBef>
              <a:spcAft>
                <a:spcPts val="0"/>
              </a:spcAft>
              <a:buClr>
                <a:srgbClr val="000000"/>
              </a:buClr>
              <a:buSzPts val="2000"/>
              <a:buFont typeface="Arial"/>
              <a:buNone/>
            </a:pPr>
            <a:endParaRPr sz="2000" b="1"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3) Implementation steps</a:t>
            </a:r>
            <a:endParaRPr sz="1400" b="0"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r>
              <a:rPr lang="en-US" sz="2200" b="0" i="0" u="none" strike="noStrike" cap="none">
                <a:solidFill>
                  <a:schemeClr val="dk1"/>
                </a:solidFill>
                <a:latin typeface="Arial"/>
                <a:ea typeface="Arial"/>
                <a:cs typeface="Arial"/>
                <a:sym typeface="Arial"/>
              </a:rPr>
              <a:t>3 steps following each the </a:t>
            </a:r>
            <a:r>
              <a:rPr lang="en-US" sz="2200" b="1" i="0" u="none" strike="noStrike" cap="none">
                <a:solidFill>
                  <a:schemeClr val="dk1"/>
                </a:solidFill>
                <a:latin typeface="Arial"/>
                <a:ea typeface="Arial"/>
                <a:cs typeface="Arial"/>
                <a:sym typeface="Arial"/>
              </a:rPr>
              <a:t>3Ws:</a:t>
            </a:r>
            <a:endParaRPr sz="1400" b="0" i="0" u="none" strike="noStrike" cap="none">
              <a:solidFill>
                <a:schemeClr val="dk1"/>
              </a:solidFill>
              <a:latin typeface="Arial"/>
              <a:ea typeface="Arial"/>
              <a:cs typeface="Arial"/>
              <a:sym typeface="Arial"/>
            </a:endParaRPr>
          </a:p>
          <a:p>
            <a:pPr marL="431800" marR="0" lvl="0" indent="-342900" algn="l" rtl="0">
              <a:lnSpc>
                <a:spcPct val="100000"/>
              </a:lnSpc>
              <a:spcBef>
                <a:spcPts val="0"/>
              </a:spcBef>
              <a:spcAft>
                <a:spcPts val="0"/>
              </a:spcAft>
              <a:buClr>
                <a:schemeClr val="dk1"/>
              </a:buClr>
              <a:buSzPts val="2200"/>
              <a:buFont typeface="Arial"/>
              <a:buChar char="-"/>
            </a:pPr>
            <a:r>
              <a:rPr lang="en-US" sz="2000" b="1" i="0" u="none" strike="noStrike" cap="none">
                <a:solidFill>
                  <a:schemeClr val="dk1"/>
                </a:solidFill>
                <a:latin typeface="Arial"/>
                <a:ea typeface="Arial"/>
                <a:cs typeface="Arial"/>
                <a:sym typeface="Arial"/>
              </a:rPr>
              <a:t>W</a:t>
            </a:r>
            <a:r>
              <a:rPr lang="en-US" sz="2000" b="0" i="0" u="none" strike="noStrike" cap="none">
                <a:solidFill>
                  <a:schemeClr val="dk1"/>
                </a:solidFill>
                <a:latin typeface="Arial"/>
                <a:ea typeface="Arial"/>
                <a:cs typeface="Arial"/>
                <a:sym typeface="Arial"/>
              </a:rPr>
              <a:t>hat will happen?</a:t>
            </a:r>
            <a:endParaRPr sz="1400" b="0" i="0" u="none" strike="noStrike" cap="none">
              <a:solidFill>
                <a:schemeClr val="dk1"/>
              </a:solidFill>
              <a:latin typeface="Arial"/>
              <a:ea typeface="Arial"/>
              <a:cs typeface="Arial"/>
              <a:sym typeface="Arial"/>
            </a:endParaRPr>
          </a:p>
          <a:p>
            <a:pPr marL="431800" marR="0" lvl="0" indent="-342900" algn="l" rtl="0">
              <a:lnSpc>
                <a:spcPct val="100000"/>
              </a:lnSpc>
              <a:spcBef>
                <a:spcPts val="0"/>
              </a:spcBef>
              <a:spcAft>
                <a:spcPts val="0"/>
              </a:spcAft>
              <a:buClr>
                <a:schemeClr val="dk1"/>
              </a:buClr>
              <a:buSzPts val="2200"/>
              <a:buFont typeface="Arial"/>
              <a:buChar char="-"/>
            </a:pPr>
            <a:r>
              <a:rPr lang="en-US" sz="2000" b="1" i="0" u="none" strike="noStrike" cap="none">
                <a:solidFill>
                  <a:schemeClr val="dk1"/>
                </a:solidFill>
                <a:latin typeface="Arial"/>
                <a:ea typeface="Arial"/>
                <a:cs typeface="Arial"/>
                <a:sym typeface="Arial"/>
              </a:rPr>
              <a:t>W</a:t>
            </a:r>
            <a:r>
              <a:rPr lang="en-US" sz="2000" b="0" i="0" u="none" strike="noStrike" cap="none">
                <a:solidFill>
                  <a:schemeClr val="dk1"/>
                </a:solidFill>
                <a:latin typeface="Arial"/>
                <a:ea typeface="Arial"/>
                <a:cs typeface="Arial"/>
                <a:sym typeface="Arial"/>
              </a:rPr>
              <a:t>hen will it occur?</a:t>
            </a:r>
            <a:endParaRPr sz="1400" b="0" i="0" u="none" strike="noStrike" cap="none">
              <a:solidFill>
                <a:schemeClr val="dk1"/>
              </a:solidFill>
              <a:latin typeface="Arial"/>
              <a:ea typeface="Arial"/>
              <a:cs typeface="Arial"/>
              <a:sym typeface="Arial"/>
            </a:endParaRPr>
          </a:p>
          <a:p>
            <a:pPr marL="431800" marR="0" lvl="0" indent="-342900" algn="l" rtl="0">
              <a:lnSpc>
                <a:spcPct val="100000"/>
              </a:lnSpc>
              <a:spcBef>
                <a:spcPts val="0"/>
              </a:spcBef>
              <a:spcAft>
                <a:spcPts val="0"/>
              </a:spcAft>
              <a:buClr>
                <a:schemeClr val="dk1"/>
              </a:buClr>
              <a:buSzPts val="2200"/>
              <a:buFont typeface="Arial"/>
              <a:buChar char="-"/>
            </a:pPr>
            <a:r>
              <a:rPr lang="en-US" sz="2000" b="1" i="0" u="none" strike="noStrike" cap="none">
                <a:solidFill>
                  <a:schemeClr val="dk1"/>
                </a:solidFill>
                <a:latin typeface="Arial"/>
                <a:ea typeface="Arial"/>
                <a:cs typeface="Arial"/>
                <a:sym typeface="Arial"/>
              </a:rPr>
              <a:t>W</a:t>
            </a:r>
            <a:r>
              <a:rPr lang="en-US" sz="2000" b="0" i="0" u="none" strike="noStrike" cap="none">
                <a:solidFill>
                  <a:schemeClr val="dk1"/>
                </a:solidFill>
                <a:latin typeface="Arial"/>
                <a:ea typeface="Arial"/>
                <a:cs typeface="Arial"/>
                <a:sym typeface="Arial"/>
              </a:rPr>
              <a:t>ho is responsible?</a:t>
            </a:r>
            <a:endParaRPr sz="1400" b="0" i="0" u="none" strike="noStrike" cap="none">
              <a:solidFill>
                <a:schemeClr val="dk1"/>
              </a:solidFill>
              <a:latin typeface="Arial"/>
              <a:ea typeface="Arial"/>
              <a:cs typeface="Arial"/>
              <a:sym typeface="Arial"/>
            </a:endParaRPr>
          </a:p>
          <a:p>
            <a:pPr marL="431800" marR="0" lvl="0" indent="-203200" algn="l" rtl="0">
              <a:lnSpc>
                <a:spcPct val="100000"/>
              </a:lnSpc>
              <a:spcBef>
                <a:spcPts val="0"/>
              </a:spcBef>
              <a:spcAft>
                <a:spcPts val="0"/>
              </a:spcAft>
              <a:buClr>
                <a:srgbClr val="404040"/>
              </a:buClr>
              <a:buSzPts val="2200"/>
              <a:buFont typeface="Arial"/>
              <a:buNone/>
            </a:pPr>
            <a:endParaRPr sz="2000" b="0" i="0" u="none" strike="noStrike" cap="none">
              <a:solidFill>
                <a:schemeClr val="dk1"/>
              </a:solidFill>
              <a:latin typeface="Calibri"/>
              <a:ea typeface="Calibri"/>
              <a:cs typeface="Calibri"/>
              <a:sym typeface="Calibri"/>
            </a:endParaRPr>
          </a:p>
          <a:p>
            <a:pPr marL="431800" marR="0" lvl="0" indent="-203200" algn="l" rtl="0">
              <a:lnSpc>
                <a:spcPct val="100000"/>
              </a:lnSpc>
              <a:spcBef>
                <a:spcPts val="0"/>
              </a:spcBef>
              <a:spcAft>
                <a:spcPts val="0"/>
              </a:spcAft>
              <a:buClr>
                <a:srgbClr val="404040"/>
              </a:buClr>
              <a:buSzPts val="2200"/>
              <a:buFont typeface="Arial"/>
              <a:buNone/>
            </a:pPr>
            <a:endParaRPr sz="2000" b="0" i="0" u="none" strike="noStrike" cap="none">
              <a:solidFill>
                <a:schemeClr val="dk1"/>
              </a:solidFill>
              <a:latin typeface="Calibri"/>
              <a:ea typeface="Calibri"/>
              <a:cs typeface="Calibri"/>
              <a:sym typeface="Calibri"/>
            </a:endParaRPr>
          </a:p>
          <a:p>
            <a:pPr marL="88900" marR="0" lvl="0" indent="0" algn="l" rtl="0">
              <a:lnSpc>
                <a:spcPct val="100000"/>
              </a:lnSpc>
              <a:spcBef>
                <a:spcPts val="0"/>
              </a:spcBef>
              <a:spcAft>
                <a:spcPts val="0"/>
              </a:spcAft>
              <a:buClr>
                <a:srgbClr val="000000"/>
              </a:buClr>
              <a:buSzPts val="2200"/>
              <a:buFont typeface="Arial"/>
              <a:buNone/>
            </a:pPr>
            <a:endParaRPr sz="22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p:txBody>
      </p:sp>
      <p:sp>
        <p:nvSpPr>
          <p:cNvPr id="206" name="Google Shape;206;g329f623bc3f_0_7"/>
          <p:cNvSpPr txBox="1">
            <a:spLocks noGrp="1"/>
          </p:cNvSpPr>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latin typeface="Calibri"/>
                <a:ea typeface="Calibri"/>
                <a:cs typeface="Calibri"/>
                <a:sym typeface="Calibri"/>
              </a:rPr>
              <a:t>From ideas to action: building your Action Research Plan</a:t>
            </a:r>
            <a:endParaRPr>
              <a:latin typeface="Calibri"/>
              <a:ea typeface="Calibri"/>
              <a:cs typeface="Calibri"/>
              <a:sym typeface="Calibri"/>
            </a:endParaRPr>
          </a:p>
        </p:txBody>
      </p:sp>
      <p:graphicFrame>
        <p:nvGraphicFramePr>
          <p:cNvPr id="207" name="Google Shape;207;g329f623bc3f_0_7"/>
          <p:cNvGraphicFramePr/>
          <p:nvPr/>
        </p:nvGraphicFramePr>
        <p:xfrm>
          <a:off x="316992" y="5872575"/>
          <a:ext cx="3000000" cy="3000000"/>
        </p:xfrm>
        <a:graphic>
          <a:graphicData uri="http://schemas.openxmlformats.org/drawingml/2006/table">
            <a:tbl>
              <a:tblPr firstRow="1" bandRow="1">
                <a:noFill/>
                <a:tableStyleId>{A54CD98E-25A6-42C1-963D-E0A9274C36A8}</a:tableStyleId>
              </a:tblPr>
              <a:tblGrid>
                <a:gridCol w="199915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gridCol w="2032000">
                  <a:extLst>
                    <a:ext uri="{9D8B030D-6E8A-4147-A177-3AD203B41FA5}">
                      <a16:colId xmlns:a16="http://schemas.microsoft.com/office/drawing/2014/main" val="20003"/>
                    </a:ext>
                  </a:extLst>
                </a:gridCol>
              </a:tblGrid>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Step</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What?</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When?</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Who?</a:t>
                      </a:r>
                      <a:endParaRPr sz="1400" u="none" strike="noStrike" cap="none"/>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1) ….</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a:t>
                      </a:r>
                      <a:endParaRPr sz="1400" u="none" strike="noStrike" cap="none"/>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9"/>
          <p:cNvSpPr txBox="1">
            <a:spLocks noGrp="1"/>
          </p:cNvSpPr>
          <p:nvPr>
            <p:ph type="title"/>
          </p:nvPr>
        </p:nvSpPr>
        <p:spPr>
          <a:xfrm>
            <a:off x="97970" y="54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en-US" sz="2800" b="1">
                <a:solidFill>
                  <a:srgbClr val="FFFFFF"/>
                </a:solidFill>
              </a:rPr>
              <a:t>Creating an Action Research Plan</a:t>
            </a:r>
            <a:endParaRPr sz="2800" b="1">
              <a:solidFill>
                <a:srgbClr val="FFFFFF"/>
              </a:solidFill>
            </a:endParaRPr>
          </a:p>
        </p:txBody>
      </p:sp>
      <p:sp>
        <p:nvSpPr>
          <p:cNvPr id="213" name="Google Shape;213;p9"/>
          <p:cNvSpPr txBox="1"/>
          <p:nvPr/>
        </p:nvSpPr>
        <p:spPr>
          <a:xfrm>
            <a:off x="284150" y="1240750"/>
            <a:ext cx="4705800" cy="2418600"/>
          </a:xfrm>
          <a:prstGeom prst="rect">
            <a:avLst/>
          </a:prstGeom>
          <a:noFill/>
          <a:ln>
            <a:noFill/>
          </a:ln>
        </p:spPr>
        <p:txBody>
          <a:bodyPr spcFirstLastPara="1" wrap="square" lIns="91425" tIns="91425" rIns="91425" bIns="91425" anchor="t" anchorCtr="0">
            <a:noAutofit/>
          </a:bodyPr>
          <a:lstStyle/>
          <a:p>
            <a:pPr marL="8890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4) Data collection methods</a:t>
            </a:r>
            <a:endParaRPr sz="1400" b="0" i="0" u="none" strike="noStrike" cap="none">
              <a:solidFill>
                <a:schemeClr val="dk1"/>
              </a:solidFill>
              <a:latin typeface="Arial"/>
              <a:ea typeface="Arial"/>
              <a:cs typeface="Arial"/>
              <a:sym typeface="Arial"/>
            </a:endParaRPr>
          </a:p>
          <a:p>
            <a:pPr marL="342900" marR="0" lvl="0" indent="-342900" algn="l" rtl="0">
              <a:lnSpc>
                <a:spcPct val="107000"/>
              </a:lnSpc>
              <a:spcBef>
                <a:spcPts val="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Student work samples</a:t>
            </a:r>
            <a:endParaRPr sz="1400" b="0" i="0" u="none" strike="noStrike" cap="none">
              <a:solidFill>
                <a:schemeClr val="dk1"/>
              </a:solidFill>
              <a:latin typeface="Arial"/>
              <a:ea typeface="Arial"/>
              <a:cs typeface="Arial"/>
              <a:sym typeface="Arial"/>
            </a:endParaRPr>
          </a:p>
          <a:p>
            <a:pPr marL="342900" marR="0" lvl="0" indent="-342900" algn="l" rtl="0">
              <a:lnSpc>
                <a:spcPct val="107000"/>
              </a:lnSpc>
              <a:spcBef>
                <a:spcPts val="80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Classroom observations (peer or self)</a:t>
            </a:r>
            <a:endParaRPr sz="1800" b="0" i="0" u="none" strike="noStrike" cap="none">
              <a:solidFill>
                <a:schemeClr val="dk1"/>
              </a:solidFill>
              <a:latin typeface="Arial"/>
              <a:ea typeface="Arial"/>
              <a:cs typeface="Arial"/>
              <a:sym typeface="Arial"/>
            </a:endParaRPr>
          </a:p>
          <a:p>
            <a:pPr marL="342900" marR="0" lvl="0" indent="-342900" algn="l" rtl="0">
              <a:lnSpc>
                <a:spcPct val="107000"/>
              </a:lnSpc>
              <a:spcBef>
                <a:spcPts val="80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Surveys/questionnaires</a:t>
            </a: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80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p:txBody>
      </p:sp>
      <p:sp>
        <p:nvSpPr>
          <p:cNvPr id="214" name="Google Shape;214;p9"/>
          <p:cNvSpPr txBox="1">
            <a:spLocks noGrp="1"/>
          </p:cNvSpPr>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t>From ideas to action: building your Action Research Plan</a:t>
            </a:r>
            <a:endParaRPr/>
          </a:p>
        </p:txBody>
      </p:sp>
      <p:graphicFrame>
        <p:nvGraphicFramePr>
          <p:cNvPr id="215" name="Google Shape;215;p9"/>
          <p:cNvGraphicFramePr/>
          <p:nvPr/>
        </p:nvGraphicFramePr>
        <p:xfrm>
          <a:off x="480800" y="3167729"/>
          <a:ext cx="3000000" cy="3000000"/>
        </p:xfrm>
        <a:graphic>
          <a:graphicData uri="http://schemas.openxmlformats.org/drawingml/2006/table">
            <a:tbl>
              <a:tblPr firstRow="1" bandRow="1">
                <a:noFill/>
                <a:tableStyleId>{A54CD98E-25A6-42C1-963D-E0A9274C36A8}</a:tableStyleId>
              </a:tblPr>
              <a:tblGrid>
                <a:gridCol w="2419025">
                  <a:extLst>
                    <a:ext uri="{9D8B030D-6E8A-4147-A177-3AD203B41FA5}">
                      <a16:colId xmlns:a16="http://schemas.microsoft.com/office/drawing/2014/main" val="20000"/>
                    </a:ext>
                  </a:extLst>
                </a:gridCol>
                <a:gridCol w="2383225">
                  <a:extLst>
                    <a:ext uri="{9D8B030D-6E8A-4147-A177-3AD203B41FA5}">
                      <a16:colId xmlns:a16="http://schemas.microsoft.com/office/drawing/2014/main" val="20001"/>
                    </a:ext>
                  </a:extLst>
                </a:gridCol>
                <a:gridCol w="2383225">
                  <a:extLst>
                    <a:ext uri="{9D8B030D-6E8A-4147-A177-3AD203B41FA5}">
                      <a16:colId xmlns:a16="http://schemas.microsoft.com/office/drawing/2014/main" val="20002"/>
                    </a:ext>
                  </a:extLst>
                </a:gridCol>
                <a:gridCol w="2263325">
                  <a:extLst>
                    <a:ext uri="{9D8B030D-6E8A-4147-A177-3AD203B41FA5}">
                      <a16:colId xmlns:a16="http://schemas.microsoft.com/office/drawing/2014/main" val="20003"/>
                    </a:ext>
                  </a:extLst>
                </a:gridCol>
              </a:tblGrid>
              <a:tr h="365075">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Method</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What to track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Tool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Frequency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520425">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Code submissions</a:t>
                      </a:r>
                      <a:endParaRPr sz="1600" u="none" strike="noStrike" cap="none">
                        <a:latin typeface="Arial"/>
                        <a:ea typeface="Arial"/>
                        <a:cs typeface="Arial"/>
                        <a:sym typeface="Arial"/>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 of girls submitting debugged code vs. boys</a:t>
                      </a:r>
                      <a:endParaRPr sz="1600" u="none" strike="noStrike" cap="none">
                        <a:latin typeface="Arial"/>
                        <a:ea typeface="Arial"/>
                        <a:cs typeface="Arial"/>
                        <a:sym typeface="Arial"/>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LMS (e.g., Google </a:t>
                      </a:r>
                      <a:r>
                        <a:rPr lang="en-US" sz="1600" u="none" strike="noStrike" cap="none"/>
                        <a:t>c</a:t>
                      </a:r>
                      <a:r>
                        <a:rPr lang="en-US" sz="1600" u="none" strike="noStrike" cap="none">
                          <a:latin typeface="Arial"/>
                          <a:ea typeface="Arial"/>
                          <a:cs typeface="Arial"/>
                          <a:sym typeface="Arial"/>
                        </a:rPr>
                        <a:t>lassroom)</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Weekly</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75200">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Confidence </a:t>
                      </a:r>
                      <a:r>
                        <a:rPr lang="en-US" sz="1600" u="none" strike="noStrike" cap="none"/>
                        <a:t>s</a:t>
                      </a:r>
                      <a:r>
                        <a:rPr lang="en-US" sz="1600" u="none" strike="noStrike" cap="none">
                          <a:latin typeface="Arial"/>
                          <a:ea typeface="Arial"/>
                          <a:cs typeface="Arial"/>
                          <a:sym typeface="Arial"/>
                        </a:rPr>
                        <a:t>urveys</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Pre/post ratings: “How confident do you feel debugging?” (1–5 scale).</a:t>
                      </a:r>
                      <a:endParaRPr sz="1600" u="none" strike="noStrike" cap="none">
                        <a:latin typeface="Arial"/>
                        <a:ea typeface="Arial"/>
                        <a:cs typeface="Arial"/>
                        <a:sym typeface="Arial"/>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Anonymous Google </a:t>
                      </a:r>
                      <a:r>
                        <a:rPr lang="en-US" sz="1600" u="none" strike="noStrike" cap="none"/>
                        <a:t>f</a:t>
                      </a:r>
                      <a:r>
                        <a:rPr lang="en-US" sz="1600" u="none" strike="noStrike" cap="none">
                          <a:latin typeface="Arial"/>
                          <a:ea typeface="Arial"/>
                          <a:cs typeface="Arial"/>
                          <a:sym typeface="Arial"/>
                        </a:rPr>
                        <a:t>orm</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Pre-intervention + Week 4</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41275">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Observation </a:t>
                      </a:r>
                      <a:r>
                        <a:rPr lang="en-US" sz="1600" u="none" strike="noStrike" cap="none"/>
                        <a:t>n</a:t>
                      </a:r>
                      <a:r>
                        <a:rPr lang="en-US" sz="1600" u="none" strike="noStrike" cap="none">
                          <a:latin typeface="Arial"/>
                          <a:ea typeface="Arial"/>
                          <a:cs typeface="Arial"/>
                          <a:sym typeface="Arial"/>
                        </a:rPr>
                        <a:t>otes</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Record gender participation in pair discussions.</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Rubric: "</a:t>
                      </a:r>
                      <a:r>
                        <a:rPr lang="en-US" sz="1600" u="none" strike="noStrike" cap="none"/>
                        <a:t>s</a:t>
                      </a:r>
                      <a:r>
                        <a:rPr lang="en-US" sz="1600" u="none" strike="noStrike" cap="none">
                          <a:latin typeface="Arial"/>
                          <a:ea typeface="Arial"/>
                          <a:cs typeface="Arial"/>
                          <a:sym typeface="Arial"/>
                        </a:rPr>
                        <a:t>peaks 2+ times per session"</a:t>
                      </a:r>
                      <a:endParaRPr sz="1600" u="none" strike="noStrike" cap="none">
                        <a:latin typeface="Arial"/>
                        <a:ea typeface="Arial"/>
                        <a:cs typeface="Arial"/>
                        <a:sym typeface="Arial"/>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Sessions 1, 3, 5</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16" name="Google Shape;216;p9"/>
          <p:cNvSpPr txBox="1"/>
          <p:nvPr/>
        </p:nvSpPr>
        <p:spPr>
          <a:xfrm>
            <a:off x="4753800" y="1145350"/>
            <a:ext cx="4705800" cy="2418600"/>
          </a:xfrm>
          <a:prstGeom prst="rect">
            <a:avLst/>
          </a:prstGeom>
          <a:noFill/>
          <a:ln>
            <a:noFill/>
          </a:ln>
        </p:spPr>
        <p:txBody>
          <a:bodyPr spcFirstLastPara="1" wrap="square" lIns="91425" tIns="91425" rIns="91425" bIns="91425" anchor="t" anchorCtr="0">
            <a:noAutofit/>
          </a:bodyPr>
          <a:lstStyle/>
          <a:p>
            <a:pPr marL="457200" marR="0" lvl="0" indent="0" algn="l" rtl="0">
              <a:lnSpc>
                <a:spcPct val="107000"/>
              </a:lnSpc>
              <a:spcBef>
                <a:spcPts val="80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a:p>
            <a:pPr marL="342900" marR="0" lvl="1" indent="-342900" algn="l" rtl="0">
              <a:lnSpc>
                <a:spcPct val="107000"/>
              </a:lnSpc>
              <a:spcBef>
                <a:spcPts val="80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Focus group discussions</a:t>
            </a:r>
            <a:endParaRPr sz="1800" b="0" i="0" u="none" strike="noStrike" cap="none">
              <a:solidFill>
                <a:schemeClr val="dk1"/>
              </a:solidFill>
              <a:latin typeface="Arial"/>
              <a:ea typeface="Arial"/>
              <a:cs typeface="Arial"/>
              <a:sym typeface="Arial"/>
            </a:endParaRPr>
          </a:p>
          <a:p>
            <a:pPr marL="342900" marR="0" lvl="0" indent="-342900" algn="l" rtl="0">
              <a:lnSpc>
                <a:spcPct val="107000"/>
              </a:lnSpc>
              <a:spcBef>
                <a:spcPts val="80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Assessment results</a:t>
            </a:r>
            <a:endParaRPr sz="1800" b="0" i="0" u="none" strike="noStrike" cap="none">
              <a:solidFill>
                <a:schemeClr val="dk1"/>
              </a:solidFill>
              <a:latin typeface="Arial"/>
              <a:ea typeface="Arial"/>
              <a:cs typeface="Arial"/>
              <a:sym typeface="Arial"/>
            </a:endParaRPr>
          </a:p>
          <a:p>
            <a:pPr marL="342900" marR="0" lvl="0" indent="-342900" algn="l" rtl="0">
              <a:lnSpc>
                <a:spcPct val="107000"/>
              </a:lnSpc>
              <a:spcBef>
                <a:spcPts val="80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Participation tracking</a:t>
            </a: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80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16"/>
          <p:cNvSpPr txBox="1">
            <a:spLocks noGrp="1"/>
          </p:cNvSpPr>
          <p:nvPr>
            <p:ph type="title"/>
          </p:nvPr>
        </p:nvSpPr>
        <p:spPr>
          <a:xfrm>
            <a:off x="97970" y="54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en-US" sz="2800" b="1">
                <a:solidFill>
                  <a:srgbClr val="FFFFFF"/>
                </a:solidFill>
              </a:rPr>
              <a:t>Creating an Action Research Plan</a:t>
            </a:r>
            <a:endParaRPr sz="2800" b="1">
              <a:solidFill>
                <a:srgbClr val="FFFFFF"/>
              </a:solidFill>
            </a:endParaRPr>
          </a:p>
        </p:txBody>
      </p:sp>
      <p:sp>
        <p:nvSpPr>
          <p:cNvPr id="222" name="Google Shape;222;p16"/>
          <p:cNvSpPr txBox="1">
            <a:spLocks noGrp="1"/>
          </p:cNvSpPr>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t>From ideas to action: building your Action Research Plan</a:t>
            </a:r>
            <a:endParaRPr/>
          </a:p>
        </p:txBody>
      </p:sp>
      <p:graphicFrame>
        <p:nvGraphicFramePr>
          <p:cNvPr id="223" name="Google Shape;223;p16"/>
          <p:cNvGraphicFramePr/>
          <p:nvPr/>
        </p:nvGraphicFramePr>
        <p:xfrm>
          <a:off x="271958" y="2553903"/>
          <a:ext cx="3000000" cy="3000000"/>
        </p:xfrm>
        <a:graphic>
          <a:graphicData uri="http://schemas.openxmlformats.org/drawingml/2006/table">
            <a:tbl>
              <a:tblPr firstRow="1" bandRow="1">
                <a:noFill/>
                <a:tableStyleId>{A54CD98E-25A6-42C1-963D-E0A9274C36A8}</a:tableStyleId>
              </a:tblPr>
              <a:tblGrid>
                <a:gridCol w="2709325">
                  <a:extLst>
                    <a:ext uri="{9D8B030D-6E8A-4147-A177-3AD203B41FA5}">
                      <a16:colId xmlns:a16="http://schemas.microsoft.com/office/drawing/2014/main" val="20000"/>
                    </a:ext>
                  </a:extLst>
                </a:gridCol>
                <a:gridCol w="2709325">
                  <a:extLst>
                    <a:ext uri="{9D8B030D-6E8A-4147-A177-3AD203B41FA5}">
                      <a16:colId xmlns:a16="http://schemas.microsoft.com/office/drawing/2014/main" val="20001"/>
                    </a:ext>
                  </a:extLst>
                </a:gridCol>
                <a:gridCol w="2709325">
                  <a:extLst>
                    <a:ext uri="{9D8B030D-6E8A-4147-A177-3AD203B41FA5}">
                      <a16:colId xmlns:a16="http://schemas.microsoft.com/office/drawing/2014/main" val="20002"/>
                    </a:ext>
                  </a:extLst>
                </a:gridCol>
              </a:tblGrid>
              <a:tr h="370850">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t>Collaborator</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t>Role</a:t>
                      </a:r>
                      <a:endParaRPr sz="2000" b="1"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t>Action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Students</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Provide feedback on pair working dynamics</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During week 3 lead a focus group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Maths teacher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Compare pair work strategies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Share rubrics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67775">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Students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Co-design the anonymity process</a:t>
                      </a:r>
                      <a:endParaRPr sz="16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Vote on platform options (e.g. GG forms, Padlet etc.)</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24" name="Google Shape;224;p16"/>
          <p:cNvSpPr txBox="1"/>
          <p:nvPr/>
        </p:nvSpPr>
        <p:spPr>
          <a:xfrm>
            <a:off x="271958" y="1294330"/>
            <a:ext cx="13626900" cy="1323600"/>
          </a:xfrm>
          <a:prstGeom prst="rect">
            <a:avLst/>
          </a:prstGeom>
          <a:noFill/>
          <a:ln>
            <a:noFill/>
          </a:ln>
        </p:spPr>
        <p:txBody>
          <a:bodyPr spcFirstLastPara="1" wrap="square" lIns="91425" tIns="45700" rIns="91425" bIns="45700" anchor="t" anchorCtr="0">
            <a:spAutoFit/>
          </a:bodyPr>
          <a:lstStyle/>
          <a:p>
            <a:pPr marL="8890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dk1"/>
                </a:solidFill>
                <a:latin typeface="Calibri"/>
                <a:ea typeface="Calibri"/>
                <a:cs typeface="Calibri"/>
                <a:sym typeface="Calibri"/>
              </a:rPr>
              <a:t>5) Collaboration plan</a:t>
            </a:r>
            <a:endParaRPr sz="1400" b="0" i="0" u="none" strike="noStrike" cap="none">
              <a:solidFill>
                <a:schemeClr val="dk1"/>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Colleagues: who will help implement/analyse?;</a:t>
            </a:r>
            <a:endParaRPr sz="1400" b="0" i="0" u="none" strike="noStrike" cap="none">
              <a:solidFill>
                <a:schemeClr val="dk1"/>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Students: how will students co-own the process? </a:t>
            </a: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1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Activity #3 Plan development</a:t>
            </a:r>
            <a:endParaRPr sz="2800" b="1">
              <a:solidFill>
                <a:srgbClr val="FFFFFF"/>
              </a:solidFill>
            </a:endParaRPr>
          </a:p>
        </p:txBody>
      </p:sp>
      <p:sp>
        <p:nvSpPr>
          <p:cNvPr id="230" name="Google Shape;230;p17"/>
          <p:cNvSpPr txBox="1"/>
          <p:nvPr/>
        </p:nvSpPr>
        <p:spPr>
          <a:xfrm>
            <a:off x="352800" y="1150760"/>
            <a:ext cx="11486400" cy="5271900"/>
          </a:xfrm>
          <a:prstGeom prst="rect">
            <a:avLst/>
          </a:prstGeom>
          <a:noFill/>
          <a:ln>
            <a:noFill/>
          </a:ln>
        </p:spPr>
        <p:txBody>
          <a:bodyPr spcFirstLastPara="1" wrap="square" lIns="91425" tIns="91425" rIns="91425" bIns="91425" anchor="t" anchorCtr="0">
            <a:noAutofit/>
          </a:bodyPr>
          <a:lstStyle/>
          <a:p>
            <a:pPr marL="88900" marR="0" lvl="0" indent="0" algn="l" rtl="0">
              <a:lnSpc>
                <a:spcPct val="100000"/>
              </a:lnSpc>
              <a:spcBef>
                <a:spcPts val="0"/>
              </a:spcBef>
              <a:spcAft>
                <a:spcPts val="0"/>
              </a:spcAft>
              <a:buClr>
                <a:srgbClr val="000000"/>
              </a:buClr>
              <a:buSzPts val="2400"/>
              <a:buFont typeface="Arial"/>
              <a:buNone/>
            </a:pPr>
            <a:r>
              <a:rPr lang="en-US" sz="2400" b="1" i="0" u="none" strike="noStrike" cap="none">
                <a:solidFill>
                  <a:srgbClr val="1D1D1B"/>
                </a:solidFill>
                <a:latin typeface="Arial"/>
                <a:ea typeface="Arial"/>
                <a:cs typeface="Arial"/>
                <a:sym typeface="Arial"/>
              </a:rPr>
              <a:t>Draft your own Action Research Plan! </a:t>
            </a:r>
            <a:endParaRPr sz="1400" b="0" i="0" u="none" strike="noStrike" cap="none">
              <a:solidFill>
                <a:srgbClr val="000000"/>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r>
              <a:rPr lang="en-US" sz="2200" b="0" i="1" u="none" strike="noStrike" cap="none">
                <a:solidFill>
                  <a:schemeClr val="dk1"/>
                </a:solidFill>
                <a:latin typeface="Arial"/>
                <a:ea typeface="Arial"/>
                <a:cs typeface="Arial"/>
                <a:sym typeface="Arial"/>
              </a:rPr>
              <a:t>Fill the Action Research Plan template document</a:t>
            </a:r>
            <a:endParaRPr sz="1400" b="0" i="0" u="none" strike="noStrike" cap="none">
              <a:solidFill>
                <a:srgbClr val="000000"/>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r>
              <a:rPr lang="en-US" sz="2200" b="0" i="1" u="none" strike="noStrike" cap="none">
                <a:solidFill>
                  <a:schemeClr val="dk1"/>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pic>
        <p:nvPicPr>
          <p:cNvPr id="231" name="Google Shape;231;p17"/>
          <p:cNvPicPr preferRelativeResize="0"/>
          <p:nvPr/>
        </p:nvPicPr>
        <p:blipFill rotWithShape="1">
          <a:blip r:embed="rId3">
            <a:alphaModFix/>
          </a:blip>
          <a:srcRect/>
          <a:stretch/>
        </p:blipFill>
        <p:spPr>
          <a:xfrm>
            <a:off x="760322" y="2241646"/>
            <a:ext cx="3551228" cy="3642676"/>
          </a:xfrm>
          <a:prstGeom prst="rect">
            <a:avLst/>
          </a:prstGeom>
          <a:noFill/>
          <a:ln>
            <a:noFill/>
          </a:ln>
        </p:spPr>
      </p:pic>
      <p:pic>
        <p:nvPicPr>
          <p:cNvPr id="232" name="Google Shape;232;p17"/>
          <p:cNvPicPr preferRelativeResize="0"/>
          <p:nvPr/>
        </p:nvPicPr>
        <p:blipFill rotWithShape="1">
          <a:blip r:embed="rId4">
            <a:alphaModFix/>
          </a:blip>
          <a:srcRect/>
          <a:stretch/>
        </p:blipFill>
        <p:spPr>
          <a:xfrm>
            <a:off x="6269411" y="2625708"/>
            <a:ext cx="3977985" cy="349026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18"/>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Wrap up &amp; next steps</a:t>
            </a:r>
            <a:endParaRPr sz="2800" b="1">
              <a:solidFill>
                <a:srgbClr val="FFFFFF"/>
              </a:solidFill>
            </a:endParaRPr>
          </a:p>
        </p:txBody>
      </p:sp>
      <p:sp>
        <p:nvSpPr>
          <p:cNvPr id="238" name="Google Shape;238;p18"/>
          <p:cNvSpPr txBox="1"/>
          <p:nvPr/>
        </p:nvSpPr>
        <p:spPr>
          <a:xfrm>
            <a:off x="352800" y="1150760"/>
            <a:ext cx="11486400" cy="5271900"/>
          </a:xfrm>
          <a:prstGeom prst="rect">
            <a:avLst/>
          </a:prstGeom>
          <a:noFill/>
          <a:ln>
            <a:noFill/>
          </a:ln>
        </p:spPr>
        <p:txBody>
          <a:bodyPr spcFirstLastPara="1" wrap="square" lIns="91425" tIns="91425" rIns="91425" bIns="91425" anchor="t" anchorCtr="0">
            <a:noAutofit/>
          </a:bodyPr>
          <a:lstStyle/>
          <a:p>
            <a:pPr marL="88900" marR="0" lvl="0" indent="0" algn="l"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rial"/>
                <a:ea typeface="Arial"/>
                <a:cs typeface="Arial"/>
                <a:sym typeface="Arial"/>
              </a:rPr>
              <a:t>Key takeaways:</a:t>
            </a:r>
            <a:endParaRPr sz="1400" b="0" i="0" u="none" strike="noStrike" cap="none">
              <a:solidFill>
                <a:srgbClr val="000000"/>
              </a:solidFill>
              <a:latin typeface="Arial"/>
              <a:ea typeface="Arial"/>
              <a:cs typeface="Arial"/>
              <a:sym typeface="Arial"/>
            </a:endParaRPr>
          </a:p>
          <a:p>
            <a:pPr marL="457200" marR="0" lvl="0" indent="-342900" algn="l" rtl="0">
              <a:lnSpc>
                <a:spcPct val="107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Effective interventions are targeted, measurable, and collaborative</a:t>
            </a:r>
            <a:endParaRPr sz="1800" b="0" i="0" u="none" strike="noStrike" cap="none">
              <a:solidFill>
                <a:schemeClr val="dk1"/>
              </a:solidFill>
              <a:latin typeface="Arial"/>
              <a:ea typeface="Arial"/>
              <a:cs typeface="Arial"/>
              <a:sym typeface="Arial"/>
            </a:endParaRPr>
          </a:p>
          <a:p>
            <a:pPr marL="457200" marR="0" lvl="0" indent="-342900" algn="l" rtl="0">
              <a:lnSpc>
                <a:spcPct val="107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Data collection should be purposeful and manageable</a:t>
            </a:r>
            <a:endParaRPr sz="1800" b="0" i="0" u="none" strike="noStrike" cap="none">
              <a:solidFill>
                <a:schemeClr val="dk1"/>
              </a:solidFill>
              <a:latin typeface="Arial"/>
              <a:ea typeface="Arial"/>
              <a:cs typeface="Arial"/>
              <a:sym typeface="Arial"/>
            </a:endParaRPr>
          </a:p>
          <a:p>
            <a:pPr marL="457200" marR="0" lvl="0" indent="-342900" algn="l" rtl="0">
              <a:lnSpc>
                <a:spcPct val="107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Collaboration strengthens research validity and impact</a:t>
            </a:r>
            <a:endParaRPr sz="1800" b="0" i="0" u="none" strike="noStrike" cap="none">
              <a:solidFill>
                <a:schemeClr val="dk1"/>
              </a:solidFill>
              <a:latin typeface="Arial"/>
              <a:ea typeface="Arial"/>
              <a:cs typeface="Arial"/>
              <a:sym typeface="Arial"/>
            </a:endParaRPr>
          </a:p>
          <a:p>
            <a:pPr marL="88900" marR="0" lvl="0" indent="0" algn="l" rtl="0">
              <a:lnSpc>
                <a:spcPct val="100000"/>
              </a:lnSpc>
              <a:spcBef>
                <a:spcPts val="800"/>
              </a:spcBef>
              <a:spcAft>
                <a:spcPts val="0"/>
              </a:spcAft>
              <a:buClr>
                <a:srgbClr val="000000"/>
              </a:buClr>
              <a:buSzPts val="2400"/>
              <a:buFont typeface="Arial"/>
              <a:buNone/>
            </a:pPr>
            <a:endParaRPr sz="2400" b="1"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rial"/>
                <a:ea typeface="Arial"/>
                <a:cs typeface="Arial"/>
                <a:sym typeface="Arial"/>
              </a:rPr>
              <a:t>Next steps:</a:t>
            </a:r>
            <a:endParaRPr sz="1400" b="0" i="0" u="none" strike="noStrike" cap="none">
              <a:solidFill>
                <a:srgbClr val="000000"/>
              </a:solidFill>
              <a:latin typeface="Arial"/>
              <a:ea typeface="Arial"/>
              <a:cs typeface="Arial"/>
              <a:sym typeface="Arial"/>
            </a:endParaRPr>
          </a:p>
          <a:p>
            <a:pPr marL="457200" marR="0" lvl="0" indent="-342900" algn="l" rtl="0">
              <a:lnSpc>
                <a:spcPct val="100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Implement your action research plan</a:t>
            </a:r>
            <a:endParaRPr sz="1800" b="1" i="0" u="none" strike="noStrike" cap="none">
              <a:solidFill>
                <a:schemeClr val="dk1"/>
              </a:solidFill>
              <a:latin typeface="Arial"/>
              <a:ea typeface="Arial"/>
              <a:cs typeface="Arial"/>
              <a:sym typeface="Arial"/>
            </a:endParaRPr>
          </a:p>
          <a:p>
            <a:pPr marL="457200" marR="0" lvl="0" indent="-342900" algn="l" rtl="0">
              <a:lnSpc>
                <a:spcPct val="100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Document your process and findings</a:t>
            </a:r>
            <a:endParaRPr sz="1800" b="0" i="0" u="none" strike="noStrike" cap="none">
              <a:solidFill>
                <a:schemeClr val="dk1"/>
              </a:solidFill>
              <a:latin typeface="Arial"/>
              <a:ea typeface="Arial"/>
              <a:cs typeface="Arial"/>
              <a:sym typeface="Arial"/>
            </a:endParaRPr>
          </a:p>
          <a:p>
            <a:pPr marL="457200" marR="0" lvl="0" indent="-342900" algn="l" rtl="0">
              <a:lnSpc>
                <a:spcPct val="100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Module 8: </a:t>
            </a:r>
            <a:r>
              <a:rPr lang="en-US" sz="1800" b="0" i="1" u="none" strike="noStrike" cap="none">
                <a:solidFill>
                  <a:schemeClr val="dk1"/>
                </a:solidFill>
                <a:latin typeface="Arial"/>
                <a:ea typeface="Arial"/>
                <a:cs typeface="Arial"/>
                <a:sym typeface="Arial"/>
              </a:rPr>
              <a:t>Workshop - co-design and evaluate learning scenarios for </a:t>
            </a:r>
            <a:r>
              <a:rPr lang="en-US" sz="1800" b="0" i="1" u="none" strike="noStrike" cap="none">
                <a:solidFill>
                  <a:schemeClr val="dk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informatics</a:t>
            </a:r>
            <a:r>
              <a:rPr lang="en-US" sz="1800" b="0" i="1" u="none" strike="noStrike" cap="none">
                <a:solidFill>
                  <a:schemeClr val="dk1"/>
                </a:solidFill>
                <a:latin typeface="Arial"/>
                <a:ea typeface="Arial"/>
                <a:cs typeface="Arial"/>
                <a:sym typeface="Arial"/>
              </a:rPr>
              <a:t> teaching and assessment, based on the THINKER framework.</a:t>
            </a:r>
            <a:endParaRPr sz="1800" b="0"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r>
              <a:rPr lang="en-US" sz="2200" b="0" i="1" u="none" strike="noStrike" cap="none">
                <a:solidFill>
                  <a:schemeClr val="dk1"/>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4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just" rtl="0">
              <a:lnSpc>
                <a:spcPct val="90000"/>
              </a:lnSpc>
              <a:spcBef>
                <a:spcPts val="0"/>
              </a:spcBef>
              <a:spcAft>
                <a:spcPts val="0"/>
              </a:spcAft>
              <a:buClr>
                <a:schemeClr val="accent1"/>
              </a:buClr>
              <a:buSzPts val="2400"/>
              <a:buNone/>
            </a:pPr>
            <a:r>
              <a:rPr lang="en-US" sz="2800"/>
              <a:t>Additional resources</a:t>
            </a:r>
            <a:endParaRPr sz="3400"/>
          </a:p>
        </p:txBody>
      </p:sp>
      <p:sp>
        <p:nvSpPr>
          <p:cNvPr id="244" name="Google Shape;244;p44"/>
          <p:cNvSpPr txBox="1">
            <a:spLocks noGrp="1"/>
          </p:cNvSpPr>
          <p:nvPr>
            <p:ph type="body" idx="2"/>
          </p:nvPr>
        </p:nvSpPr>
        <p:spPr>
          <a:xfrm>
            <a:off x="234306" y="979750"/>
            <a:ext cx="11537100" cy="5289300"/>
          </a:xfrm>
          <a:prstGeom prst="rect">
            <a:avLst/>
          </a:prstGeom>
          <a:noFill/>
          <a:ln>
            <a:noFill/>
          </a:ln>
        </p:spPr>
        <p:txBody>
          <a:bodyPr spcFirstLastPara="1" wrap="square" lIns="91425" tIns="45700" rIns="91425" bIns="45700" anchor="t" anchorCtr="0">
            <a:noAutofit/>
          </a:bodyPr>
          <a:lstStyle/>
          <a:p>
            <a:pPr marL="457200" lvl="0" indent="-317500" algn="l" rtl="0">
              <a:lnSpc>
                <a:spcPct val="200000"/>
              </a:lnSpc>
              <a:spcBef>
                <a:spcPts val="1000"/>
              </a:spcBef>
              <a:spcAft>
                <a:spcPts val="0"/>
              </a:spcAft>
              <a:buClr>
                <a:srgbClr val="1D1D1B"/>
              </a:buClr>
              <a:buSzPts val="1400"/>
              <a:buChar char="●"/>
            </a:pPr>
            <a:r>
              <a:rPr lang="en-US" sz="1400">
                <a:solidFill>
                  <a:srgbClr val="1D1D1B"/>
                </a:solidFill>
                <a:latin typeface="Arial"/>
                <a:ea typeface="Arial"/>
                <a:cs typeface="Arial"/>
                <a:sym typeface="Arial"/>
              </a:rPr>
              <a:t>Hargreaves, A., &amp; O’Connor, M. T. (2019). Leading collaborative professionalism. Centre for Strategic Education (Australia). </a:t>
            </a:r>
            <a:r>
              <a:rPr lang="en-US" sz="1400" u="sng">
                <a:solidFill>
                  <a:schemeClr val="hlink"/>
                </a:solidFill>
                <a:latin typeface="Arial"/>
                <a:ea typeface="Arial"/>
                <a:cs typeface="Arial"/>
                <a:sym typeface="Arial"/>
                <a:hlinkClick r:id="rId3"/>
              </a:rPr>
              <a:t>https://www.andyhargreaves.com/uploads/5/2/9/2/5292616/seminar_series_274-april2018.pdf</a:t>
            </a:r>
            <a:r>
              <a:rPr lang="en-US" sz="1400">
                <a:solidFill>
                  <a:srgbClr val="1D1D1B"/>
                </a:solidFill>
                <a:latin typeface="Arial"/>
                <a:ea typeface="Arial"/>
                <a:cs typeface="Arial"/>
                <a:sym typeface="Arial"/>
              </a:rPr>
              <a:t> </a:t>
            </a:r>
            <a:endParaRPr sz="1400"/>
          </a:p>
          <a:p>
            <a:pPr marL="457200" lvl="0" indent="-317500" algn="l" rtl="0">
              <a:lnSpc>
                <a:spcPct val="200000"/>
              </a:lnSpc>
              <a:spcBef>
                <a:spcPts val="1000"/>
              </a:spcBef>
              <a:spcAft>
                <a:spcPts val="0"/>
              </a:spcAft>
              <a:buClr>
                <a:srgbClr val="1D1D1B"/>
              </a:buClr>
              <a:buSzPts val="1400"/>
              <a:buFont typeface="Arial"/>
              <a:buChar char="●"/>
            </a:pPr>
            <a:r>
              <a:rPr lang="en-US" sz="1400" b="0" i="0">
                <a:solidFill>
                  <a:schemeClr val="dk1"/>
                </a:solidFill>
                <a:latin typeface="Arial"/>
                <a:ea typeface="Arial"/>
                <a:cs typeface="Arial"/>
                <a:sym typeface="Arial"/>
              </a:rPr>
              <a:t>Dunne, F., Evans, P., &amp; Thompson-Grove, G. (n.d.). </a:t>
            </a:r>
            <a:r>
              <a:rPr lang="en-US" sz="1400" b="0" i="1">
                <a:solidFill>
                  <a:schemeClr val="dk1"/>
                </a:solidFill>
                <a:latin typeface="Arial"/>
                <a:ea typeface="Arial"/>
                <a:cs typeface="Arial"/>
                <a:sym typeface="Arial"/>
              </a:rPr>
              <a:t>Consultancy protocol: Framing consultancy dilemmas</a:t>
            </a:r>
            <a:r>
              <a:rPr lang="en-US" sz="1400" b="0" i="0">
                <a:solidFill>
                  <a:schemeClr val="dk1"/>
                </a:solidFill>
                <a:latin typeface="Arial"/>
                <a:ea typeface="Arial"/>
                <a:cs typeface="Arial"/>
                <a:sym typeface="Arial"/>
              </a:rPr>
              <a:t>. Coalition of Essential Schools &amp; Annenberg Institute for School Reform. </a:t>
            </a:r>
            <a:r>
              <a:rPr lang="en-US" sz="1400" b="0" i="0" u="sng">
                <a:solidFill>
                  <a:schemeClr val="hlink"/>
                </a:solidFill>
                <a:latin typeface="Arial"/>
                <a:ea typeface="Arial"/>
                <a:cs typeface="Arial"/>
                <a:sym typeface="Arial"/>
                <a:hlinkClick r:id="rId4"/>
              </a:rPr>
              <a:t>https://www.clee.org/wp-content/uploads/2024/07/consultancy.pdf</a:t>
            </a:r>
            <a:r>
              <a:rPr lang="en-US" sz="1400" b="0" i="0">
                <a:solidFill>
                  <a:schemeClr val="dk1"/>
                </a:solidFill>
                <a:latin typeface="Arial"/>
                <a:ea typeface="Arial"/>
                <a:cs typeface="Arial"/>
                <a:sym typeface="Arial"/>
              </a:rPr>
              <a:t> </a:t>
            </a:r>
            <a:endParaRPr sz="1400">
              <a:solidFill>
                <a:srgbClr val="1D1D1B"/>
              </a:solidFill>
              <a:latin typeface="Arial"/>
              <a:ea typeface="Arial"/>
              <a:cs typeface="Arial"/>
              <a:sym typeface="Arial"/>
            </a:endParaRPr>
          </a:p>
          <a:p>
            <a:pPr marL="457200" lvl="0" indent="-317500" algn="l" rtl="0">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Mertler, C. A. (2019). Action research: Improving schools and empowering educators (6th ed.). SAGE Publications. </a:t>
            </a:r>
            <a:r>
              <a:rPr lang="en-US" sz="1400" u="sng">
                <a:solidFill>
                  <a:schemeClr val="hlink"/>
                </a:solidFill>
                <a:latin typeface="Arial"/>
                <a:ea typeface="Arial"/>
                <a:cs typeface="Arial"/>
                <a:sym typeface="Arial"/>
                <a:hlinkClick r:id="rId5"/>
              </a:rPr>
              <a:t>https://books.google.it/books?id=_KahDwAAQBAJ&amp;lpg=PP1&amp;pg=PP1#v=onepage&amp;q&amp;f=false</a:t>
            </a:r>
            <a:r>
              <a:rPr lang="en-US" sz="1400">
                <a:solidFill>
                  <a:srgbClr val="1D1D1B"/>
                </a:solidFill>
                <a:latin typeface="Arial"/>
                <a:ea typeface="Arial"/>
                <a:cs typeface="Arial"/>
                <a:sym typeface="Arial"/>
              </a:rPr>
              <a:t> </a:t>
            </a:r>
            <a:endParaRPr sz="1400"/>
          </a:p>
          <a:p>
            <a:pPr marL="457200" lvl="0" indent="-317500" algn="l" rtl="0">
              <a:lnSpc>
                <a:spcPct val="200000"/>
              </a:lnSpc>
              <a:spcBef>
                <a:spcPts val="1000"/>
              </a:spcBef>
              <a:spcAft>
                <a:spcPts val="0"/>
              </a:spcAft>
              <a:buClr>
                <a:srgbClr val="1D1D1B"/>
              </a:buClr>
              <a:buSzPts val="1400"/>
              <a:buChar char="●"/>
            </a:pPr>
            <a:r>
              <a:rPr lang="en-US" sz="1400">
                <a:solidFill>
                  <a:srgbClr val="1D1D1B"/>
                </a:solidFill>
                <a:latin typeface="Arial"/>
                <a:ea typeface="Arial"/>
                <a:cs typeface="Arial"/>
                <a:sym typeface="Arial"/>
              </a:rPr>
              <a:t>Vescio, V., Ross, D., &amp; Adams, A. (2008). A review of research on the impact of professional learning communities on teaching practice and student learning. Teaching and Teacher Education, 24(1), 80-91. 10.1016/j.tate.2007.01.004. </a:t>
            </a:r>
            <a:r>
              <a:rPr lang="en-US" sz="1400" u="sng">
                <a:solidFill>
                  <a:schemeClr val="hlink"/>
                </a:solidFill>
                <a:latin typeface="Arial"/>
                <a:ea typeface="Arial"/>
                <a:cs typeface="Arial"/>
                <a:sym typeface="Arial"/>
                <a:hlinkClick r:id="rId6"/>
              </a:rPr>
              <a:t>https://rb.gy/erhvry</a:t>
            </a:r>
            <a:r>
              <a:rPr lang="en-US" sz="1400">
                <a:solidFill>
                  <a:srgbClr val="1D1D1B"/>
                </a:solidFill>
                <a:latin typeface="Arial"/>
                <a:ea typeface="Arial"/>
                <a:cs typeface="Arial"/>
                <a:sym typeface="Arial"/>
              </a:rPr>
              <a:t>.</a:t>
            </a:r>
            <a:endParaRPr sz="1400">
              <a:solidFill>
                <a:srgbClr val="1D1D1B"/>
              </a:solidFill>
              <a:latin typeface="Arial"/>
              <a:ea typeface="Arial"/>
              <a:cs typeface="Arial"/>
              <a:sym typeface="Arial"/>
            </a:endParaRPr>
          </a:p>
          <a:p>
            <a:pPr marL="457200" lvl="0" indent="-317500" algn="l" rtl="0">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University of California. (n.d.). How to write SMART goals (v2). University of California Office of the President. </a:t>
            </a:r>
            <a:r>
              <a:rPr lang="en-US" sz="1400" u="sng">
                <a:solidFill>
                  <a:schemeClr val="hlink"/>
                </a:solidFill>
                <a:latin typeface="Arial"/>
                <a:ea typeface="Arial"/>
                <a:cs typeface="Arial"/>
                <a:sym typeface="Arial"/>
                <a:hlinkClick r:id="rId7"/>
              </a:rPr>
              <a:t>https://www.ucop.edu/local-human-resources/_files/performance-appraisal/How+to+write+SMART+Goals+v2.pdf</a:t>
            </a:r>
            <a:r>
              <a:rPr lang="en-US" sz="1400">
                <a:solidFill>
                  <a:srgbClr val="1D1D1B"/>
                </a:solidFill>
                <a:latin typeface="Arial"/>
                <a:ea typeface="Arial"/>
                <a:cs typeface="Arial"/>
                <a:sym typeface="Arial"/>
              </a:rPr>
              <a:t>. </a:t>
            </a:r>
            <a:endParaRPr sz="1400">
              <a:solidFill>
                <a:srgbClr val="1D1D1B"/>
              </a:solidFill>
              <a:latin typeface="Arial"/>
              <a:ea typeface="Arial"/>
              <a:cs typeface="Arial"/>
              <a:sym typeface="Arial"/>
            </a:endParaRPr>
          </a:p>
          <a:p>
            <a:pPr marL="457200" lvl="0" indent="-317500" algn="l" rtl="0">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Action Research Tutorials. (2023, January 15). Writing SMART research questions for action research [Video]. YouTube. </a:t>
            </a:r>
            <a:r>
              <a:rPr lang="en-US" sz="1400" u="sng">
                <a:solidFill>
                  <a:schemeClr val="hlink"/>
                </a:solidFill>
                <a:latin typeface="Arial"/>
                <a:ea typeface="Arial"/>
                <a:cs typeface="Arial"/>
                <a:sym typeface="Arial"/>
                <a:hlinkClick r:id="rId8"/>
              </a:rPr>
              <a:t>https://www.youtube.com/watch?v=U4IU-y9-J8Q</a:t>
            </a:r>
            <a:r>
              <a:rPr lang="en-US" sz="1400">
                <a:solidFill>
                  <a:srgbClr val="1D1D1B"/>
                </a:solidFill>
                <a:latin typeface="Arial"/>
                <a:ea typeface="Arial"/>
                <a:cs typeface="Arial"/>
                <a:sym typeface="Arial"/>
              </a:rPr>
              <a:t>.</a:t>
            </a:r>
            <a:endParaRPr sz="1400">
              <a:solidFill>
                <a:srgbClr val="1D1D1B"/>
              </a:solidFill>
              <a:latin typeface="Arial"/>
              <a:ea typeface="Arial"/>
              <a:cs typeface="Arial"/>
              <a:sym typeface="Arial"/>
            </a:endParaRPr>
          </a:p>
          <a:p>
            <a:pPr marL="457200" lvl="0" indent="-228600" algn="l" rtl="0">
              <a:lnSpc>
                <a:spcPct val="200000"/>
              </a:lnSpc>
              <a:spcBef>
                <a:spcPts val="1000"/>
              </a:spcBef>
              <a:spcAft>
                <a:spcPts val="0"/>
              </a:spcAft>
              <a:buClr>
                <a:srgbClr val="1D1D1B"/>
              </a:buClr>
              <a:buSzPts val="1600"/>
              <a:buNone/>
            </a:pPr>
            <a:endParaRPr sz="1600">
              <a:solidFill>
                <a:srgbClr val="1D1D1B"/>
              </a:solidFill>
              <a:latin typeface="Arial"/>
              <a:ea typeface="Arial"/>
              <a:cs typeface="Arial"/>
              <a:sym typeface="Arial"/>
            </a:endParaRPr>
          </a:p>
          <a:p>
            <a:pPr marL="457200" lvl="0" indent="-228600" algn="l" rtl="0">
              <a:lnSpc>
                <a:spcPct val="200000"/>
              </a:lnSpc>
              <a:spcBef>
                <a:spcPts val="1000"/>
              </a:spcBef>
              <a:spcAft>
                <a:spcPts val="0"/>
              </a:spcAft>
              <a:buClr>
                <a:srgbClr val="1D1D1B"/>
              </a:buClr>
              <a:buSzPts val="1600"/>
              <a:buNone/>
            </a:pPr>
            <a:endParaRPr sz="1600">
              <a:solidFill>
                <a:srgbClr val="1D1D1B"/>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grpSp>
        <p:nvGrpSpPr>
          <p:cNvPr id="249" name="Google Shape;249;g35774147b8d_0_57"/>
          <p:cNvGrpSpPr/>
          <p:nvPr/>
        </p:nvGrpSpPr>
        <p:grpSpPr>
          <a:xfrm>
            <a:off x="2179811" y="4729766"/>
            <a:ext cx="7832078" cy="1110328"/>
            <a:chOff x="2179603" y="4888792"/>
            <a:chExt cx="7798544" cy="1110328"/>
          </a:xfrm>
        </p:grpSpPr>
        <p:pic>
          <p:nvPicPr>
            <p:cNvPr id="250" name="Google Shape;250;g35774147b8d_0_57"/>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51" name="Google Shape;251;g35774147b8d_0_57"/>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252" name="Google Shape;252;g35774147b8d_0_57"/>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53" name="Google Shape;253;g35774147b8d_0_57"/>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54" name="Google Shape;254;g35774147b8d_0_57"/>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255" name="Google Shape;255;g35774147b8d_0_57"/>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56" name="Google Shape;256;g35774147b8d_0_57"/>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57" name="Google Shape;257;g35774147b8d_0_57"/>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58" name="Google Shape;258;g35774147b8d_0_57"/>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59" name="Google Shape;259;g35774147b8d_0_57"/>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60" name="Google Shape;260;g35774147b8d_0_57"/>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261" name="Google Shape;261;g35774147b8d_0_57"/>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262" name="Google Shape;262;g35774147b8d_0_57"/>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g3556a82191b_1_40"/>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000"/>
              <a:buFont typeface="Calibri"/>
              <a:buNone/>
            </a:pPr>
            <a:r>
              <a:rPr lang="en-US"/>
              <a:t>Module 7 - Action Research: teachers as co-creators of solutions</a:t>
            </a:r>
            <a:endParaRPr/>
          </a:p>
        </p:txBody>
      </p:sp>
      <p:sp>
        <p:nvSpPr>
          <p:cNvPr id="121" name="Google Shape;121;g3556a82191b_1_40"/>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600"/>
              <a:buNone/>
            </a:pPr>
            <a:r>
              <a:rPr lang="en-US"/>
              <a:t>Unit 7.2:	Collaborative action research: designing interventions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L</a:t>
            </a:r>
            <a:r>
              <a:rPr lang="en-US" sz="2800" b="1" i="0" u="none" strike="noStrike">
                <a:solidFill>
                  <a:srgbClr val="FFFFFF"/>
                </a:solidFill>
                <a:latin typeface="Calibri"/>
                <a:ea typeface="Calibri"/>
                <a:cs typeface="Calibri"/>
                <a:sym typeface="Calibri"/>
              </a:rPr>
              <a:t>earning outcomes</a:t>
            </a:r>
            <a:endParaRPr sz="2800">
              <a:solidFill>
                <a:srgbClr val="FFFFFF"/>
              </a:solidFill>
            </a:endParaRPr>
          </a:p>
        </p:txBody>
      </p:sp>
      <p:sp>
        <p:nvSpPr>
          <p:cNvPr id="128" name="Google Shape;128;p4"/>
          <p:cNvSpPr txBox="1">
            <a:spLocks noGrp="1"/>
          </p:cNvSpPr>
          <p:nvPr>
            <p:ph type="body" idx="2"/>
          </p:nvPr>
        </p:nvSpPr>
        <p:spPr>
          <a:xfrm>
            <a:off x="355599" y="1462685"/>
            <a:ext cx="11087101" cy="528917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sz="2000" b="0" i="0" u="none" strike="noStrike">
                <a:solidFill>
                  <a:srgbClr val="1D1D1B"/>
                </a:solidFill>
                <a:latin typeface="Arial"/>
                <a:ea typeface="Arial"/>
                <a:cs typeface="Arial"/>
                <a:sym typeface="Arial"/>
              </a:rPr>
              <a:t>By the end of this </a:t>
            </a:r>
            <a:r>
              <a:rPr lang="en-US" sz="2000">
                <a:solidFill>
                  <a:srgbClr val="1D1D1B"/>
                </a:solidFill>
                <a:latin typeface="Arial"/>
                <a:ea typeface="Arial"/>
                <a:cs typeface="Arial"/>
                <a:sym typeface="Arial"/>
              </a:rPr>
              <a:t>Unit</a:t>
            </a:r>
            <a:r>
              <a:rPr lang="en-US" sz="2000" b="0" i="0" u="none" strike="noStrike">
                <a:solidFill>
                  <a:srgbClr val="1D1D1B"/>
                </a:solidFill>
                <a:latin typeface="Arial"/>
                <a:ea typeface="Arial"/>
                <a:cs typeface="Arial"/>
                <a:sym typeface="Arial"/>
              </a:rPr>
              <a:t> teachers will be able to:</a:t>
            </a:r>
            <a:endParaRPr sz="2000" b="1" i="0" u="none" strike="noStrike">
              <a:solidFill>
                <a:srgbClr val="1D1D1B"/>
              </a:solidFill>
              <a:latin typeface="Arial"/>
              <a:ea typeface="Arial"/>
              <a:cs typeface="Arial"/>
              <a:sym typeface="Arial"/>
            </a:endParaRPr>
          </a:p>
          <a:p>
            <a:pPr marL="0" lvl="0" indent="0" algn="l" rtl="0">
              <a:lnSpc>
                <a:spcPct val="90000"/>
              </a:lnSpc>
              <a:spcBef>
                <a:spcPts val="0"/>
              </a:spcBef>
              <a:spcAft>
                <a:spcPts val="0"/>
              </a:spcAft>
              <a:buClr>
                <a:schemeClr val="accent4"/>
              </a:buClr>
              <a:buSzPts val="1800"/>
              <a:buNone/>
            </a:pPr>
            <a:endParaRPr sz="2000" b="1">
              <a:solidFill>
                <a:srgbClr val="1D1D1B"/>
              </a:solidFill>
              <a:latin typeface="Arial"/>
              <a:ea typeface="Arial"/>
              <a:cs typeface="Arial"/>
              <a:sym typeface="Arial"/>
            </a:endParaRPr>
          </a:p>
          <a:p>
            <a:pPr marL="342900" lvl="0" indent="-342900" algn="l" rtl="0">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Design and implement an action research plan with measurable outcomes.</a:t>
            </a:r>
            <a:endParaRPr/>
          </a:p>
          <a:p>
            <a:pPr marL="0" lvl="0" indent="0" algn="l" rtl="0">
              <a:lnSpc>
                <a:spcPct val="90000"/>
              </a:lnSpc>
              <a:spcBef>
                <a:spcPts val="0"/>
              </a:spcBef>
              <a:spcAft>
                <a:spcPts val="0"/>
              </a:spcAft>
              <a:buClr>
                <a:schemeClr val="accent4"/>
              </a:buClr>
              <a:buSzPts val="1800"/>
              <a:buNone/>
            </a:pPr>
            <a:endParaRPr sz="2000">
              <a:solidFill>
                <a:srgbClr val="1D1D1B"/>
              </a:solidFill>
              <a:latin typeface="Arial"/>
              <a:ea typeface="Arial"/>
              <a:cs typeface="Arial"/>
              <a:sym typeface="Arial"/>
            </a:endParaRPr>
          </a:p>
          <a:p>
            <a:pPr marL="342900" lvl="0" indent="-342900" algn="l" rtl="0">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Collaborate with peers to develop and refine interventions.</a:t>
            </a:r>
            <a:endParaRPr/>
          </a:p>
          <a:p>
            <a:pPr marL="342900" lvl="0" indent="-228600" algn="l" rtl="0">
              <a:lnSpc>
                <a:spcPct val="90000"/>
              </a:lnSpc>
              <a:spcBef>
                <a:spcPts val="0"/>
              </a:spcBef>
              <a:spcAft>
                <a:spcPts val="0"/>
              </a:spcAft>
              <a:buClr>
                <a:schemeClr val="accent4"/>
              </a:buClr>
              <a:buSzPts val="1800"/>
              <a:buFont typeface="Arial"/>
              <a:buNone/>
            </a:pPr>
            <a:endParaRPr sz="2000">
              <a:solidFill>
                <a:srgbClr val="1D1D1B"/>
              </a:solidFill>
              <a:latin typeface="Arial"/>
              <a:ea typeface="Arial"/>
              <a:cs typeface="Arial"/>
              <a:sym typeface="Arial"/>
            </a:endParaRPr>
          </a:p>
          <a:p>
            <a:pPr marL="342900" lvl="0" indent="-342900" algn="l" rtl="0">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Create targeted solutions aligned with informatics goals and gender inclusion.</a:t>
            </a:r>
            <a:endParaRPr/>
          </a:p>
          <a:p>
            <a:pPr marL="342900" lvl="0" indent="-228600" algn="l" rtl="0">
              <a:lnSpc>
                <a:spcPct val="90000"/>
              </a:lnSpc>
              <a:spcBef>
                <a:spcPts val="0"/>
              </a:spcBef>
              <a:spcAft>
                <a:spcPts val="0"/>
              </a:spcAft>
              <a:buClr>
                <a:schemeClr val="accent4"/>
              </a:buClr>
              <a:buSzPts val="1800"/>
              <a:buFont typeface="Arial"/>
              <a:buNone/>
            </a:pPr>
            <a:endParaRPr sz="2000">
              <a:solidFill>
                <a:srgbClr val="1D1D1B"/>
              </a:solidFill>
              <a:latin typeface="Arial"/>
              <a:ea typeface="Arial"/>
              <a:cs typeface="Arial"/>
              <a:sym typeface="Arial"/>
            </a:endParaRPr>
          </a:p>
          <a:p>
            <a:pPr marL="342900" lvl="0" indent="-342900" algn="l" rtl="0">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Build a detailed plan using SMART questions, clear steps, and data collection methods.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a:t>Content</a:t>
            </a:r>
            <a:endParaRPr/>
          </a:p>
        </p:txBody>
      </p:sp>
      <p:sp>
        <p:nvSpPr>
          <p:cNvPr id="135" name="Google Shape;135;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1 - WP title</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2 - Unit title</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3 - Learning outcomes</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4 - Content</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5 - Recap from Unit 1</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6 - Introduction to collaborative Action Research</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7 - Activity #1 Challenge - swap </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8 - Key principles for effective interventions</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9&amp;10 - Example of intervention strategies </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11 - Activity #2 Intervention - brainstorm </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12-14 - Creating an Action Research Plan</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15 - Activity #3 Plan development </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16 - Wrap up &amp; next steps</a:t>
            </a:r>
            <a:endParaRPr/>
          </a:p>
          <a:p>
            <a:pPr marL="457200" lvl="0" indent="-114300" algn="l" rtl="0">
              <a:lnSpc>
                <a:spcPct val="90000"/>
              </a:lnSpc>
              <a:spcBef>
                <a:spcPts val="1000"/>
              </a:spcBef>
              <a:spcAft>
                <a:spcPts val="0"/>
              </a:spcAft>
              <a:buSzPts val="1800"/>
              <a:buFont typeface="Arial"/>
              <a:buNone/>
            </a:pPr>
            <a:endParaRPr>
              <a:solidFill>
                <a:srgbClr val="404040"/>
              </a:solidFill>
              <a:latin typeface="Arial"/>
              <a:ea typeface="Arial"/>
              <a:cs typeface="Arial"/>
              <a:sym typeface="Arial"/>
            </a:endParaRPr>
          </a:p>
          <a:p>
            <a:pPr marL="457200" lvl="0" indent="-114300" algn="l" rtl="0">
              <a:lnSpc>
                <a:spcPct val="90000"/>
              </a:lnSpc>
              <a:spcBef>
                <a:spcPts val="1000"/>
              </a:spcBef>
              <a:spcAft>
                <a:spcPts val="0"/>
              </a:spcAft>
              <a:buSzPts val="1800"/>
              <a:buFont typeface="Arial"/>
              <a:buNone/>
            </a:pPr>
            <a:endParaRPr>
              <a:solidFill>
                <a:srgbClr val="404040"/>
              </a:solidFill>
              <a:latin typeface="Arial"/>
              <a:ea typeface="Arial"/>
              <a:cs typeface="Arial"/>
              <a:sym typeface="Arial"/>
            </a:endParaRPr>
          </a:p>
          <a:p>
            <a:pPr marL="457200" lvl="0" indent="-114300" algn="l" rtl="0">
              <a:lnSpc>
                <a:spcPct val="90000"/>
              </a:lnSpc>
              <a:spcBef>
                <a:spcPts val="1000"/>
              </a:spcBef>
              <a:spcAft>
                <a:spcPts val="0"/>
              </a:spcAft>
              <a:buSzPts val="1800"/>
              <a:buFont typeface="Arial"/>
              <a:buNone/>
            </a:pPr>
            <a:endParaRPr b="0" i="0">
              <a:solidFill>
                <a:srgbClr val="40404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Recap from Unit 1 </a:t>
            </a:r>
            <a:endParaRPr/>
          </a:p>
        </p:txBody>
      </p:sp>
      <p:sp>
        <p:nvSpPr>
          <p:cNvPr id="141" name="Google Shape;141;p24"/>
          <p:cNvSpPr txBox="1">
            <a:spLocks noGrp="1"/>
          </p:cNvSpPr>
          <p:nvPr>
            <p:ph type="body" idx="2"/>
          </p:nvPr>
        </p:nvSpPr>
        <p:spPr>
          <a:xfrm>
            <a:off x="0" y="1020568"/>
            <a:ext cx="11789100" cy="56610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800"/>
              <a:buNone/>
            </a:pPr>
            <a:endParaRPr/>
          </a:p>
          <a:p>
            <a:pPr marL="457200" marR="0" lvl="0" indent="-228600" algn="l" rtl="0">
              <a:lnSpc>
                <a:spcPct val="90000"/>
              </a:lnSpc>
              <a:spcBef>
                <a:spcPts val="1000"/>
              </a:spcBef>
              <a:spcAft>
                <a:spcPts val="0"/>
              </a:spcAft>
              <a:buClr>
                <a:schemeClr val="accent4"/>
              </a:buClr>
              <a:buSzPts val="1800"/>
              <a:buFont typeface="Arial"/>
              <a:buNone/>
            </a:pPr>
            <a:br>
              <a:rPr lang="en-US"/>
            </a:br>
            <a:br>
              <a:rPr lang="en-US"/>
            </a:br>
            <a:endParaRPr/>
          </a:p>
        </p:txBody>
      </p:sp>
      <p:sp>
        <p:nvSpPr>
          <p:cNvPr id="142" name="Google Shape;142;p24"/>
          <p:cNvSpPr txBox="1"/>
          <p:nvPr/>
        </p:nvSpPr>
        <p:spPr>
          <a:xfrm>
            <a:off x="735384" y="1892852"/>
            <a:ext cx="8675298" cy="800219"/>
          </a:xfrm>
          <a:prstGeom prst="rect">
            <a:avLst/>
          </a:prstGeom>
          <a:gradFill>
            <a:gsLst>
              <a:gs pos="0">
                <a:srgbClr val="8AEC9F"/>
              </a:gs>
              <a:gs pos="50000">
                <a:srgbClr val="B8F1C3"/>
              </a:gs>
              <a:gs pos="100000">
                <a:srgbClr val="DCF8E1"/>
              </a:gs>
            </a:gsLst>
            <a:lin ang="5400000" scaled="0"/>
          </a:gra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3200" b="1" i="0" u="sng" strike="noStrike" cap="none">
                <a:solidFill>
                  <a:srgbClr val="000000"/>
                </a:solidFill>
                <a:latin typeface="Arial"/>
                <a:ea typeface="Arial"/>
                <a:cs typeface="Arial"/>
                <a:sym typeface="Arial"/>
              </a:rPr>
              <a:t>Identify</a:t>
            </a:r>
            <a:r>
              <a:rPr lang="en-US" sz="3200" b="1" i="0" u="none" strike="noStrike" cap="none">
                <a:solidFill>
                  <a:srgbClr val="000000"/>
                </a:solidFill>
                <a:latin typeface="Arial"/>
                <a:ea typeface="Arial"/>
                <a:cs typeface="Arial"/>
                <a:sym typeface="Arial"/>
              </a:rPr>
              <a:t> → Plan → Act → Observe → Reflect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p24"/>
          <p:cNvSpPr txBox="1"/>
          <p:nvPr/>
        </p:nvSpPr>
        <p:spPr>
          <a:xfrm>
            <a:off x="715992" y="2971800"/>
            <a:ext cx="10842024"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Arial"/>
                <a:ea typeface="Arial"/>
                <a:cs typeface="Arial"/>
                <a:sym typeface="Arial"/>
              </a:rPr>
              <a:t>- Importance of </a:t>
            </a:r>
            <a:r>
              <a:rPr lang="en-US" sz="2000" b="1" i="0" u="sng" strike="noStrike" cap="none">
                <a:solidFill>
                  <a:srgbClr val="000000"/>
                </a:solidFill>
                <a:latin typeface="Arial"/>
                <a:ea typeface="Arial"/>
                <a:cs typeface="Arial"/>
                <a:sym typeface="Arial"/>
              </a:rPr>
              <a:t>well-framed research questions </a:t>
            </a:r>
            <a:r>
              <a:rPr lang="en-US" sz="2000" b="0" i="0" u="none" strike="noStrike" cap="none">
                <a:solidFill>
                  <a:srgbClr val="000000"/>
                </a:solidFill>
                <a:latin typeface="Arial"/>
                <a:ea typeface="Arial"/>
                <a:cs typeface="Arial"/>
                <a:sym typeface="Arial"/>
              </a:rPr>
              <a:t>(specific, actionable, measurable)</a:t>
            </a:r>
            <a:endParaRPr sz="1400" b="0" i="0" u="none" strike="noStrike" cap="none">
              <a:solidFill>
                <a:srgbClr val="000000"/>
              </a:solidFill>
              <a:latin typeface="Arial"/>
              <a:ea typeface="Arial"/>
              <a:cs typeface="Arial"/>
              <a:sym typeface="Arial"/>
            </a:endParaRPr>
          </a:p>
        </p:txBody>
      </p:sp>
      <p:sp>
        <p:nvSpPr>
          <p:cNvPr id="144" name="Google Shape;144;p24"/>
          <p:cNvSpPr txBox="1"/>
          <p:nvPr/>
        </p:nvSpPr>
        <p:spPr>
          <a:xfrm>
            <a:off x="715992" y="1316226"/>
            <a:ext cx="10127412" cy="61555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Arial"/>
                <a:ea typeface="Arial"/>
                <a:cs typeface="Arial"/>
                <a:sym typeface="Arial"/>
              </a:rPr>
              <a:t>- The </a:t>
            </a:r>
            <a:r>
              <a:rPr lang="en-US" sz="2000" b="1" i="0" u="none" strike="noStrike" cap="none">
                <a:solidFill>
                  <a:srgbClr val="000000"/>
                </a:solidFill>
                <a:latin typeface="Arial"/>
                <a:ea typeface="Arial"/>
                <a:cs typeface="Arial"/>
                <a:sym typeface="Arial"/>
              </a:rPr>
              <a:t>Action Research Cycle: </a:t>
            </a:r>
            <a:r>
              <a:rPr lang="en-US" sz="2000" b="0" i="0" u="none" strike="noStrike" cap="none">
                <a:solidFill>
                  <a:srgbClr val="000000"/>
                </a:solidFill>
                <a:latin typeface="Arial"/>
                <a:ea typeface="Arial"/>
                <a:cs typeface="Arial"/>
                <a:sym typeface="Arial"/>
              </a:rPr>
              <a:t>a context-specific, student-centered iterative process.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24"/>
          <p:cNvSpPr txBox="1"/>
          <p:nvPr/>
        </p:nvSpPr>
        <p:spPr>
          <a:xfrm>
            <a:off x="715992" y="5010996"/>
            <a:ext cx="9456000" cy="585000"/>
          </a:xfrm>
          <a:prstGeom prst="rect">
            <a:avLst/>
          </a:prstGeom>
          <a:gradFill>
            <a:gsLst>
              <a:gs pos="0">
                <a:srgbClr val="8AEC9F"/>
              </a:gs>
              <a:gs pos="50000">
                <a:srgbClr val="B8F1C3"/>
              </a:gs>
              <a:gs pos="100000">
                <a:srgbClr val="DCF8E1"/>
              </a:gs>
            </a:gsLst>
            <a:lin ang="2700000" scaled="0"/>
          </a:gra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3200" b="1" i="0" u="none" strike="noStrike" cap="none">
                <a:solidFill>
                  <a:srgbClr val="000000"/>
                </a:solidFill>
                <a:latin typeface="Arial"/>
                <a:ea typeface="Arial"/>
                <a:cs typeface="Arial"/>
                <a:sym typeface="Arial"/>
              </a:rPr>
              <a:t>Research question → Intervention design</a:t>
            </a:r>
            <a:endParaRPr sz="3200" b="1" i="0" u="none" strike="noStrike" cap="none">
              <a:solidFill>
                <a:srgbClr val="000000"/>
              </a:solidFill>
              <a:latin typeface="Arial"/>
              <a:ea typeface="Arial"/>
              <a:cs typeface="Arial"/>
              <a:sym typeface="Arial"/>
            </a:endParaRPr>
          </a:p>
        </p:txBody>
      </p:sp>
      <p:sp>
        <p:nvSpPr>
          <p:cNvPr id="146" name="Google Shape;146;p24"/>
          <p:cNvSpPr txBox="1"/>
          <p:nvPr/>
        </p:nvSpPr>
        <p:spPr>
          <a:xfrm>
            <a:off x="715992" y="3586646"/>
            <a:ext cx="11386200" cy="707886"/>
          </a:xfrm>
          <a:prstGeom prst="rect">
            <a:avLst/>
          </a:prstGeom>
          <a:gradFill>
            <a:gsLst>
              <a:gs pos="0">
                <a:srgbClr val="8AEC9F"/>
              </a:gs>
              <a:gs pos="50000">
                <a:srgbClr val="B8F1C3"/>
              </a:gs>
              <a:gs pos="100000">
                <a:srgbClr val="DCF8E1"/>
              </a:gs>
            </a:gsLst>
            <a:lin ang="5400000" scaled="0"/>
          </a:gra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i="1" u="none" strike="noStrike" cap="none">
                <a:solidFill>
                  <a:srgbClr val="000000"/>
                </a:solidFill>
                <a:latin typeface="Arial"/>
                <a:ea typeface="Arial"/>
                <a:cs typeface="Arial"/>
                <a:sym typeface="Arial"/>
              </a:rPr>
              <a:t>Why do girls avoid robotics? 🡺 How can I redesign robotics group roles to increase girls’ leadership participation?</a:t>
            </a:r>
            <a:endParaRPr sz="1400" b="0" i="0" u="none" strike="noStrike" cap="none">
              <a:solidFill>
                <a:srgbClr val="000000"/>
              </a:solidFill>
              <a:latin typeface="Arial"/>
              <a:ea typeface="Arial"/>
              <a:cs typeface="Arial"/>
              <a:sym typeface="Arial"/>
            </a:endParaRPr>
          </a:p>
        </p:txBody>
      </p:sp>
      <p:sp>
        <p:nvSpPr>
          <p:cNvPr id="147" name="Google Shape;147;p24"/>
          <p:cNvSpPr txBox="1"/>
          <p:nvPr/>
        </p:nvSpPr>
        <p:spPr>
          <a:xfrm>
            <a:off x="735384" y="4421647"/>
            <a:ext cx="10842024" cy="8309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Arial"/>
                <a:ea typeface="Arial"/>
                <a:cs typeface="Arial"/>
                <a:sym typeface="Arial"/>
              </a:rPr>
              <a:t>- Connection between </a:t>
            </a:r>
            <a:r>
              <a:rPr lang="en-US" sz="2000" b="1" i="0" u="none" strike="noStrike" cap="none">
                <a:solidFill>
                  <a:srgbClr val="000000"/>
                </a:solidFill>
                <a:latin typeface="Arial"/>
                <a:ea typeface="Arial"/>
                <a:cs typeface="Arial"/>
                <a:sym typeface="Arial"/>
              </a:rPr>
              <a:t>identified challenges and intervention design</a:t>
            </a:r>
            <a:endParaRPr sz="20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g343c85d3a64_0_6"/>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Introduction to collaborative Action Research</a:t>
            </a:r>
            <a:endParaRPr sz="2800">
              <a:solidFill>
                <a:srgbClr val="FFFFFF"/>
              </a:solidFill>
            </a:endParaRPr>
          </a:p>
        </p:txBody>
      </p:sp>
      <p:sp>
        <p:nvSpPr>
          <p:cNvPr id="153" name="Google Shape;153;g343c85d3a64_0_6"/>
          <p:cNvSpPr txBox="1"/>
          <p:nvPr/>
        </p:nvSpPr>
        <p:spPr>
          <a:xfrm>
            <a:off x="97970" y="926592"/>
            <a:ext cx="12313920"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accent1"/>
                </a:solidFill>
                <a:latin typeface="Calibri"/>
                <a:ea typeface="Calibri"/>
                <a:cs typeface="Calibri"/>
                <a:sym typeface="Calibri"/>
              </a:rPr>
              <a:t>Collaborative Action Research: stronger together</a:t>
            </a:r>
            <a:endParaRPr sz="2400" b="0" i="0" u="none" strike="noStrike" cap="none">
              <a:solidFill>
                <a:schemeClr val="accent1"/>
              </a:solidFill>
              <a:latin typeface="Calibri"/>
              <a:ea typeface="Calibri"/>
              <a:cs typeface="Calibri"/>
              <a:sym typeface="Calibri"/>
            </a:endParaRPr>
          </a:p>
        </p:txBody>
      </p:sp>
      <p:sp>
        <p:nvSpPr>
          <p:cNvPr id="154" name="Google Shape;154;g343c85d3a64_0_6"/>
          <p:cNvSpPr txBox="1"/>
          <p:nvPr/>
        </p:nvSpPr>
        <p:spPr>
          <a:xfrm>
            <a:off x="847344" y="1806047"/>
            <a:ext cx="10497312" cy="707886"/>
          </a:xfrm>
          <a:prstGeom prst="rect">
            <a:avLst/>
          </a:prstGeom>
          <a:gradFill>
            <a:gsLst>
              <a:gs pos="0">
                <a:srgbClr val="8AEC9F"/>
              </a:gs>
              <a:gs pos="50000">
                <a:srgbClr val="B8F1C3"/>
              </a:gs>
              <a:gs pos="100000">
                <a:srgbClr val="DCF8E1"/>
              </a:gs>
            </a:gsLst>
            <a:lin ang="8100000" scaled="0"/>
          </a:grad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A participatory process where educators work together to investigate shared concerns, implement solutions, and assess impact.</a:t>
            </a:r>
            <a:endParaRPr sz="2000" b="0" i="0" u="none" strike="noStrike" cap="none">
              <a:solidFill>
                <a:schemeClr val="dk1"/>
              </a:solidFill>
              <a:latin typeface="Arial"/>
              <a:ea typeface="Arial"/>
              <a:cs typeface="Arial"/>
              <a:sym typeface="Arial"/>
            </a:endParaRPr>
          </a:p>
        </p:txBody>
      </p:sp>
      <p:sp>
        <p:nvSpPr>
          <p:cNvPr id="155" name="Google Shape;155;g343c85d3a64_0_6"/>
          <p:cNvSpPr txBox="1"/>
          <p:nvPr/>
        </p:nvSpPr>
        <p:spPr>
          <a:xfrm>
            <a:off x="719328" y="3167390"/>
            <a:ext cx="10625328" cy="163121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rgbClr val="000000"/>
                </a:solidFill>
                <a:latin typeface="Arial"/>
                <a:ea typeface="Arial"/>
                <a:cs typeface="Arial"/>
                <a:sym typeface="Arial"/>
              </a:rPr>
              <a:t>Benefits:  </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Shared expertise and diverse perspectives</a:t>
            </a:r>
            <a:endParaRPr sz="20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More robust data</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Sustainable improvements </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Professional learning community</a:t>
            </a:r>
            <a:endParaRPr sz="1400" b="0" i="0" u="none" strike="noStrike" cap="none">
              <a:solidFill>
                <a:srgbClr val="000000"/>
              </a:solidFill>
              <a:latin typeface="Arial"/>
              <a:ea typeface="Arial"/>
              <a:cs typeface="Arial"/>
              <a:sym typeface="Arial"/>
            </a:endParaRPr>
          </a:p>
        </p:txBody>
      </p:sp>
      <p:sp>
        <p:nvSpPr>
          <p:cNvPr id="156" name="Google Shape;156;g343c85d3a64_0_6"/>
          <p:cNvSpPr txBox="1"/>
          <p:nvPr/>
        </p:nvSpPr>
        <p:spPr>
          <a:xfrm>
            <a:off x="97970" y="6037694"/>
            <a:ext cx="11594592"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rgbClr val="000000"/>
                </a:solidFill>
                <a:latin typeface="Arial"/>
                <a:ea typeface="Arial"/>
                <a:cs typeface="Arial"/>
                <a:sym typeface="Arial"/>
              </a:rPr>
              <a:t>Hargreaves, A., &amp; O’Connor, M. T. (2019). Leading collaborative professionalism. Centre for Strategic Education (Australia). </a:t>
            </a:r>
            <a:r>
              <a:rPr lang="en-US" sz="1050" b="0" i="0" u="sng" strike="noStrike" cap="none">
                <a:solidFill>
                  <a:srgbClr val="000000"/>
                </a:solidFill>
                <a:latin typeface="Arial"/>
                <a:ea typeface="Arial"/>
                <a:cs typeface="Arial"/>
                <a:sym typeface="Arial"/>
                <a:hlinkClick r:id="rId3">
                  <a:extLst>
                    <a:ext uri="{A12FA001-AC4F-418D-AE19-62706E023703}">
                      <ahyp:hlinkClr xmlns:ahyp="http://schemas.microsoft.com/office/drawing/2018/hyperlinkcolor" val="tx"/>
                    </a:ext>
                  </a:extLst>
                </a:hlinkClick>
              </a:rPr>
              <a:t>https://www.andyhargreaves.com/uploads/5/2/9/2/5292616/seminar_series_274-april2018.pdf</a:t>
            </a:r>
            <a:r>
              <a:rPr lang="en-US" sz="105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rgbClr val="000000"/>
                </a:solidFill>
                <a:latin typeface="Arial"/>
                <a:ea typeface="Arial"/>
                <a:cs typeface="Arial"/>
                <a:sym typeface="Arial"/>
              </a:rPr>
              <a:t>Vescio, V., Ross, D., &amp; Adams, A. (2008). A review of research on the impact of professional learning communities on teaching practice and student learning. Teaching and Teacher Education, 24(1), 80-91.</a:t>
            </a:r>
            <a:r>
              <a:rPr lang="en-US" sz="1050" b="0" i="0" u="sng" strike="noStrike" cap="none">
                <a:solidFill>
                  <a:srgbClr val="000000"/>
                </a:solidFill>
                <a:latin typeface="Arial"/>
                <a:ea typeface="Arial"/>
                <a:cs typeface="Arial"/>
                <a:sym typeface="Arial"/>
                <a:hlinkClick r:id="rId4">
                  <a:extLst>
                    <a:ext uri="{A12FA001-AC4F-418D-AE19-62706E023703}">
                      <ahyp:hlinkClr xmlns:ahyp="http://schemas.microsoft.com/office/drawing/2018/hyperlinkcolor" val="tx"/>
                    </a:ext>
                  </a:extLst>
                </a:hlinkClick>
              </a:rPr>
              <a:t> 10.1016/j.tate.2007.01.004</a:t>
            </a:r>
            <a:endParaRPr sz="105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5"/>
          <p:cNvSpPr txBox="1">
            <a:spLocks noGrp="1"/>
          </p:cNvSpPr>
          <p:nvPr>
            <p:ph type="title"/>
          </p:nvPr>
        </p:nvSpPr>
        <p:spPr>
          <a:xfrm>
            <a:off x="123745" y="78617"/>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Activity #1 Challenge - swap</a:t>
            </a:r>
            <a:endParaRPr sz="2800" b="1">
              <a:solidFill>
                <a:srgbClr val="FFFFFF"/>
              </a:solidFill>
            </a:endParaRPr>
          </a:p>
        </p:txBody>
      </p:sp>
      <p:sp>
        <p:nvSpPr>
          <p:cNvPr id="162" name="Google Shape;162;p25"/>
          <p:cNvSpPr txBox="1"/>
          <p:nvPr/>
        </p:nvSpPr>
        <p:spPr>
          <a:xfrm>
            <a:off x="646171" y="2394015"/>
            <a:ext cx="10899600" cy="4125000"/>
          </a:xfrm>
          <a:prstGeom prst="rect">
            <a:avLst/>
          </a:prstGeom>
          <a:noFill/>
          <a:ln>
            <a:noFill/>
          </a:ln>
        </p:spPr>
        <p:txBody>
          <a:bodyPr spcFirstLastPara="1" wrap="square" lIns="91425" tIns="45700" rIns="91425" bIns="45700" anchor="t" anchorCtr="0">
            <a:spAutoFit/>
          </a:bodyPr>
          <a:lstStyle/>
          <a:p>
            <a:pPr marL="285750" marR="0" lvl="0" indent="-273050" algn="l" rtl="0">
              <a:lnSpc>
                <a:spcPct val="100000"/>
              </a:lnSpc>
              <a:spcBef>
                <a:spcPts val="0"/>
              </a:spcBef>
              <a:spcAft>
                <a:spcPts val="0"/>
              </a:spcAft>
              <a:buClr>
                <a:srgbClr val="000000"/>
              </a:buClr>
              <a:buSzPts val="1800"/>
              <a:buFont typeface="Arial"/>
              <a:buChar char="•"/>
            </a:pPr>
            <a:r>
              <a:rPr lang="en-US" sz="1800" b="1" i="0" u="none" strike="noStrike" cap="none">
                <a:solidFill>
                  <a:srgbClr val="000000"/>
                </a:solidFill>
                <a:latin typeface="Arial"/>
                <a:ea typeface="Arial"/>
                <a:cs typeface="Arial"/>
                <a:sym typeface="Arial"/>
              </a:rPr>
              <a:t>Set up: </a:t>
            </a:r>
            <a:r>
              <a:rPr lang="en-US" sz="1800" b="0" i="0" u="none" strike="noStrike" cap="none">
                <a:solidFill>
                  <a:srgbClr val="000000"/>
                </a:solidFill>
                <a:latin typeface="Arial"/>
                <a:ea typeface="Arial"/>
                <a:cs typeface="Arial"/>
                <a:sym typeface="Arial"/>
              </a:rPr>
              <a:t>Take one of the persistent challenges you identified and crafted in Unit 1. Write it on a sticky note following this format: </a:t>
            </a:r>
            <a:endParaRPr sz="26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700"/>
              <a:buFont typeface="Arial"/>
              <a:buNone/>
            </a:pPr>
            <a:r>
              <a:rPr lang="en-US" sz="1700" b="1" i="0" u="none" strike="noStrike" cap="none">
                <a:solidFill>
                  <a:schemeClr val="dk1"/>
                </a:solidFill>
                <a:latin typeface="Arial"/>
                <a:ea typeface="Arial"/>
                <a:cs typeface="Arial"/>
                <a:sym typeface="Arial"/>
              </a:rPr>
              <a:t>[Student group] + [behavior/skill gap] + [context].</a:t>
            </a:r>
            <a:endParaRPr sz="11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800"/>
              <a:buFont typeface="Arial"/>
              <a:buNone/>
            </a:pPr>
            <a:endParaRPr sz="2800" b="1" i="0" u="none" strike="noStrike" cap="none">
              <a:solidFill>
                <a:srgbClr val="40404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2000"/>
              <a:buFont typeface="Arial"/>
              <a:buChar char="•"/>
            </a:pPr>
            <a:r>
              <a:rPr lang="en-US" sz="2000" b="1" i="0" u="none" strike="noStrike" cap="none">
                <a:solidFill>
                  <a:srgbClr val="000000"/>
                </a:solidFill>
                <a:latin typeface="Arial"/>
                <a:ea typeface="Arial"/>
                <a:cs typeface="Arial"/>
                <a:sym typeface="Arial"/>
              </a:rPr>
              <a:t>Round 1 - Teacher A shares their challenge</a:t>
            </a:r>
            <a:endParaRPr sz="2000" b="1" i="0" u="none" strike="noStrike" cap="none">
              <a:solidFill>
                <a:srgbClr val="000000"/>
              </a:solidFill>
              <a:latin typeface="Arial"/>
              <a:ea typeface="Arial"/>
              <a:cs typeface="Arial"/>
              <a:sym typeface="Arial"/>
            </a:endParaRPr>
          </a:p>
          <a:p>
            <a:pPr marL="914400" marR="0" lvl="0" indent="-330200" algn="l" rtl="0">
              <a:lnSpc>
                <a:spcPct val="100000"/>
              </a:lnSpc>
              <a:spcBef>
                <a:spcPts val="0"/>
              </a:spcBef>
              <a:spcAft>
                <a:spcPts val="0"/>
              </a:spcAft>
              <a:buClr>
                <a:schemeClr val="dk1"/>
              </a:buClr>
              <a:buSzPts val="1600"/>
              <a:buFont typeface="Arial"/>
              <a:buAutoNum type="arabicParenBoth"/>
            </a:pPr>
            <a:r>
              <a:rPr lang="en-US" sz="1600" b="0" i="0" u="none" strike="noStrike" cap="none">
                <a:solidFill>
                  <a:schemeClr val="dk1"/>
                </a:solidFill>
                <a:latin typeface="Arial"/>
                <a:ea typeface="Arial"/>
                <a:cs typeface="Arial"/>
                <a:sym typeface="Arial"/>
              </a:rPr>
              <a:t>Ask clarifying questions to uncover root causes (e.g., ‘Do you think it’s confidence, interest, or peer dynamics?’)</a:t>
            </a:r>
            <a:endParaRPr sz="1600" b="0" i="0" u="none" strike="noStrike" cap="none">
              <a:solidFill>
                <a:schemeClr val="dk1"/>
              </a:solidFill>
              <a:latin typeface="Arial"/>
              <a:ea typeface="Arial"/>
              <a:cs typeface="Arial"/>
              <a:sym typeface="Arial"/>
            </a:endParaRPr>
          </a:p>
          <a:p>
            <a:pPr marL="914400" marR="0" lvl="0" indent="-330200" algn="l" rtl="0">
              <a:lnSpc>
                <a:spcPct val="100000"/>
              </a:lnSpc>
              <a:spcBef>
                <a:spcPts val="0"/>
              </a:spcBef>
              <a:spcAft>
                <a:spcPts val="0"/>
              </a:spcAft>
              <a:buClr>
                <a:schemeClr val="dk1"/>
              </a:buClr>
              <a:buSzPts val="1600"/>
              <a:buFont typeface="Arial"/>
              <a:buAutoNum type="arabicParenBoth"/>
            </a:pPr>
            <a:r>
              <a:rPr lang="en-US" sz="1600" b="0" i="0" u="none" strike="noStrike" cap="none">
                <a:solidFill>
                  <a:schemeClr val="dk1"/>
                </a:solidFill>
                <a:latin typeface="Arial"/>
                <a:ea typeface="Arial"/>
                <a:cs typeface="Arial"/>
                <a:sym typeface="Arial"/>
              </a:rPr>
              <a:t>Brainstorm angles the teacher might not have considered (e.g., ‘Could the debugging interface feel intimidating?’ or ‘Have you tried peer debugging pairs?’)</a:t>
            </a:r>
            <a:endParaRPr sz="16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b="1"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2000"/>
              <a:buFont typeface="Arial"/>
              <a:buChar char="•"/>
            </a:pPr>
            <a:r>
              <a:rPr lang="en-US" sz="2000" b="1" i="0" u="none" strike="noStrike" cap="none">
                <a:solidFill>
                  <a:srgbClr val="000000"/>
                </a:solidFill>
                <a:latin typeface="Arial"/>
                <a:ea typeface="Arial"/>
                <a:cs typeface="Arial"/>
                <a:sym typeface="Arial"/>
              </a:rPr>
              <a:t>Round 2 &amp; 3: Repeat for Teachers B and C</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b="1"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2000"/>
              <a:buFont typeface="Arial"/>
              <a:buChar char="•"/>
            </a:pPr>
            <a:r>
              <a:rPr lang="en-US" sz="2000" b="1" i="0" u="none" strike="noStrike" cap="none">
                <a:solidFill>
                  <a:srgbClr val="000000"/>
                </a:solidFill>
                <a:latin typeface="Arial"/>
                <a:ea typeface="Arial"/>
                <a:cs typeface="Arial"/>
                <a:sym typeface="Arial"/>
              </a:rPr>
              <a:t>Refinement: </a:t>
            </a:r>
            <a:r>
              <a:rPr lang="en-US" sz="1700" b="0" i="0" u="none" strike="noStrike" cap="none">
                <a:solidFill>
                  <a:schemeClr val="dk1"/>
                </a:solidFill>
                <a:latin typeface="Arial"/>
                <a:ea typeface="Arial"/>
                <a:cs typeface="Arial"/>
                <a:sym typeface="Arial"/>
              </a:rPr>
              <a:t>revise your original challenge based on group feedback using the checklist: </a:t>
            </a:r>
            <a:r>
              <a:rPr lang="en-US" sz="1700" b="0" i="1" u="none" strike="noStrike" cap="none">
                <a:solidFill>
                  <a:schemeClr val="dk1"/>
                </a:solidFill>
                <a:latin typeface="Arial"/>
                <a:ea typeface="Arial"/>
                <a:cs typeface="Arial"/>
                <a:sym typeface="Arial"/>
              </a:rPr>
              <a:t>specific, actionable, measurable.</a:t>
            </a:r>
            <a:endParaRPr sz="2500" b="1" i="0" u="none" strike="noStrike" cap="none">
              <a:solidFill>
                <a:schemeClr val="dk1"/>
              </a:solidFill>
              <a:latin typeface="Arial"/>
              <a:ea typeface="Arial"/>
              <a:cs typeface="Arial"/>
              <a:sym typeface="Arial"/>
            </a:endParaRPr>
          </a:p>
        </p:txBody>
      </p:sp>
      <p:sp>
        <p:nvSpPr>
          <p:cNvPr id="163" name="Google Shape;163;p25"/>
          <p:cNvSpPr txBox="1"/>
          <p:nvPr/>
        </p:nvSpPr>
        <p:spPr>
          <a:xfrm>
            <a:off x="1670304" y="1477366"/>
            <a:ext cx="11301900" cy="569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100"/>
              <a:buFont typeface="Arial"/>
              <a:buNone/>
            </a:pPr>
            <a:r>
              <a:rPr lang="en-US" sz="3100" b="0" i="0" u="none" strike="noStrike" cap="none">
                <a:solidFill>
                  <a:srgbClr val="000000"/>
                </a:solidFill>
                <a:latin typeface="Arial"/>
                <a:ea typeface="Arial"/>
                <a:cs typeface="Arial"/>
                <a:sym typeface="Arial"/>
              </a:rPr>
              <a:t>Swap     🡺           Brainstorm    🡺         Refine</a:t>
            </a:r>
            <a:endParaRPr sz="3100" b="0" i="0" u="none" strike="noStrike" cap="none">
              <a:solidFill>
                <a:srgbClr val="000000"/>
              </a:solidFill>
              <a:latin typeface="Arial"/>
              <a:ea typeface="Arial"/>
              <a:cs typeface="Arial"/>
              <a:sym typeface="Arial"/>
            </a:endParaRPr>
          </a:p>
        </p:txBody>
      </p:sp>
      <p:pic>
        <p:nvPicPr>
          <p:cNvPr id="164" name="Google Shape;164;p25"/>
          <p:cNvPicPr preferRelativeResize="0"/>
          <p:nvPr/>
        </p:nvPicPr>
        <p:blipFill rotWithShape="1">
          <a:blip r:embed="rId3">
            <a:alphaModFix/>
          </a:blip>
          <a:srcRect/>
          <a:stretch/>
        </p:blipFill>
        <p:spPr>
          <a:xfrm>
            <a:off x="878802" y="1366351"/>
            <a:ext cx="791496" cy="791475"/>
          </a:xfrm>
          <a:prstGeom prst="rect">
            <a:avLst/>
          </a:prstGeom>
          <a:noFill/>
          <a:ln>
            <a:noFill/>
          </a:ln>
        </p:spPr>
      </p:pic>
      <p:pic>
        <p:nvPicPr>
          <p:cNvPr id="165" name="Google Shape;165;p25"/>
          <p:cNvPicPr preferRelativeResize="0"/>
          <p:nvPr/>
        </p:nvPicPr>
        <p:blipFill rotWithShape="1">
          <a:blip r:embed="rId4">
            <a:alphaModFix/>
          </a:blip>
          <a:srcRect/>
          <a:stretch/>
        </p:blipFill>
        <p:spPr>
          <a:xfrm>
            <a:off x="3889324" y="1305413"/>
            <a:ext cx="939650" cy="913326"/>
          </a:xfrm>
          <a:prstGeom prst="rect">
            <a:avLst/>
          </a:prstGeom>
          <a:noFill/>
          <a:ln>
            <a:noFill/>
          </a:ln>
        </p:spPr>
      </p:pic>
      <p:pic>
        <p:nvPicPr>
          <p:cNvPr id="166" name="Google Shape;166;p25"/>
          <p:cNvPicPr preferRelativeResize="0"/>
          <p:nvPr/>
        </p:nvPicPr>
        <p:blipFill rotWithShape="1">
          <a:blip r:embed="rId5">
            <a:alphaModFix/>
          </a:blip>
          <a:srcRect/>
          <a:stretch/>
        </p:blipFill>
        <p:spPr>
          <a:xfrm>
            <a:off x="7766378" y="1366347"/>
            <a:ext cx="710479" cy="7914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g343c85d3a64_0_29"/>
          <p:cNvSpPr txBox="1"/>
          <p:nvPr/>
        </p:nvSpPr>
        <p:spPr>
          <a:xfrm>
            <a:off x="271500" y="1405472"/>
            <a:ext cx="5824500" cy="42372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1 – Aligned with informatics goals</a:t>
            </a:r>
            <a:endParaRPr sz="2200" b="0" i="0" u="none" strike="noStrike" cap="none">
              <a:solidFill>
                <a:schemeClr val="dk1"/>
              </a:solidFill>
              <a:latin typeface="Arial"/>
              <a:ea typeface="Arial"/>
              <a:cs typeface="Arial"/>
              <a:sym typeface="Arial"/>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2 –</a:t>
            </a:r>
            <a:r>
              <a:rPr lang="en-US" sz="2200" b="0" i="0" u="none" strike="noStrike" cap="none">
                <a:solidFill>
                  <a:schemeClr val="dk1"/>
                </a:solidFill>
                <a:latin typeface="Arial"/>
                <a:ea typeface="Arial"/>
                <a:cs typeface="Arial"/>
                <a:sym typeface="Arial"/>
              </a:rPr>
              <a:t> </a:t>
            </a:r>
            <a:r>
              <a:rPr lang="en-US" sz="2200" b="1" i="0" u="none" strike="noStrike" cap="none">
                <a:solidFill>
                  <a:schemeClr val="dk1"/>
                </a:solidFill>
                <a:latin typeface="Arial"/>
                <a:ea typeface="Arial"/>
                <a:cs typeface="Arial"/>
                <a:sym typeface="Arial"/>
              </a:rPr>
              <a:t>Promotes gender inclusion</a:t>
            </a:r>
            <a:endParaRPr sz="2200" b="0" i="0" u="none" strike="noStrike" cap="none">
              <a:solidFill>
                <a:schemeClr val="dk1"/>
              </a:solidFill>
              <a:latin typeface="Arial"/>
              <a:ea typeface="Arial"/>
              <a:cs typeface="Arial"/>
              <a:sym typeface="Arial"/>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3 – Rooted in identified causes</a:t>
            </a:r>
            <a:endParaRPr sz="2200" b="0" i="0" u="none" strike="noStrike" cap="none">
              <a:solidFill>
                <a:schemeClr val="dk1"/>
              </a:solidFill>
              <a:latin typeface="Arial"/>
              <a:ea typeface="Arial"/>
              <a:cs typeface="Arial"/>
              <a:sym typeface="Arial"/>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4 – Within your control</a:t>
            </a:r>
            <a:endParaRPr sz="2200" b="0" i="0" u="none" strike="noStrike" cap="none">
              <a:solidFill>
                <a:schemeClr val="dk1"/>
              </a:solidFill>
              <a:latin typeface="Arial"/>
              <a:ea typeface="Arial"/>
              <a:cs typeface="Arial"/>
              <a:sym typeface="Arial"/>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5 – Measurable outcomes</a:t>
            </a:r>
            <a:endParaRPr sz="2000" b="1" i="0" u="none" strike="noStrike" cap="none">
              <a:solidFill>
                <a:schemeClr val="dk1"/>
              </a:solidFill>
              <a:latin typeface="Arial"/>
              <a:ea typeface="Arial"/>
              <a:cs typeface="Arial"/>
              <a:sym typeface="Arial"/>
            </a:endParaRPr>
          </a:p>
        </p:txBody>
      </p:sp>
      <p:sp>
        <p:nvSpPr>
          <p:cNvPr id="172" name="Google Shape;172;g343c85d3a64_0_29"/>
          <p:cNvSpPr txBox="1">
            <a:spLocks noGrp="1"/>
          </p:cNvSpPr>
          <p:nvPr>
            <p:ph type="title"/>
          </p:nvPr>
        </p:nvSpPr>
        <p:spPr>
          <a:xfrm>
            <a:off x="123750" y="0"/>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From problem to solutions: designing impactful interventions</a:t>
            </a:r>
            <a:endParaRPr sz="2800" b="1">
              <a:solidFill>
                <a:srgbClr val="FFFFFF"/>
              </a:solidFill>
            </a:endParaRPr>
          </a:p>
        </p:txBody>
      </p:sp>
      <p:sp>
        <p:nvSpPr>
          <p:cNvPr id="173" name="Google Shape;173;g343c85d3a64_0_29"/>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t>Key principles for effective interventions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6"/>
          <p:cNvSpPr txBox="1"/>
          <p:nvPr/>
        </p:nvSpPr>
        <p:spPr>
          <a:xfrm>
            <a:off x="271525" y="1504425"/>
            <a:ext cx="5824500" cy="42372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15000"/>
              </a:lnSpc>
              <a:spcBef>
                <a:spcPts val="1200"/>
              </a:spcBef>
              <a:spcAft>
                <a:spcPts val="0"/>
              </a:spcAft>
              <a:buClr>
                <a:srgbClr val="000000"/>
              </a:buClr>
              <a:buSzPts val="2000"/>
              <a:buFont typeface="Arial"/>
              <a:buNone/>
            </a:pPr>
            <a:endParaRPr sz="2000" b="1" i="0" u="none" strike="noStrike" cap="none">
              <a:solidFill>
                <a:srgbClr val="1D1D1B"/>
              </a:solidFill>
              <a:latin typeface="Calibri"/>
              <a:ea typeface="Calibri"/>
              <a:cs typeface="Calibri"/>
              <a:sym typeface="Calibri"/>
            </a:endParaRPr>
          </a:p>
        </p:txBody>
      </p:sp>
      <p:sp>
        <p:nvSpPr>
          <p:cNvPr id="179" name="Google Shape;179;p6"/>
          <p:cNvSpPr txBox="1">
            <a:spLocks noGrp="1"/>
          </p:cNvSpPr>
          <p:nvPr>
            <p:ph type="title"/>
          </p:nvPr>
        </p:nvSpPr>
        <p:spPr>
          <a:xfrm>
            <a:off x="123750" y="0"/>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From problem to solutions: designing impactful interventions</a:t>
            </a:r>
            <a:endParaRPr sz="2800" b="1">
              <a:solidFill>
                <a:srgbClr val="FFFFFF"/>
              </a:solidFill>
            </a:endParaRPr>
          </a:p>
        </p:txBody>
      </p:sp>
      <p:sp>
        <p:nvSpPr>
          <p:cNvPr id="180" name="Google Shape;180;p6"/>
          <p:cNvSpPr txBox="1">
            <a:spLocks noGrp="1"/>
          </p:cNvSpPr>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t>Example intervention strategies</a:t>
            </a:r>
            <a:endParaRPr/>
          </a:p>
        </p:txBody>
      </p:sp>
      <p:graphicFrame>
        <p:nvGraphicFramePr>
          <p:cNvPr id="181" name="Google Shape;181;p6"/>
          <p:cNvGraphicFramePr/>
          <p:nvPr/>
        </p:nvGraphicFramePr>
        <p:xfrm>
          <a:off x="207264" y="1697500"/>
          <a:ext cx="3000000" cy="3000000"/>
        </p:xfrm>
        <a:graphic>
          <a:graphicData uri="http://schemas.openxmlformats.org/drawingml/2006/table">
            <a:tbl>
              <a:tblPr firstRow="1" bandRow="1">
                <a:noFill/>
                <a:tableStyleId>{A54CD98E-25A6-42C1-963D-E0A9274C36A8}</a:tableStyleId>
              </a:tblPr>
              <a:tblGrid>
                <a:gridCol w="1158250">
                  <a:extLst>
                    <a:ext uri="{9D8B030D-6E8A-4147-A177-3AD203B41FA5}">
                      <a16:colId xmlns:a16="http://schemas.microsoft.com/office/drawing/2014/main" val="20000"/>
                    </a:ext>
                  </a:extLst>
                </a:gridCol>
                <a:gridCol w="4206250">
                  <a:extLst>
                    <a:ext uri="{9D8B030D-6E8A-4147-A177-3AD203B41FA5}">
                      <a16:colId xmlns:a16="http://schemas.microsoft.com/office/drawing/2014/main" val="20001"/>
                    </a:ext>
                  </a:extLst>
                </a:gridCol>
                <a:gridCol w="3560075">
                  <a:extLst>
                    <a:ext uri="{9D8B030D-6E8A-4147-A177-3AD203B41FA5}">
                      <a16:colId xmlns:a16="http://schemas.microsoft.com/office/drawing/2014/main" val="20002"/>
                    </a:ext>
                  </a:extLst>
                </a:gridCol>
                <a:gridCol w="2877300">
                  <a:extLst>
                    <a:ext uri="{9D8B030D-6E8A-4147-A177-3AD203B41FA5}">
                      <a16:colId xmlns:a16="http://schemas.microsoft.com/office/drawing/2014/main" val="20003"/>
                    </a:ext>
                  </a:extLst>
                </a:gridCol>
              </a:tblGrid>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Strategy</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How it addresses inclusion</a:t>
                      </a:r>
                      <a:endParaRPr sz="1400" b="1"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Measurable outcomes</a:t>
                      </a:r>
                      <a:endParaRPr sz="1400" b="1"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Implementation tip</a:t>
                      </a:r>
                      <a:endParaRPr sz="1400" b="1" u="none" strike="noStrike" cap="none"/>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Project based learning (PBL) with authentic scenarios</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Contrasts stereotypically "male" interests,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Uses </a:t>
                      </a:r>
                      <a:r>
                        <a:rPr lang="en-US" sz="1400" b="1" u="none" strike="noStrike" cap="none"/>
                        <a:t>real-world problems </a:t>
                      </a:r>
                      <a:r>
                        <a:rPr lang="en-US" sz="1400" u="none" strike="noStrike" cap="none"/>
                        <a:t>to appeal to students’ diverse interests. </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Rooted in real needs showing tech as </a:t>
                      </a:r>
                      <a:r>
                        <a:rPr lang="en-US" sz="1400" b="1" u="none" strike="noStrike" cap="none"/>
                        <a:t>a tool for equity, not just competition</a:t>
                      </a:r>
                      <a:r>
                        <a:rPr lang="en-US" sz="1400" u="none" strike="noStrike" cap="none"/>
                        <a:t>.</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Roles assignment can be assigned based on strengths ensuring all contributions are valued.</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Count student-generated solution variants: Track the number of unique approaches to the problem</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Participation diversity: </a:t>
                      </a:r>
                      <a:r>
                        <a:rPr lang="en-US" sz="1400" b="0" i="0" u="none" strike="noStrike" cap="none">
                          <a:solidFill>
                            <a:srgbClr val="000000"/>
                          </a:solidFill>
                          <a:latin typeface="Arial"/>
                          <a:ea typeface="Arial"/>
                          <a:cs typeface="Arial"/>
                          <a:sym typeface="Arial"/>
                        </a:rPr>
                        <a:t>Compare participation rates by gender and/or background in PBL vs. traditional labs.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Student self-reports: pre/post surveys on the use of coding to solve problems.</a:t>
                      </a:r>
                      <a:endParaRPr sz="1400" b="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t>Choose relevant themes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i="1" u="none" strike="noStrike" cap="none"/>
                        <a:t>Scaffold inclusively</a:t>
                      </a:r>
                      <a:endParaRPr sz="1400" i="1"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i="1" u="none" strike="noStrike" cap="none"/>
                        <a:t>Showcase diverse role models</a:t>
                      </a:r>
                      <a:endParaRPr sz="1400" i="1" u="none" strike="noStrike" cap="none"/>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Mixed gender pair programming with role rotation</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Normalization of collaboration through </a:t>
                      </a:r>
                      <a:r>
                        <a:rPr lang="en-US" sz="1400" b="1" u="none" strike="noStrike" cap="none"/>
                        <a:t>mixed-gender pairs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Equal contribution ensured through </a:t>
                      </a:r>
                      <a:r>
                        <a:rPr lang="en-US" sz="1400" b="1" i="0" u="none" strike="noStrike" cap="none">
                          <a:solidFill>
                            <a:srgbClr val="000000"/>
                          </a:solidFill>
                          <a:latin typeface="Arial"/>
                          <a:ea typeface="Arial"/>
                          <a:cs typeface="Arial"/>
                          <a:sym typeface="Arial"/>
                        </a:rPr>
                        <a:t>role rotation</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Completion rates by gender: </a:t>
                      </a:r>
                      <a:r>
                        <a:rPr lang="en-US" sz="1400" b="0" i="0" u="none" strike="noStrike" cap="none">
                          <a:solidFill>
                            <a:srgbClr val="000000"/>
                          </a:solidFill>
                          <a:latin typeface="Arial"/>
                          <a:ea typeface="Arial"/>
                          <a:cs typeface="Arial"/>
                          <a:sym typeface="Arial"/>
                        </a:rPr>
                        <a:t>Compare the % of completed tasks between mixed-gender pairs vs. single-gender groups.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Participation balance: Count lines of code/contributions per role.</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Confidence surveys: pre/post activity ratings.</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Assign pairs strategically</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Train students on collaboration</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Address pushback</a:t>
                      </a:r>
                      <a:endParaRPr sz="1400" u="none" strike="noStrike" cap="none"/>
                    </a:p>
                  </a:txBody>
                  <a:tcPr marL="91450" marR="91450" marT="45725" marB="45725"/>
                </a:tc>
                <a:extLst>
                  <a:ext uri="{0D108BD9-81ED-4DB2-BD59-A6C34878D82A}">
                    <a16:rowId xmlns:a16="http://schemas.microsoft.com/office/drawing/2014/main" val="10002"/>
                  </a:ext>
                </a:extLst>
              </a:tr>
            </a:tbl>
          </a:graphicData>
        </a:graphic>
      </p:graphicFrame>
      <p:sp>
        <p:nvSpPr>
          <p:cNvPr id="182" name="Google Shape;182;p6"/>
          <p:cNvSpPr txBox="1"/>
          <p:nvPr/>
        </p:nvSpPr>
        <p:spPr>
          <a:xfrm>
            <a:off x="149530" y="1217851"/>
            <a:ext cx="1103045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1" u="none" strike="noStrike" cap="none">
                <a:solidFill>
                  <a:srgbClr val="000000"/>
                </a:solidFill>
                <a:latin typeface="Arial"/>
                <a:ea typeface="Arial"/>
                <a:cs typeface="Arial"/>
                <a:sym typeface="Arial"/>
              </a:rPr>
              <a:t>Girls disengage during competitive coding challenges.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4687</Words>
  <Application>Microsoft Office PowerPoint</Application>
  <PresentationFormat>Widescreen</PresentationFormat>
  <Paragraphs>438</Paragraphs>
  <Slides>18</Slides>
  <Notes>18</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18</vt:i4>
      </vt:variant>
    </vt:vector>
  </HeadingPairs>
  <TitlesOfParts>
    <vt:vector size="26" baseType="lpstr">
      <vt:lpstr>Noto Sans Symbols</vt:lpstr>
      <vt:lpstr>Calibri</vt:lpstr>
      <vt:lpstr>Arial</vt:lpstr>
      <vt:lpstr>Open Sans</vt:lpstr>
      <vt:lpstr>CARDET Course template - Cover page</vt:lpstr>
      <vt:lpstr>CARDET Course template</vt:lpstr>
      <vt:lpstr>CARDET Course template</vt:lpstr>
      <vt:lpstr>CARDET Course template - Cover page</vt:lpstr>
      <vt:lpstr>WP3: Teacher training for authentic and gender inclusive informatics education</vt:lpstr>
      <vt:lpstr>Module 7 - Action Research: teachers as co-creators of solutions</vt:lpstr>
      <vt:lpstr>Learning outcomes</vt:lpstr>
      <vt:lpstr>Content</vt:lpstr>
      <vt:lpstr>Recap from Unit 1 </vt:lpstr>
      <vt:lpstr>Introduction to collaborative Action Research</vt:lpstr>
      <vt:lpstr>Activity #1 Challenge - swap</vt:lpstr>
      <vt:lpstr>From problem to solutions: designing impactful interventions</vt:lpstr>
      <vt:lpstr>From problem to solutions: designing impactful interventions</vt:lpstr>
      <vt:lpstr>From problem to solutions: designing impactful interventions</vt:lpstr>
      <vt:lpstr>Activity #2 Intervention - brainstorm</vt:lpstr>
      <vt:lpstr>Creating an Action Research Plan</vt:lpstr>
      <vt:lpstr>Creating an Action Research Plan</vt:lpstr>
      <vt:lpstr>Creating an Action Research Plan</vt:lpstr>
      <vt:lpstr>Activity #3 Plan development</vt:lpstr>
      <vt:lpstr>Wrap up &amp; next steps</vt:lpstr>
      <vt:lpstr>Additional 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2025-11-02T00:19:25Z</dcterms:modified>
</cp:coreProperties>
</file>