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5" r:id="rId3"/>
    <p:sldMasterId id="2147483658" r:id="rId4"/>
  </p:sldMasterIdLst>
  <p:notesMasterIdLst>
    <p:notesMasterId r:id="rId2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Lst>
  <p:sldSz cx="12192000" cy="6858000"/>
  <p:notesSz cx="6858000" cy="9144000"/>
  <p:embeddedFontLst>
    <p:embeddedFont>
      <p:font typeface="Open Sans" panose="020B0606030504020204" pitchFamily="34" charset="0"/>
      <p:regular r:id="rId25"/>
      <p:bold r:id="rId26"/>
      <p:italic r:id="rId27"/>
      <p:boldItalic r:id="rId28"/>
    </p:embeddedFont>
    <p:embeddedFont>
      <p:font typeface="Roboto" panose="02000000000000000000" pitchFamily="2"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jY8sWXmpmWFpmOvH//v6v6FV4Wu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DEB3996-B9EB-431B-8421-659E24223DBF}">
  <a:tblStyle styleId="{4DEB3996-B9EB-431B-8421-659E24223DBF}"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2.fntdata"/><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1.fntdata"/><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font" Target="fonts/font4.fntdata"/><Relationship Id="rId36" Type="http://customschemas.google.com/relationships/presentationmetadata" Target="meta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7.fnt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font" Target="fonts/font3.fntdata"/><Relationship Id="rId30"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g35569507e78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g35569507e78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329f623bc3f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solidFill>
                  <a:srgbClr val="404040"/>
                </a:solidFill>
              </a:rPr>
              <a:t>This slide is providing teachers  with information about why is AR so important for them to be empowered in their journey of creating gender-inclusive and authentic learning experiences in informatics education.  </a:t>
            </a:r>
            <a:endParaRPr>
              <a:solidFill>
                <a:srgbClr val="404040"/>
              </a:solidFill>
            </a:endParaRPr>
          </a:p>
          <a:p>
            <a:pPr marL="0" lvl="0" indent="0" algn="l" rtl="0">
              <a:lnSpc>
                <a:spcPct val="100000"/>
              </a:lnSpc>
              <a:spcBef>
                <a:spcPts val="0"/>
              </a:spcBef>
              <a:spcAft>
                <a:spcPts val="0"/>
              </a:spcAft>
              <a:buClr>
                <a:schemeClr val="dk1"/>
              </a:buClr>
              <a:buSzPts val="1100"/>
              <a:buFont typeface="Arial"/>
              <a:buNone/>
            </a:pPr>
            <a:r>
              <a:rPr lang="en-US">
                <a:solidFill>
                  <a:srgbClr val="404040"/>
                </a:solidFill>
              </a:rPr>
              <a:t>Action Research (AR) equips  teachers, with a </a:t>
            </a:r>
            <a:r>
              <a:rPr lang="en-US" b="1">
                <a:solidFill>
                  <a:srgbClr val="404040"/>
                </a:solidFill>
              </a:rPr>
              <a:t>structured, reflective process</a:t>
            </a:r>
            <a:r>
              <a:rPr lang="en-US">
                <a:solidFill>
                  <a:srgbClr val="404040"/>
                </a:solidFill>
              </a:rPr>
              <a:t> to identify and address gender disparities while fostering authentic, real-world learning in informatics. Here is how:</a:t>
            </a:r>
            <a:endParaRPr>
              <a:solidFill>
                <a:srgbClr val="404040"/>
              </a:solidFill>
            </a:endParaRPr>
          </a:p>
          <a:p>
            <a:pPr marL="0" lvl="0" indent="0" algn="l" rtl="0">
              <a:lnSpc>
                <a:spcPct val="100000"/>
              </a:lnSpc>
              <a:spcBef>
                <a:spcPts val="0"/>
              </a:spcBef>
              <a:spcAft>
                <a:spcPts val="0"/>
              </a:spcAft>
              <a:buClr>
                <a:schemeClr val="dk1"/>
              </a:buClr>
              <a:buSzPts val="1100"/>
              <a:buFont typeface="Arial"/>
              <a:buNone/>
            </a:pPr>
            <a:endParaRPr>
              <a:solidFill>
                <a:srgbClr val="404040"/>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evidenced based, context specific solutions</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404040"/>
                </a:solidFill>
              </a:rPr>
              <a:t>⇒ gender gaps manifest different across schools and classes, therefore the advantage of AR is that you can collect localized data through surveys, observations  and identify the </a:t>
            </a:r>
            <a:r>
              <a:rPr lang="en-US" i="1">
                <a:solidFill>
                  <a:srgbClr val="404040"/>
                </a:solidFill>
              </a:rPr>
              <a:t>unique challenges </a:t>
            </a:r>
            <a:r>
              <a:rPr lang="en-US">
                <a:solidFill>
                  <a:srgbClr val="404040"/>
                </a:solidFill>
              </a:rPr>
              <a:t>faced in each of your class. </a:t>
            </a:r>
            <a:endParaRPr>
              <a:solidFill>
                <a:srgbClr val="404040"/>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student-centred and inclusive</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1D1D1B"/>
                </a:solidFill>
              </a:rPr>
              <a:t>⇒ students’ voices are often overlooked. The AR methodology enables teachers to co-research with students in order to unveil  hidden biases and barriers (e.g., surveys asking them questions, learning circles to get them to voice the challenges they face, their needs to be more involved in informatics etc.). Through AR you can adopt an intersectional approach to gender inclusion. </a:t>
            </a:r>
            <a:endParaRPr>
              <a:solidFill>
                <a:srgbClr val="1D1D1B"/>
              </a:solidFill>
            </a:endParaRPr>
          </a:p>
          <a:p>
            <a:pPr marL="457200" lvl="0" indent="-304800" algn="l" rtl="0">
              <a:lnSpc>
                <a:spcPct val="100000"/>
              </a:lnSpc>
              <a:spcBef>
                <a:spcPts val="0"/>
              </a:spcBef>
              <a:spcAft>
                <a:spcPts val="0"/>
              </a:spcAft>
              <a:buClr>
                <a:srgbClr val="404040"/>
              </a:buClr>
              <a:buSzPts val="1200"/>
              <a:buFont typeface="Calibri"/>
              <a:buChar char="-"/>
            </a:pPr>
            <a:r>
              <a:rPr lang="en-US" b="1">
                <a:solidFill>
                  <a:srgbClr val="404040"/>
                </a:solidFill>
              </a:rPr>
              <a:t>iterative improvement</a:t>
            </a:r>
            <a:endParaRPr b="1">
              <a:solidFill>
                <a:srgbClr val="404040"/>
              </a:solidFill>
            </a:endParaRPr>
          </a:p>
          <a:p>
            <a:pPr marL="457200" lvl="0" indent="0" algn="l" rtl="0">
              <a:lnSpc>
                <a:spcPct val="100000"/>
              </a:lnSpc>
              <a:spcBef>
                <a:spcPts val="0"/>
              </a:spcBef>
              <a:spcAft>
                <a:spcPts val="0"/>
              </a:spcAft>
              <a:buClr>
                <a:schemeClr val="dk1"/>
              </a:buClr>
              <a:buSzPts val="1100"/>
              <a:buFont typeface="Arial"/>
              <a:buNone/>
            </a:pPr>
            <a:r>
              <a:rPr lang="en-US">
                <a:solidFill>
                  <a:srgbClr val="1D1D1B"/>
                </a:solidFill>
              </a:rPr>
              <a:t>⇒ One off workshop rarely sustains changes. The AR methodology has a cyclical process (Identify -&gt; Plan -&gt; Act -&gt; Observe -&gt; Reflect &amp; React). </a:t>
            </a:r>
            <a:endParaRPr b="1">
              <a:solidFill>
                <a:srgbClr val="404040"/>
              </a:solidFill>
            </a:endParaRPr>
          </a:p>
          <a:p>
            <a:pPr marL="0" lvl="0" indent="0" algn="l" rtl="0">
              <a:lnSpc>
                <a:spcPct val="100000"/>
              </a:lnSpc>
              <a:spcBef>
                <a:spcPts val="0"/>
              </a:spcBef>
              <a:spcAft>
                <a:spcPts val="1000"/>
              </a:spcAft>
              <a:buSzPts val="1100"/>
              <a:buNone/>
            </a:pPr>
            <a:endParaRPr>
              <a:solidFill>
                <a:srgbClr val="1D1D1B"/>
              </a:solidFill>
            </a:endParaRPr>
          </a:p>
        </p:txBody>
      </p:sp>
      <p:sp>
        <p:nvSpPr>
          <p:cNvPr id="204" name="Google Shape;204;g329f623bc3f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9"/>
        <p:cNvGrpSpPr/>
        <p:nvPr/>
      </p:nvGrpSpPr>
      <p:grpSpPr>
        <a:xfrm>
          <a:off x="0" y="0"/>
          <a:ext cx="0" cy="0"/>
          <a:chOff x="0" y="0"/>
          <a:chExt cx="0" cy="0"/>
        </a:xfrm>
      </p:grpSpPr>
      <p:sp>
        <p:nvSpPr>
          <p:cNvPr id="210" name="Google Shape;210;g329f623bc3f_0_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sz="1100"/>
              <a:t>A classroom challenge is a specific, actionable problem in teaching and learning that:</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hinders progress: blocks student engagement, equity, or learning outcomes (e.g., girls avoid debugging tasks despite scaffolding; non-binary students disengage during competitive coding activities).</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Has identifiable causes: root causes can be uncovered through data -  surveys, observations -  (e.g., fear of failure, lack of relatable role models).</a:t>
            </a:r>
            <a:endParaRPr sz="1100"/>
          </a:p>
          <a:p>
            <a:pPr marL="457200" lvl="0" indent="-298450" algn="l" rtl="0">
              <a:lnSpc>
                <a:spcPct val="115000"/>
              </a:lnSpc>
              <a:spcBef>
                <a:spcPts val="0"/>
              </a:spcBef>
              <a:spcAft>
                <a:spcPts val="0"/>
              </a:spcAft>
              <a:buClr>
                <a:schemeClr val="dk1"/>
              </a:buClr>
              <a:buSzPts val="1100"/>
              <a:buFont typeface="Calibri"/>
              <a:buChar char="●"/>
            </a:pPr>
            <a:r>
              <a:rPr lang="en-US" sz="1100"/>
              <a:t>Can be addressed through changes to your practice: Solutions lie within your control - no dependency on policy change  (e.g., pedagogical strategies, resource adjustments).</a:t>
            </a:r>
            <a:endParaRPr sz="1100"/>
          </a:p>
          <a:p>
            <a:pPr marL="0" lvl="0" indent="0" algn="l" rtl="0">
              <a:lnSpc>
                <a:spcPct val="115000"/>
              </a:lnSpc>
              <a:spcBef>
                <a:spcPts val="0"/>
              </a:spcBef>
              <a:spcAft>
                <a:spcPts val="0"/>
              </a:spcAft>
              <a:buClr>
                <a:schemeClr val="dk1"/>
              </a:buClr>
              <a:buSzPts val="1100"/>
              <a:buFont typeface="Arial"/>
              <a:buNone/>
            </a:pPr>
            <a:r>
              <a:rPr lang="en-US" sz="1100"/>
              <a:t>Unlike broad dilemmas, challenges are focused and measurable, making them ideal for action research.</a:t>
            </a:r>
            <a:endParaRPr sz="1100"/>
          </a:p>
          <a:p>
            <a:pPr marL="0" lvl="0" indent="0" algn="l" rtl="0">
              <a:lnSpc>
                <a:spcPct val="100000"/>
              </a:lnSpc>
              <a:spcBef>
                <a:spcPts val="0"/>
              </a:spcBef>
              <a:spcAft>
                <a:spcPts val="0"/>
              </a:spcAft>
              <a:buClr>
                <a:schemeClr val="dk1"/>
              </a:buClr>
              <a:buSzPts val="1100"/>
              <a:buFont typeface="Arial"/>
              <a:buNone/>
            </a:pPr>
            <a:endParaRPr sz="1100" i="1"/>
          </a:p>
          <a:p>
            <a:pPr marL="0" lvl="0" indent="0" algn="l" rtl="0">
              <a:lnSpc>
                <a:spcPct val="100000"/>
              </a:lnSpc>
              <a:spcBef>
                <a:spcPts val="0"/>
              </a:spcBef>
              <a:spcAft>
                <a:spcPts val="0"/>
              </a:spcAft>
              <a:buClr>
                <a:schemeClr val="dk1"/>
              </a:buClr>
              <a:buSzPts val="1100"/>
              <a:buFont typeface="Arial"/>
              <a:buNone/>
            </a:pPr>
            <a:r>
              <a:rPr lang="en-US" sz="1100"/>
              <a:t>Framing a classroom challenge implies following a 3-steps process which will be followed in the next slides:</a:t>
            </a:r>
            <a:endParaRPr sz="1100"/>
          </a:p>
          <a:p>
            <a:pPr marL="0" lvl="0" indent="0" algn="l" rtl="0">
              <a:lnSpc>
                <a:spcPct val="100000"/>
              </a:lnSpc>
              <a:spcBef>
                <a:spcPts val="0"/>
              </a:spcBef>
              <a:spcAft>
                <a:spcPts val="0"/>
              </a:spcAft>
              <a:buClr>
                <a:schemeClr val="dk1"/>
              </a:buClr>
              <a:buSzPts val="1100"/>
              <a:buFont typeface="Arial"/>
              <a:buNone/>
            </a:pPr>
            <a:endParaRPr sz="1100"/>
          </a:p>
          <a:p>
            <a:pPr marL="457200" lvl="0" indent="-298450" algn="l" rtl="0">
              <a:lnSpc>
                <a:spcPct val="100000"/>
              </a:lnSpc>
              <a:spcBef>
                <a:spcPts val="0"/>
              </a:spcBef>
              <a:spcAft>
                <a:spcPts val="0"/>
              </a:spcAft>
              <a:buClr>
                <a:schemeClr val="dk1"/>
              </a:buClr>
              <a:buSzPts val="1100"/>
              <a:buFont typeface="Calibri"/>
              <a:buAutoNum type="arabicParenR"/>
            </a:pPr>
            <a:r>
              <a:rPr lang="en-US" sz="1100" b="1"/>
              <a:t>Brainstorm your classroom challenges</a:t>
            </a:r>
            <a:endParaRPr sz="1100" b="1"/>
          </a:p>
          <a:p>
            <a:pPr marL="457200" lvl="0" indent="-298450" algn="l" rtl="0">
              <a:lnSpc>
                <a:spcPct val="100000"/>
              </a:lnSpc>
              <a:spcBef>
                <a:spcPts val="0"/>
              </a:spcBef>
              <a:spcAft>
                <a:spcPts val="0"/>
              </a:spcAft>
              <a:buClr>
                <a:schemeClr val="dk1"/>
              </a:buClr>
              <a:buSzPts val="1100"/>
              <a:buFont typeface="Calibri"/>
              <a:buAutoNum type="arabicParenR"/>
            </a:pPr>
            <a:r>
              <a:rPr lang="en-US" sz="1100" b="1"/>
              <a:t>Reflect on the identified challenges</a:t>
            </a:r>
            <a:endParaRPr sz="1100" b="1"/>
          </a:p>
          <a:p>
            <a:pPr marL="457200" lvl="0" indent="-298450" algn="l" rtl="0">
              <a:lnSpc>
                <a:spcPct val="100000"/>
              </a:lnSpc>
              <a:spcBef>
                <a:spcPts val="0"/>
              </a:spcBef>
              <a:spcAft>
                <a:spcPts val="0"/>
              </a:spcAft>
              <a:buClr>
                <a:schemeClr val="dk1"/>
              </a:buClr>
              <a:buSzPts val="1100"/>
              <a:buFont typeface="Calibri"/>
              <a:buAutoNum type="arabicParenR"/>
            </a:pPr>
            <a:r>
              <a:rPr lang="en-US" sz="1100" b="1"/>
              <a:t>Frame a question for your challenge</a:t>
            </a:r>
            <a:endParaRPr sz="1100"/>
          </a:p>
        </p:txBody>
      </p:sp>
      <p:sp>
        <p:nvSpPr>
          <p:cNvPr id="211" name="Google Shape;211;g329f623bc3f_0_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404040"/>
                </a:solidFill>
              </a:rPr>
              <a:t>Now, we will  activate teachers’ expertise through a quick brainstorm. They will identify real classroom challenges where action research can drive change for gender inclusion in informatics.</a:t>
            </a:r>
            <a:endParaRPr>
              <a:solidFill>
                <a:srgbClr val="404040"/>
              </a:solidFill>
            </a:endParaRPr>
          </a:p>
          <a:p>
            <a:pPr marL="0" lvl="0" indent="0" algn="l" rtl="0">
              <a:lnSpc>
                <a:spcPct val="100000"/>
              </a:lnSpc>
              <a:spcBef>
                <a:spcPts val="1200"/>
              </a:spcBef>
              <a:spcAft>
                <a:spcPts val="0"/>
              </a:spcAft>
              <a:buSzPts val="1400"/>
              <a:buNone/>
            </a:pPr>
            <a:r>
              <a:rPr lang="en-US">
                <a:solidFill>
                  <a:srgbClr val="404040"/>
                </a:solidFill>
              </a:rPr>
              <a:t>Teachers take 3 sticky notes, for 5 minutes they individually reflect on the 3 following questions and come up with 3 different challenges: </a:t>
            </a:r>
            <a:endParaRPr>
              <a:solidFill>
                <a:srgbClr val="404040"/>
              </a:solidFill>
            </a:endParaRPr>
          </a:p>
          <a:p>
            <a:pPr marL="457200" lvl="0" indent="-304800" algn="l" rtl="0">
              <a:lnSpc>
                <a:spcPct val="100000"/>
              </a:lnSpc>
              <a:spcBef>
                <a:spcPts val="0"/>
              </a:spcBef>
              <a:spcAft>
                <a:spcPts val="0"/>
              </a:spcAft>
              <a:buClr>
                <a:schemeClr val="dk1"/>
              </a:buClr>
              <a:buSzPts val="1200"/>
              <a:buFont typeface="Calibri"/>
              <a:buChar char="●"/>
            </a:pPr>
            <a:r>
              <a:rPr lang="en-US" i="1"/>
              <a:t>Where do you notice gender gaps in informatics activities? (e.g., girls avoiding leadership in pair programming, non-binary students disengaging during competitive activities, classroom dynamics)</a:t>
            </a:r>
            <a:endParaRPr i="1"/>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Which specific topics of informatics leave certain students behind? </a:t>
            </a:r>
            <a:r>
              <a:rPr lang="en-US" i="1"/>
              <a:t>(e.g., abstract algorithm lessons, assessment methods etc.) </a:t>
            </a:r>
            <a:endParaRPr i="1">
              <a:solidFill>
                <a:srgbClr val="1D1D1B"/>
              </a:solidFill>
            </a:endParaRPr>
          </a:p>
          <a:p>
            <a:pPr marL="457200" lvl="0" indent="-304800" algn="l" rtl="0">
              <a:lnSpc>
                <a:spcPct val="100000"/>
              </a:lnSpc>
              <a:spcBef>
                <a:spcPts val="0"/>
              </a:spcBef>
              <a:spcAft>
                <a:spcPts val="0"/>
              </a:spcAft>
              <a:buClr>
                <a:srgbClr val="1D1D1B"/>
              </a:buClr>
              <a:buSzPts val="1200"/>
              <a:buFont typeface="Calibri"/>
              <a:buChar char="●"/>
            </a:pPr>
            <a:r>
              <a:rPr lang="en-US" i="1">
                <a:solidFill>
                  <a:srgbClr val="1D1D1B"/>
                </a:solidFill>
              </a:rPr>
              <a:t>What systemic barriers persist? </a:t>
            </a:r>
            <a:r>
              <a:rPr lang="en-US" i="1"/>
              <a:t>(e.g., home computer access, gendered stereotypes in curriculum examples)</a:t>
            </a:r>
            <a:endParaRPr i="1"/>
          </a:p>
          <a:p>
            <a:pPr marL="0" lvl="0" indent="0" algn="l" rtl="0">
              <a:lnSpc>
                <a:spcPct val="100000"/>
              </a:lnSpc>
              <a:spcBef>
                <a:spcPts val="0"/>
              </a:spcBef>
              <a:spcAft>
                <a:spcPts val="0"/>
              </a:spcAft>
              <a:buSzPts val="1400"/>
              <a:buNone/>
            </a:pPr>
            <a:endParaRPr i="1"/>
          </a:p>
          <a:p>
            <a:pPr marL="0" lvl="0" indent="0" algn="l" rtl="0">
              <a:lnSpc>
                <a:spcPct val="100000"/>
              </a:lnSpc>
              <a:spcBef>
                <a:spcPts val="0"/>
              </a:spcBef>
              <a:spcAft>
                <a:spcPts val="0"/>
              </a:spcAft>
              <a:buSzPts val="1400"/>
              <a:buNone/>
            </a:pPr>
            <a:r>
              <a:rPr lang="en-US"/>
              <a:t>Encourage participants to be specific!</a:t>
            </a:r>
            <a:endParaRPr/>
          </a:p>
          <a:p>
            <a:pPr marL="0" lvl="0" indent="0" algn="l" rtl="0">
              <a:lnSpc>
                <a:spcPct val="100000"/>
              </a:lnSpc>
              <a:spcBef>
                <a:spcPts val="0"/>
              </a:spcBef>
              <a:spcAft>
                <a:spcPts val="0"/>
              </a:spcAft>
              <a:buSzPts val="1400"/>
              <a:buNone/>
            </a:pPr>
            <a:r>
              <a:rPr lang="en-US"/>
              <a:t>⇒ For example, rather than “Girls do not participate” write “Girls defer to boys during hardware labs”. </a:t>
            </a:r>
            <a:endParaRPr/>
          </a:p>
          <a:p>
            <a:pPr marL="0" lvl="0" indent="0" algn="l" rtl="0">
              <a:lnSpc>
                <a:spcPct val="100000"/>
              </a:lnSpc>
              <a:spcBef>
                <a:spcPts val="0"/>
              </a:spcBef>
              <a:spcAft>
                <a:spcPts val="0"/>
              </a:spcAft>
              <a:buSzPts val="1400"/>
              <a:buNone/>
            </a:pPr>
            <a:r>
              <a:rPr lang="en-US"/>
              <a:t>Encourage participants to think about </a:t>
            </a:r>
            <a:r>
              <a:rPr lang="en-US" b="1"/>
              <a:t>(1) patterns they have noticed</a:t>
            </a:r>
            <a:r>
              <a:rPr lang="en-US"/>
              <a:t>, and </a:t>
            </a:r>
            <a:r>
              <a:rPr lang="en-US" b="1"/>
              <a:t>(2) barriers beyond just interest. </a:t>
            </a:r>
            <a:endParaRPr b="1"/>
          </a:p>
          <a:p>
            <a:pPr marL="0" lvl="0" indent="0" algn="l" rtl="0">
              <a:lnSpc>
                <a:spcPct val="100000"/>
              </a:lnSpc>
              <a:spcBef>
                <a:spcPts val="0"/>
              </a:spcBef>
              <a:spcAft>
                <a:spcPts val="0"/>
              </a:spcAft>
              <a:buSzPts val="1400"/>
              <a:buNone/>
            </a:pPr>
            <a:endParaRPr b="1"/>
          </a:p>
          <a:p>
            <a:pPr marL="0" lvl="0" indent="0" algn="l" rtl="0">
              <a:lnSpc>
                <a:spcPct val="100000"/>
              </a:lnSpc>
              <a:spcBef>
                <a:spcPts val="0"/>
              </a:spcBef>
              <a:spcAft>
                <a:spcPts val="0"/>
              </a:spcAft>
              <a:buSzPts val="1400"/>
              <a:buNone/>
            </a:pPr>
            <a:r>
              <a:rPr lang="en-US"/>
              <a:t>Do not forget to give time reminder. If anyone is stuck you can suggest that they think about lesson content, group dynamics, or resources. </a:t>
            </a:r>
            <a:endParaRPr/>
          </a:p>
          <a:p>
            <a:pPr marL="0" lvl="0" indent="0" algn="l" rtl="0">
              <a:lnSpc>
                <a:spcPct val="100000"/>
              </a:lnSpc>
              <a:spcBef>
                <a:spcPts val="0"/>
              </a:spcBef>
              <a:spcAft>
                <a:spcPts val="0"/>
              </a:spcAft>
              <a:buSzPts val="1400"/>
              <a:buNone/>
            </a:pPr>
            <a:endParaRPr b="1" i="1"/>
          </a:p>
          <a:p>
            <a:pPr marL="0" lvl="0" indent="0" algn="l" rtl="0">
              <a:lnSpc>
                <a:spcPct val="100000"/>
              </a:lnSpc>
              <a:spcBef>
                <a:spcPts val="0"/>
              </a:spcBef>
              <a:spcAft>
                <a:spcPts val="0"/>
              </a:spcAft>
              <a:buSzPts val="1400"/>
              <a:buNone/>
            </a:pPr>
            <a:r>
              <a:rPr lang="en-US">
                <a:solidFill>
                  <a:srgbClr val="1D1D1B"/>
                </a:solidFill>
              </a:rPr>
              <a:t>Once they have identified their challenges, teachers place their notes on the board, grouping similar items together as a group look for recurring patterns and surprising gaps. These sticky notes will be the basis of teachers’ action research questions. </a:t>
            </a:r>
            <a:endParaRPr>
              <a:solidFill>
                <a:srgbClr val="1D1D1B"/>
              </a:solidFill>
            </a:endParaRPr>
          </a:p>
        </p:txBody>
      </p:sp>
      <p:sp>
        <p:nvSpPr>
          <p:cNvPr id="219" name="Google Shape;21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g3434cfbfa7c_0_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7" name="Google Shape;227;g3434cfbfa7c_0_3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Now that teachers have identified two or three challenges, they  are given 20 minutes to reflect on each of them, answering the following questions. They write down their answers.</a:t>
            </a:r>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IMPORTANCE</a:t>
            </a:r>
            <a:r>
              <a:rPr lang="en-US">
                <a:solidFill>
                  <a:srgbClr val="1D1D1B"/>
                </a:solidFill>
              </a:rPr>
              <a:t>: Why does this challenge matter?</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ROOT</a:t>
            </a:r>
            <a:r>
              <a:rPr lang="en-US">
                <a:solidFill>
                  <a:srgbClr val="1D1D1B"/>
                </a:solidFill>
              </a:rPr>
              <a:t>: What is the root tension?</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PAST EXPERIMENTS</a:t>
            </a:r>
            <a:r>
              <a:rPr lang="en-US">
                <a:solidFill>
                  <a:srgbClr val="1D1D1B"/>
                </a:solidFill>
              </a:rPr>
              <a:t>: What have I already tried? What worked/failed?</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ADJUSTMENT:</a:t>
            </a:r>
            <a:r>
              <a:rPr lang="en-US">
                <a:solidFill>
                  <a:srgbClr val="1D1D1B"/>
                </a:solidFill>
              </a:rPr>
              <a:t> Can I solve it by adjusting my approach (i.e., through teaching strategies, not just policy changes)?</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INTERSECTIONALITY: </a:t>
            </a:r>
            <a:r>
              <a:rPr lang="en-US">
                <a:solidFill>
                  <a:srgbClr val="1D1D1B"/>
                </a:solidFill>
              </a:rPr>
              <a:t>Does the given challenge unfairly impact certain student groups based on the intersection of their unique identity characteristics  (i.e., the issue disproportionately affects marginalized groups)?</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b="1">
                <a:solidFill>
                  <a:srgbClr val="1D1D1B"/>
                </a:solidFill>
              </a:rPr>
              <a:t>ASSUMPTIONS:</a:t>
            </a:r>
            <a:r>
              <a:rPr lang="en-US">
                <a:solidFill>
                  <a:srgbClr val="1D1D1B"/>
                </a:solidFill>
              </a:rPr>
              <a:t> What assumptions am I making?</a:t>
            </a:r>
            <a:endParaRPr>
              <a:solidFill>
                <a:srgbClr val="1D1D1B"/>
              </a:solidFill>
            </a:endParaRPr>
          </a:p>
          <a:p>
            <a:pPr marL="0" lvl="0" indent="0" algn="l" rtl="0">
              <a:lnSpc>
                <a:spcPct val="100000"/>
              </a:lnSpc>
              <a:spcBef>
                <a:spcPts val="1000"/>
              </a:spcBef>
              <a:spcAft>
                <a:spcPts val="0"/>
              </a:spcAft>
              <a:buClr>
                <a:schemeClr val="dk1"/>
              </a:buClr>
              <a:buSzPts val="1100"/>
              <a:buFont typeface="Arial"/>
              <a:buNone/>
            </a:pPr>
            <a:r>
              <a:rPr lang="en-US">
                <a:solidFill>
                  <a:srgbClr val="1D1D1B"/>
                </a:solidFill>
              </a:rPr>
              <a:t>They keep their notes for later!</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sz="1800">
              <a:solidFill>
                <a:srgbClr val="2B454E"/>
              </a:solidFill>
            </a:endParaRPr>
          </a:p>
          <a:p>
            <a:pPr marL="0" lvl="0" indent="0" algn="l" rtl="0">
              <a:lnSpc>
                <a:spcPct val="100000"/>
              </a:lnSpc>
              <a:spcBef>
                <a:spcPts val="0"/>
              </a:spcBef>
              <a:spcAft>
                <a:spcPts val="0"/>
              </a:spcAft>
              <a:buSzPts val="1400"/>
              <a:buNone/>
            </a:pPr>
            <a:endParaRPr/>
          </a:p>
        </p:txBody>
      </p:sp>
      <p:sp>
        <p:nvSpPr>
          <p:cNvPr id="228" name="Google Shape;228;g3434cfbfa7c_0_3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46725dbc0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sz="1100">
                <a:solidFill>
                  <a:srgbClr val="404040"/>
                </a:solidFill>
              </a:rPr>
              <a:t>In this slide we will  talk about how research questions evolve.</a:t>
            </a:r>
            <a:r>
              <a:rPr lang="en-US" sz="1100">
                <a:solidFill>
                  <a:srgbClr val="404040"/>
                </a:solidFill>
                <a:latin typeface="Roboto"/>
                <a:ea typeface="Roboto"/>
                <a:cs typeface="Roboto"/>
                <a:sym typeface="Roboto"/>
              </a:rPr>
              <a:t> </a:t>
            </a:r>
            <a:r>
              <a:rPr lang="en-US" sz="1100">
                <a:solidFill>
                  <a:srgbClr val="404040"/>
                </a:solidFill>
              </a:rPr>
              <a:t> Every Action Research journey starts with a raw, real-world observation—what we call a ‘first draft question.’ These questions come straight from your classroom experiences and reflect genuine challenges. For example, you might notice: ‘Girls do not engage in coding,’ which leads to the initial question: ‘Why would girls not engage in coding?’</a:t>
            </a:r>
            <a:endParaRPr sz="1100">
              <a:solidFill>
                <a:srgbClr val="404040"/>
              </a:solidFill>
            </a:endParaRPr>
          </a:p>
          <a:p>
            <a:pPr marL="0" lvl="0" indent="0" algn="l" rtl="0">
              <a:lnSpc>
                <a:spcPct val="115000"/>
              </a:lnSpc>
              <a:spcBef>
                <a:spcPts val="0"/>
              </a:spcBef>
              <a:spcAft>
                <a:spcPts val="0"/>
              </a:spcAft>
              <a:buSzPts val="1100"/>
              <a:buNone/>
            </a:pPr>
            <a:r>
              <a:rPr lang="en-US" sz="1100">
                <a:solidFill>
                  <a:srgbClr val="404040"/>
                </a:solidFill>
              </a:rPr>
              <a:t>This is an authentic starting point! But if we stopped here, where would this question take us? Likely to dead-end explanations like ‘It’s societal stereotypes’ or ‘They’re just not interested.’ While these might contain kernels of truth, they don’t help us, as teachers, take action. That’s where refining comes in.</a:t>
            </a:r>
            <a:endParaRPr sz="1100">
              <a:solidFill>
                <a:srgbClr val="404040"/>
              </a:solidFill>
            </a:endParaRPr>
          </a:p>
          <a:p>
            <a:pPr marL="0" lvl="0" indent="0" algn="l" rtl="0">
              <a:lnSpc>
                <a:spcPct val="115000"/>
              </a:lnSpc>
              <a:spcBef>
                <a:spcPts val="0"/>
              </a:spcBef>
              <a:spcAft>
                <a:spcPts val="0"/>
              </a:spcAft>
              <a:buSzPts val="1100"/>
              <a:buNone/>
            </a:pPr>
            <a:endParaRPr>
              <a:solidFill>
                <a:srgbClr val="404040"/>
              </a:solidFill>
              <a:latin typeface="Roboto"/>
              <a:ea typeface="Roboto"/>
              <a:cs typeface="Roboto"/>
              <a:sym typeface="Roboto"/>
            </a:endParaRPr>
          </a:p>
          <a:p>
            <a:pPr marL="0" lvl="0" indent="0" algn="l" rtl="0">
              <a:lnSpc>
                <a:spcPct val="115000"/>
              </a:lnSpc>
              <a:spcBef>
                <a:spcPts val="0"/>
              </a:spcBef>
              <a:spcAft>
                <a:spcPts val="0"/>
              </a:spcAft>
              <a:buClr>
                <a:schemeClr val="dk1"/>
              </a:buClr>
              <a:buSzPts val="1100"/>
              <a:buFont typeface="Arial"/>
              <a:buNone/>
            </a:pPr>
            <a:r>
              <a:rPr lang="en-US" sz="1100">
                <a:solidFill>
                  <a:srgbClr val="404040"/>
                </a:solidFill>
              </a:rPr>
              <a:t>To turn this into an actionable research question, we need to shift the focus: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‘why’ to ‘how can I’: Move from diagnosing causes to testing solutions.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broad to specific: Narrow the scope to what </a:t>
            </a:r>
            <a:r>
              <a:rPr lang="en-US" sz="1100" i="1">
                <a:solidFill>
                  <a:srgbClr val="404040"/>
                </a:solidFill>
              </a:rPr>
              <a:t>you</a:t>
            </a:r>
            <a:r>
              <a:rPr lang="en-US" sz="1100">
                <a:solidFill>
                  <a:srgbClr val="404040"/>
                </a:solidFill>
              </a:rPr>
              <a:t> can influence in your classroom.</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AutoNum type="arabicPeriod"/>
            </a:pPr>
            <a:r>
              <a:rPr lang="en-US" sz="1100">
                <a:solidFill>
                  <a:srgbClr val="404040"/>
                </a:solidFill>
              </a:rPr>
              <a:t>From passive to measurable: Design questions that allow you to track impact.</a:t>
            </a:r>
            <a:endParaRPr sz="1100">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For example, that initial question—</a:t>
            </a:r>
            <a:r>
              <a:rPr lang="en-US" sz="1100">
                <a:solidFill>
                  <a:srgbClr val="404040"/>
                </a:solidFill>
              </a:rPr>
              <a:t>‘Why would girls not engage in coding?’—could become:</a:t>
            </a:r>
            <a:br>
              <a:rPr lang="en-US" sz="1100">
                <a:solidFill>
                  <a:srgbClr val="404040"/>
                </a:solidFill>
              </a:rPr>
            </a:br>
            <a:r>
              <a:rPr lang="en-US" sz="1100" i="1">
                <a:solidFill>
                  <a:srgbClr val="404040"/>
                </a:solidFill>
              </a:rPr>
              <a:t>‘How can I adapt algorithm lessons to leverage girls’ strengths in collaborative problem-solving?’</a:t>
            </a:r>
            <a:endParaRPr sz="1100" i="1">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sz="1100" i="1">
                <a:solidFill>
                  <a:srgbClr val="404040"/>
                </a:solidFill>
              </a:rPr>
              <a:t>Notice the differences? The refined version:</a:t>
            </a:r>
            <a:endParaRPr sz="1100" i="1">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Focuses on action (adapting lessons)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Targets your sphere of control (your teaching strategies)</a:t>
            </a:r>
            <a:endParaRPr sz="1100">
              <a:solidFill>
                <a:srgbClr val="404040"/>
              </a:solidFill>
            </a:endParaRPr>
          </a:p>
          <a:p>
            <a:pPr marL="457200" lvl="0" indent="-298450" algn="l" rtl="0">
              <a:lnSpc>
                <a:spcPct val="115000"/>
              </a:lnSpc>
              <a:spcBef>
                <a:spcPts val="0"/>
              </a:spcBef>
              <a:spcAft>
                <a:spcPts val="0"/>
              </a:spcAft>
              <a:buClr>
                <a:srgbClr val="404040"/>
              </a:buClr>
              <a:buSzPts val="1100"/>
              <a:buFont typeface="Roboto"/>
              <a:buChar char="●"/>
            </a:pPr>
            <a:r>
              <a:rPr lang="en-US" sz="1100">
                <a:solidFill>
                  <a:srgbClr val="404040"/>
                </a:solidFill>
              </a:rPr>
              <a:t>Invites measurable strategies (e.g., tracking participation in collaborative vs. solo tasks)</a:t>
            </a:r>
            <a:endParaRPr sz="1100">
              <a:solidFill>
                <a:srgbClr val="404040"/>
              </a:solidFill>
            </a:endParaRPr>
          </a:p>
          <a:p>
            <a:pPr marL="0" lvl="0" indent="0" algn="l" rtl="0">
              <a:lnSpc>
                <a:spcPct val="100000"/>
              </a:lnSpc>
              <a:spcBef>
                <a:spcPts val="1200"/>
              </a:spcBef>
              <a:spcAft>
                <a:spcPts val="0"/>
              </a:spcAft>
              <a:buSzPts val="1400"/>
              <a:buNone/>
            </a:pPr>
            <a:r>
              <a:rPr lang="en-US" sz="1100">
                <a:solidFill>
                  <a:schemeClr val="dk2"/>
                </a:solidFill>
              </a:rPr>
              <a:t>To take this even further you will see in Unit 2 that you can apply the SMART framework to your question. </a:t>
            </a:r>
            <a:endParaRPr sz="1100">
              <a:solidFill>
                <a:schemeClr val="dk2"/>
              </a:solidFill>
            </a:endParaRPr>
          </a:p>
          <a:p>
            <a:pPr marL="457200" lvl="0" indent="-298450" algn="l" rtl="0">
              <a:lnSpc>
                <a:spcPct val="100000"/>
              </a:lnSpc>
              <a:spcBef>
                <a:spcPts val="1200"/>
              </a:spcBef>
              <a:spcAft>
                <a:spcPts val="0"/>
              </a:spcAft>
              <a:buClr>
                <a:schemeClr val="dk2"/>
              </a:buClr>
              <a:buSzPts val="1100"/>
              <a:buChar char="●"/>
            </a:pPr>
            <a:r>
              <a:rPr lang="en-US" sz="1100">
                <a:solidFill>
                  <a:schemeClr val="dk2"/>
                </a:solidFill>
              </a:rPr>
              <a:t>Specific: is the focus clear (e.g., collaborative problem-solving in algorithms)?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Measurable: can you track progress (e.g., participation rates, per/post surveys)?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Actionable: can you implement the change (e.g., lesson adaptations)?</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Relevant: does it align with THINKER’s goals (e.g., gender inclusive)?</a:t>
            </a:r>
            <a:endParaRPr sz="1100">
              <a:solidFill>
                <a:schemeClr val="dk2"/>
              </a:solidFill>
            </a:endParaRPr>
          </a:p>
          <a:p>
            <a:pPr marL="457200" lvl="0" indent="-298450" algn="l" rtl="0">
              <a:lnSpc>
                <a:spcPct val="100000"/>
              </a:lnSpc>
              <a:spcBef>
                <a:spcPts val="0"/>
              </a:spcBef>
              <a:spcAft>
                <a:spcPts val="0"/>
              </a:spcAft>
              <a:buClr>
                <a:schemeClr val="dk2"/>
              </a:buClr>
              <a:buSzPts val="1100"/>
              <a:buChar char="●"/>
            </a:pPr>
            <a:r>
              <a:rPr lang="en-US" sz="1100">
                <a:solidFill>
                  <a:schemeClr val="dk2"/>
                </a:solidFill>
              </a:rPr>
              <a:t>Time-bound: have you set a timeframe (e.g., with a 6-week timeframe)</a:t>
            </a:r>
            <a:endParaRPr sz="1100">
              <a:solidFill>
                <a:schemeClr val="dk2"/>
              </a:solidFill>
            </a:endParaRPr>
          </a:p>
          <a:p>
            <a:pPr marL="0" lvl="0" indent="0" algn="l" rtl="0">
              <a:lnSpc>
                <a:spcPct val="100000"/>
              </a:lnSpc>
              <a:spcBef>
                <a:spcPts val="1200"/>
              </a:spcBef>
              <a:spcAft>
                <a:spcPts val="0"/>
              </a:spcAft>
              <a:buSzPts val="1400"/>
              <a:buNone/>
            </a:pPr>
            <a:r>
              <a:rPr lang="en-US" sz="1100">
                <a:solidFill>
                  <a:schemeClr val="dk2"/>
                </a:solidFill>
              </a:rPr>
              <a:t>For instance, a SMART-er version of our example might be: </a:t>
            </a:r>
            <a:endParaRPr sz="1100">
              <a:solidFill>
                <a:schemeClr val="dk2"/>
              </a:solidFill>
            </a:endParaRPr>
          </a:p>
          <a:p>
            <a:pPr marL="0" lvl="0" indent="0" algn="l" rtl="0">
              <a:lnSpc>
                <a:spcPct val="100000"/>
              </a:lnSpc>
              <a:spcBef>
                <a:spcPts val="1200"/>
              </a:spcBef>
              <a:spcAft>
                <a:spcPts val="0"/>
              </a:spcAft>
              <a:buSzPts val="1400"/>
              <a:buNone/>
            </a:pPr>
            <a:r>
              <a:rPr lang="en-US" sz="1100">
                <a:solidFill>
                  <a:schemeClr val="dk2"/>
                </a:solidFill>
              </a:rPr>
              <a:t>“</a:t>
            </a:r>
            <a:r>
              <a:rPr lang="en-US" sz="1100" i="1">
                <a:solidFill>
                  <a:schemeClr val="dk2"/>
                </a:solidFill>
              </a:rPr>
              <a:t>Can integrating a collaborative problem-solving into algorithm lessons increase girls’ participation by 25% over six weeks, as measured by class observations and self-assessments?”</a:t>
            </a:r>
            <a:endParaRPr sz="1100">
              <a:solidFill>
                <a:schemeClr val="dk2"/>
              </a:solidFill>
            </a:endParaRPr>
          </a:p>
        </p:txBody>
      </p:sp>
      <p:sp>
        <p:nvSpPr>
          <p:cNvPr id="236" name="Google Shape;236;g346725dbc0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3493e720b4e_1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243" name="Google Shape;243;g3493e720b4e_1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3434cfbfa7c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SzPts val="1100"/>
              <a:buNone/>
            </a:pPr>
            <a:r>
              <a:rPr lang="en-US">
                <a:solidFill>
                  <a:srgbClr val="404040"/>
                </a:solidFill>
              </a:rPr>
              <a:t>Now you will get participants to put it into practice! Let’s take 10 minutes to turn the identified classroom challenges into actionable research questions! </a:t>
            </a:r>
            <a:endParaRPr>
              <a:solidFill>
                <a:srgbClr val="404040"/>
              </a:solidFill>
            </a:endParaRPr>
          </a:p>
          <a:p>
            <a:pPr marL="0" lvl="0" indent="0" algn="l" rtl="0">
              <a:lnSpc>
                <a:spcPct val="115000"/>
              </a:lnSpc>
              <a:spcBef>
                <a:spcPts val="0"/>
              </a:spcBef>
              <a:spcAft>
                <a:spcPts val="0"/>
              </a:spcAft>
              <a:buSzPts val="1100"/>
              <a:buNone/>
            </a:pPr>
            <a:r>
              <a:rPr lang="en-US">
                <a:solidFill>
                  <a:srgbClr val="404040"/>
                </a:solidFill>
              </a:rPr>
              <a:t>Ask each learner to write down on a sticky note their first draft question about one of the challenge they observed (2 min).</a:t>
            </a: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a:solidFill>
                <a:srgbClr val="404040"/>
              </a:solidFill>
              <a:latin typeface="Roboto"/>
              <a:ea typeface="Roboto"/>
              <a:cs typeface="Roboto"/>
              <a:sym typeface="Roboto"/>
            </a:endParaRPr>
          </a:p>
          <a:p>
            <a:pPr marL="0" lvl="0" indent="0" algn="l" rtl="0">
              <a:lnSpc>
                <a:spcPct val="100000"/>
              </a:lnSpc>
              <a:spcBef>
                <a:spcPts val="1200"/>
              </a:spcBef>
              <a:spcAft>
                <a:spcPts val="0"/>
              </a:spcAft>
              <a:buSzPts val="1400"/>
              <a:buNone/>
            </a:pPr>
            <a:r>
              <a:rPr lang="en-US"/>
              <a:t>Once they are done, put learners into pairs. Partner A shares their question while partner B helps refining it using the checklist: specific, actionable, measurable!</a:t>
            </a:r>
            <a:endParaRPr/>
          </a:p>
          <a:p>
            <a:pPr marL="0" lvl="0" indent="0" algn="l" rtl="0">
              <a:lnSpc>
                <a:spcPct val="100000"/>
              </a:lnSpc>
              <a:spcBef>
                <a:spcPts val="1200"/>
              </a:spcBef>
              <a:spcAft>
                <a:spcPts val="0"/>
              </a:spcAft>
              <a:buSzPts val="1400"/>
              <a:buNone/>
            </a:pPr>
            <a:r>
              <a:rPr lang="en-US"/>
              <a:t>Encourage learners to </a:t>
            </a:r>
            <a:r>
              <a:rPr lang="en-US" b="1">
                <a:solidFill>
                  <a:srgbClr val="1D1D1B"/>
                </a:solidFill>
              </a:rPr>
              <a:t>be critique on theirs/and their partner’s question! </a:t>
            </a:r>
            <a:endParaRPr b="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Is it  equity focused?</a:t>
            </a:r>
            <a:endParaRPr i="1">
              <a:solidFill>
                <a:srgbClr val="1D1D1B"/>
              </a:solidFill>
            </a:endParaRPr>
          </a:p>
          <a:p>
            <a:pPr marL="457200" lvl="0" indent="-304800" algn="l" rtl="0">
              <a:lnSpc>
                <a:spcPct val="150000"/>
              </a:lnSpc>
              <a:spcBef>
                <a:spcPts val="0"/>
              </a:spcBef>
              <a:spcAft>
                <a:spcPts val="0"/>
              </a:spcAft>
              <a:buClr>
                <a:srgbClr val="1D1D1B"/>
              </a:buClr>
              <a:buSzPts val="1200"/>
              <a:buFont typeface="Calibri"/>
              <a:buChar char="-"/>
            </a:pPr>
            <a:r>
              <a:rPr lang="en-US" i="1">
                <a:solidFill>
                  <a:srgbClr val="1D1D1B"/>
                </a:solidFill>
              </a:rPr>
              <a:t>Will the answer lead them to  improve their practice?</a:t>
            </a:r>
            <a:endParaRPr/>
          </a:p>
          <a:p>
            <a:pPr marL="0" lvl="0" indent="0" algn="l" rtl="0">
              <a:lnSpc>
                <a:spcPct val="100000"/>
              </a:lnSpc>
              <a:spcBef>
                <a:spcPts val="1200"/>
              </a:spcBef>
              <a:spcAft>
                <a:spcPts val="0"/>
              </a:spcAft>
              <a:buSzPts val="1400"/>
              <a:buNone/>
            </a:pPr>
            <a:r>
              <a:rPr lang="en-US"/>
              <a:t>They switch role and repeat! </a:t>
            </a:r>
            <a:endParaRPr/>
          </a:p>
          <a:p>
            <a:pPr marL="0" lvl="0" indent="0" algn="l" rtl="0">
              <a:lnSpc>
                <a:spcPct val="100000"/>
              </a:lnSpc>
              <a:spcBef>
                <a:spcPts val="1200"/>
              </a:spcBef>
              <a:spcAft>
                <a:spcPts val="0"/>
              </a:spcAft>
              <a:buSzPts val="1400"/>
              <a:buNone/>
            </a:pPr>
            <a:endParaRPr/>
          </a:p>
          <a:p>
            <a:pPr marL="0" lvl="0" indent="0" algn="l" rtl="0">
              <a:lnSpc>
                <a:spcPct val="100000"/>
              </a:lnSpc>
              <a:spcBef>
                <a:spcPts val="1200"/>
              </a:spcBef>
              <a:spcAft>
                <a:spcPts val="0"/>
              </a:spcAft>
              <a:buSzPts val="1400"/>
              <a:buNone/>
            </a:pPr>
            <a:r>
              <a:rPr lang="en-US"/>
              <a:t>At the end of the time you ask 2-3 pairs to share their before/after questions and can ask them some probing questions such as: </a:t>
            </a:r>
            <a:endParaRPr/>
          </a:p>
          <a:p>
            <a:pPr marL="457200" lvl="0" indent="-317500" algn="l" rtl="0">
              <a:lnSpc>
                <a:spcPct val="100000"/>
              </a:lnSpc>
              <a:spcBef>
                <a:spcPts val="1200"/>
              </a:spcBef>
              <a:spcAft>
                <a:spcPts val="0"/>
              </a:spcAft>
              <a:buSzPts val="1400"/>
              <a:buChar char="-"/>
            </a:pPr>
            <a:r>
              <a:rPr lang="en-US"/>
              <a:t>What was hardest about refining this?</a:t>
            </a:r>
            <a:endParaRPr/>
          </a:p>
          <a:p>
            <a:pPr marL="457200" lvl="0" indent="-317500" algn="l" rtl="0">
              <a:lnSpc>
                <a:spcPct val="100000"/>
              </a:lnSpc>
              <a:spcBef>
                <a:spcPts val="0"/>
              </a:spcBef>
              <a:spcAft>
                <a:spcPts val="0"/>
              </a:spcAft>
              <a:buSzPts val="1400"/>
              <a:buChar char="-"/>
            </a:pPr>
            <a:r>
              <a:rPr lang="en-US"/>
              <a:t>How might your measure success?</a:t>
            </a:r>
            <a:endParaRPr/>
          </a:p>
          <a:p>
            <a:pPr marL="0" lvl="0" indent="0" algn="l" rtl="0">
              <a:lnSpc>
                <a:spcPct val="100000"/>
              </a:lnSpc>
              <a:spcBef>
                <a:spcPts val="1200"/>
              </a:spcBef>
              <a:spcAft>
                <a:spcPts val="0"/>
              </a:spcAft>
              <a:buSzPts val="1400"/>
              <a:buNone/>
            </a:pPr>
            <a:r>
              <a:rPr lang="en-US"/>
              <a:t>Before you close you can get learners to notice how r</a:t>
            </a:r>
            <a:r>
              <a:rPr lang="en-US">
                <a:solidFill>
                  <a:srgbClr val="404040"/>
                </a:solidFill>
              </a:rPr>
              <a:t>efined questions turn frustrations into experiments? This is how change is driven!</a:t>
            </a:r>
            <a:endParaRPr>
              <a:solidFill>
                <a:srgbClr val="404040"/>
              </a:solidFill>
            </a:endParaRPr>
          </a:p>
          <a:p>
            <a:pPr marL="0" lvl="0" indent="0" algn="l" rtl="0">
              <a:lnSpc>
                <a:spcPct val="100000"/>
              </a:lnSpc>
              <a:spcBef>
                <a:spcPts val="1200"/>
              </a:spcBef>
              <a:spcAft>
                <a:spcPts val="0"/>
              </a:spcAft>
              <a:buClr>
                <a:schemeClr val="dk1"/>
              </a:buClr>
              <a:buSzPts val="1100"/>
              <a:buFont typeface="Arial"/>
              <a:buNone/>
            </a:pPr>
            <a:r>
              <a:rPr lang="en-US" b="1"/>
              <a:t>Tip:</a:t>
            </a:r>
            <a:endParaRPr b="1"/>
          </a:p>
          <a:p>
            <a:pPr marL="0" lvl="0" indent="0" algn="l" rtl="0">
              <a:lnSpc>
                <a:spcPct val="100000"/>
              </a:lnSpc>
              <a:spcBef>
                <a:spcPts val="1200"/>
              </a:spcBef>
              <a:spcAft>
                <a:spcPts val="0"/>
              </a:spcAft>
              <a:buSzPts val="1400"/>
              <a:buNone/>
            </a:pPr>
            <a:r>
              <a:rPr lang="en-US"/>
              <a:t>Ask: </a:t>
            </a:r>
            <a:r>
              <a:rPr lang="en-US" i="1"/>
              <a:t>"Can I break this down further?"</a:t>
            </a:r>
            <a:r>
              <a:rPr lang="en-US"/>
              <a:t> If your question has "and" or "or," it’s likely too broad.</a:t>
            </a:r>
            <a:endParaRPr/>
          </a:p>
        </p:txBody>
      </p:sp>
      <p:sp>
        <p:nvSpPr>
          <p:cNvPr id="250" name="Google Shape;250;g3434cfbfa7c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g329f623bc3f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Clr>
                <a:schemeClr val="dk1"/>
              </a:buClr>
              <a:buSzPts val="1100"/>
              <a:buFont typeface="Arial"/>
              <a:buNone/>
            </a:pPr>
            <a:r>
              <a:rPr lang="en-US">
                <a:solidFill>
                  <a:srgbClr val="404040"/>
                </a:solidFill>
              </a:rPr>
              <a:t>This is the last slide to summarize as we finish with the 1st Unit. Together revisit how far you have come—from identifying classroom challenges to crafting research questions that empower teachers to drive change.</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b="1">
                <a:solidFill>
                  <a:srgbClr val="404040"/>
                </a:solidFill>
              </a:rPr>
              <a:t>Feedback: </a:t>
            </a:r>
            <a:r>
              <a:rPr lang="en-US">
                <a:solidFill>
                  <a:srgbClr val="1D1D1B"/>
                </a:solidFill>
              </a:rPr>
              <a:t>Open discussion and one word about the lesson!</a:t>
            </a:r>
            <a:endParaRPr>
              <a:solidFill>
                <a:srgbClr val="1D1D1B"/>
              </a:solidFill>
            </a:endParaRPr>
          </a:p>
          <a:p>
            <a:pPr marL="457200" lvl="0" indent="0" algn="l" rtl="0">
              <a:lnSpc>
                <a:spcPct val="115000"/>
              </a:lnSpc>
              <a:spcBef>
                <a:spcPts val="0"/>
              </a:spcBef>
              <a:spcAft>
                <a:spcPts val="0"/>
              </a:spcAft>
              <a:buSzPts val="1400"/>
              <a:buNone/>
            </a:pPr>
            <a:endParaRPr b="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Reviewing key points:</a:t>
            </a:r>
            <a:endParaRPr b="1">
              <a:solidFill>
                <a:srgbClr val="404040"/>
              </a:solidFill>
            </a:endParaRPr>
          </a:p>
          <a:p>
            <a:pPr marL="457200" lvl="0" indent="-317500" algn="l" rtl="0">
              <a:lnSpc>
                <a:spcPct val="115000"/>
              </a:lnSpc>
              <a:spcBef>
                <a:spcPts val="200"/>
              </a:spcBef>
              <a:spcAft>
                <a:spcPts val="0"/>
              </a:spcAft>
              <a:buClr>
                <a:srgbClr val="404040"/>
              </a:buClr>
              <a:buSzPts val="1400"/>
              <a:buChar char="-"/>
            </a:pPr>
            <a:r>
              <a:rPr lang="en-US" b="1">
                <a:solidFill>
                  <a:srgbClr val="404040"/>
                </a:solidFill>
              </a:rPr>
              <a:t>Action research basics</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Remind that AR isn’t about waiting for ‘perfect’ solutions—it’s about testing small changes in your context. </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The cycle is iterative—each phase informs the next. Think of it as a spiral of improvement!</a:t>
            </a:r>
            <a:endParaRPr>
              <a:solidFill>
                <a:srgbClr val="404040"/>
              </a:solidFill>
            </a:endParaRPr>
          </a:p>
          <a:p>
            <a:pPr marL="457200" lvl="0" indent="-317500" algn="l" rtl="0">
              <a:lnSpc>
                <a:spcPct val="115000"/>
              </a:lnSpc>
              <a:spcBef>
                <a:spcPts val="0"/>
              </a:spcBef>
              <a:spcAft>
                <a:spcPts val="0"/>
              </a:spcAft>
              <a:buClr>
                <a:srgbClr val="404040"/>
              </a:buClr>
              <a:buSzPts val="1400"/>
              <a:buChar char="-"/>
            </a:pPr>
            <a:r>
              <a:rPr lang="en-US" b="1">
                <a:solidFill>
                  <a:srgbClr val="404040"/>
                </a:solidFill>
              </a:rPr>
              <a:t>Framing research questions</a:t>
            </a:r>
            <a:r>
              <a:rPr lang="en-US">
                <a:solidFill>
                  <a:srgbClr val="404040"/>
                </a:solidFill>
              </a:rPr>
              <a:t> </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Underline the fact that raw observations were made into actionable questions.  This shift is powerful—it moves from frustration to experimentation.</a:t>
            </a:r>
            <a:endParaRPr>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a:solidFill>
                  <a:srgbClr val="404040"/>
                </a:solidFill>
              </a:rPr>
              <a:t>Remind learners to keep these criteria handy: Specific, Actionable, Measurable. They are their compass for designing impactful research.</a:t>
            </a:r>
            <a:endParaRPr>
              <a:solidFill>
                <a:srgbClr val="404040"/>
              </a:solidFill>
            </a:endParaRPr>
          </a:p>
          <a:p>
            <a:pPr marL="0" lvl="0" indent="0" algn="l" rtl="0">
              <a:lnSpc>
                <a:spcPct val="115000"/>
              </a:lnSpc>
              <a:spcBef>
                <a:spcPts val="0"/>
              </a:spcBef>
              <a:spcAft>
                <a:spcPts val="0"/>
              </a:spcAft>
              <a:buSzPts val="1400"/>
              <a:buNone/>
            </a:pPr>
            <a:endParaRPr b="1">
              <a:solidFill>
                <a:srgbClr val="404040"/>
              </a:solidFill>
            </a:endParaRPr>
          </a:p>
          <a:p>
            <a:pPr marL="0" lvl="0" indent="0" algn="l" rtl="0">
              <a:lnSpc>
                <a:spcPct val="115000"/>
              </a:lnSpc>
              <a:spcBef>
                <a:spcPts val="0"/>
              </a:spcBef>
              <a:spcAft>
                <a:spcPts val="0"/>
              </a:spcAft>
              <a:buClr>
                <a:schemeClr val="dk1"/>
              </a:buClr>
              <a:buSzPts val="1100"/>
              <a:buFont typeface="Arial"/>
              <a:buNone/>
            </a:pP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Close the session with the quote:</a:t>
            </a:r>
            <a:endParaRPr b="1">
              <a:solidFill>
                <a:srgbClr val="404040"/>
              </a:solidFill>
            </a:endParaRPr>
          </a:p>
          <a:p>
            <a:pPr marL="0" lvl="0" indent="0" algn="l" rtl="0">
              <a:lnSpc>
                <a:spcPct val="115000"/>
              </a:lnSpc>
              <a:spcBef>
                <a:spcPts val="200"/>
              </a:spcBef>
              <a:spcAft>
                <a:spcPts val="0"/>
              </a:spcAft>
              <a:buClr>
                <a:schemeClr val="dk1"/>
              </a:buClr>
              <a:buSzPts val="1100"/>
              <a:buFont typeface="Arial"/>
              <a:buNone/>
            </a:pPr>
            <a:r>
              <a:rPr lang="en-US">
                <a:solidFill>
                  <a:srgbClr val="404040"/>
                </a:solidFill>
              </a:rPr>
              <a:t>‘Action Research turns teachers from passengers to drivers of educational change’—captures why this work matters. Tell learners that they are not just implementing others’ ideas; they are generating their own evidence to transform classrooms. Encourage them to keep that momentum going!</a:t>
            </a:r>
            <a:endParaRPr>
              <a:solidFill>
                <a:srgbClr val="404040"/>
              </a:solidFill>
            </a:endParaRPr>
          </a:p>
          <a:p>
            <a:pPr marL="0" lvl="0" indent="0" algn="l" rtl="0">
              <a:lnSpc>
                <a:spcPct val="100000"/>
              </a:lnSpc>
              <a:spcBef>
                <a:spcPts val="1200"/>
              </a:spcBef>
              <a:spcAft>
                <a:spcPts val="0"/>
              </a:spcAft>
              <a:buSzPts val="1400"/>
              <a:buNone/>
            </a:pPr>
            <a:endParaRPr/>
          </a:p>
        </p:txBody>
      </p:sp>
      <p:sp>
        <p:nvSpPr>
          <p:cNvPr id="258" name="Google Shape;258;g329f623bc3f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4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helpful to share with learners some additional information about Action Research. They can use the shared documents as materials for personal study and as a guide for the future activities.</a:t>
            </a:r>
            <a:endParaRPr/>
          </a:p>
        </p:txBody>
      </p:sp>
      <p:sp>
        <p:nvSpPr>
          <p:cNvPr id="265" name="Google Shape;265;p4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5773dd4fde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1" name="Google Shape;271;g35773dd4fde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g35569507e78_0_6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5" name="Google Shape;135;g35569507e78_0_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347b5193c4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just a reminder for you and a way to introduce to the learners to the expected educational outcomes of this unit. This Unit of Module 7 will provide an overview of what is Action Research and focus on problem identification only without starting the intervention design yet. </a:t>
            </a:r>
            <a:endParaRPr/>
          </a:p>
        </p:txBody>
      </p:sp>
      <p:sp>
        <p:nvSpPr>
          <p:cNvPr id="142" name="Google Shape;142;g347b5193c4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p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This slide is just a reminder for you and a way to introduce to the learners to the expected educational outcomes of this unit. This Unit of Module 7 will provide an overview of what is Action Research and focus on problem identification only without starting the intervention design yet. </a:t>
            </a:r>
            <a:endParaRPr/>
          </a:p>
        </p:txBody>
      </p:sp>
      <p:sp>
        <p:nvSpPr>
          <p:cNvPr id="148" name="Google Shape;14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50000"/>
              </a:lnSpc>
              <a:spcBef>
                <a:spcPts val="1400"/>
              </a:spcBef>
              <a:spcAft>
                <a:spcPts val="0"/>
              </a:spcAft>
              <a:buSzPts val="1100"/>
              <a:buNone/>
            </a:pPr>
            <a:r>
              <a:rPr lang="en-US">
                <a:solidFill>
                  <a:srgbClr val="404040"/>
                </a:solidFill>
              </a:rPr>
              <a:t>This slide is intended to introduce the group to the concept of Action Research through a brief activity that should last no more than 10 mins. It is intended to be really quick and interactive and get participants to the training to quickly grasp on the concept of action research in the classroom through an example of their own experience. </a:t>
            </a:r>
            <a:endParaRPr>
              <a:solidFill>
                <a:srgbClr val="404040"/>
              </a:solidFill>
            </a:endParaRPr>
          </a:p>
          <a:p>
            <a:pPr marL="0" lvl="0" indent="0" algn="l" rtl="0">
              <a:lnSpc>
                <a:spcPct val="150000"/>
              </a:lnSpc>
              <a:spcBef>
                <a:spcPts val="1400"/>
              </a:spcBef>
              <a:spcAft>
                <a:spcPts val="0"/>
              </a:spcAft>
              <a:buSzPts val="1100"/>
              <a:buNone/>
            </a:pPr>
            <a:r>
              <a:rPr lang="en-US">
                <a:solidFill>
                  <a:srgbClr val="404040"/>
                </a:solidFill>
              </a:rPr>
              <a:t>Here is the activity: </a:t>
            </a:r>
            <a:endParaRPr>
              <a:solidFill>
                <a:srgbClr val="404040"/>
              </a:solidFill>
            </a:endParaRPr>
          </a:p>
          <a:p>
            <a:pPr marL="0" lvl="0" indent="0" algn="l" rtl="0">
              <a:lnSpc>
                <a:spcPct val="150000"/>
              </a:lnSpc>
              <a:spcBef>
                <a:spcPts val="1400"/>
              </a:spcBef>
              <a:spcAft>
                <a:spcPts val="0"/>
              </a:spcAft>
              <a:buClr>
                <a:schemeClr val="dk1"/>
              </a:buClr>
              <a:buSzPts val="1100"/>
              <a:buFont typeface="Arial"/>
              <a:buNone/>
            </a:pPr>
            <a:r>
              <a:rPr lang="en-US" b="1">
                <a:solidFill>
                  <a:srgbClr val="404040"/>
                </a:solidFill>
              </a:rPr>
              <a:t> "</a:t>
            </a:r>
            <a:r>
              <a:rPr lang="en-US" b="1" i="1">
                <a:solidFill>
                  <a:srgbClr val="404040"/>
                </a:solidFill>
              </a:rPr>
              <a:t>What’s your change story?</a:t>
            </a:r>
            <a:r>
              <a:rPr lang="en-US" b="1">
                <a:solidFill>
                  <a:srgbClr val="404040"/>
                </a:solidFill>
              </a:rPr>
              <a:t>"</a:t>
            </a:r>
            <a:endParaRPr b="1">
              <a:solidFill>
                <a:srgbClr val="404040"/>
              </a:solidFill>
            </a:endParaRPr>
          </a:p>
          <a:p>
            <a:pPr marL="0" lvl="0" indent="0" algn="l" rtl="0">
              <a:lnSpc>
                <a:spcPct val="115000"/>
              </a:lnSpc>
              <a:spcBef>
                <a:spcPts val="400"/>
              </a:spcBef>
              <a:spcAft>
                <a:spcPts val="0"/>
              </a:spcAft>
              <a:buSzPts val="1100"/>
              <a:buNone/>
            </a:pPr>
            <a:r>
              <a:rPr lang="en-US" b="1">
                <a:solidFill>
                  <a:srgbClr val="404040"/>
                </a:solidFill>
              </a:rPr>
              <a:t>Time:</a:t>
            </a:r>
            <a:r>
              <a:rPr lang="en-US">
                <a:solidFill>
                  <a:srgbClr val="404040"/>
                </a:solidFill>
              </a:rPr>
              <a:t> 10 minutes</a:t>
            </a:r>
            <a:endParaRPr>
              <a:solidFill>
                <a:srgbClr val="404040"/>
              </a:solidFill>
            </a:endParaRPr>
          </a:p>
          <a:p>
            <a:pPr marL="0" lvl="0" indent="0" algn="l" rtl="0">
              <a:lnSpc>
                <a:spcPct val="115000"/>
              </a:lnSpc>
              <a:spcBef>
                <a:spcPts val="0"/>
              </a:spcBef>
              <a:spcAft>
                <a:spcPts val="0"/>
              </a:spcAft>
              <a:buSzPts val="1100"/>
              <a:buNone/>
            </a:pPr>
            <a:r>
              <a:rPr lang="en-US" b="1">
                <a:solidFill>
                  <a:srgbClr val="404040"/>
                </a:solidFill>
              </a:rPr>
              <a:t>Format:</a:t>
            </a:r>
            <a:r>
              <a:rPr lang="en-US">
                <a:solidFill>
                  <a:srgbClr val="404040"/>
                </a:solidFill>
              </a:rPr>
              <a:t> Think-Pair-Share</a:t>
            </a:r>
            <a:br>
              <a:rPr lang="en-US">
                <a:solidFill>
                  <a:srgbClr val="404040"/>
                </a:solidFill>
              </a:rPr>
            </a:br>
            <a:r>
              <a:rPr lang="en-US" b="1">
                <a:solidFill>
                  <a:srgbClr val="404040"/>
                </a:solidFill>
              </a:rPr>
              <a:t>Materials:</a:t>
            </a:r>
            <a:r>
              <a:rPr lang="en-US">
                <a:solidFill>
                  <a:srgbClr val="404040"/>
                </a:solidFill>
              </a:rPr>
              <a:t> Index cards, timer </a:t>
            </a:r>
            <a:endParaRPr>
              <a:solidFill>
                <a:srgbClr val="404040"/>
              </a:solidFill>
            </a:endParaRPr>
          </a:p>
          <a:p>
            <a:pPr marL="0" lvl="0" indent="0" algn="l" rtl="0">
              <a:lnSpc>
                <a:spcPct val="115000"/>
              </a:lnSpc>
              <a:spcBef>
                <a:spcPts val="0"/>
              </a:spcBef>
              <a:spcAft>
                <a:spcPts val="0"/>
              </a:spcAft>
              <a:buSzPts val="1100"/>
              <a:buNone/>
            </a:pPr>
            <a:endParaRPr>
              <a:solidFill>
                <a:srgbClr val="404040"/>
              </a:solidFill>
            </a:endParaRPr>
          </a:p>
          <a:p>
            <a:pPr marL="0" lvl="0" indent="0" algn="l" rtl="0">
              <a:lnSpc>
                <a:spcPct val="115000"/>
              </a:lnSpc>
              <a:spcBef>
                <a:spcPts val="0"/>
              </a:spcBef>
              <a:spcAft>
                <a:spcPts val="0"/>
              </a:spcAft>
              <a:buClr>
                <a:schemeClr val="dk1"/>
              </a:buClr>
              <a:buSzPts val="1100"/>
              <a:buFont typeface="Arial"/>
              <a:buNone/>
            </a:pPr>
            <a:r>
              <a:rPr lang="en-US" b="1">
                <a:solidFill>
                  <a:srgbClr val="404040"/>
                </a:solidFill>
              </a:rPr>
              <a:t>Step 1: recall (2 min)</a:t>
            </a:r>
            <a:endParaRPr b="1">
              <a:solidFill>
                <a:srgbClr val="404040"/>
              </a:solidFill>
            </a:endParaRPr>
          </a:p>
          <a:p>
            <a:pPr marL="457200" lvl="0" indent="-304800" algn="l" rtl="0">
              <a:lnSpc>
                <a:spcPct val="115000"/>
              </a:lnSpc>
              <a:spcBef>
                <a:spcPts val="0"/>
              </a:spcBef>
              <a:spcAft>
                <a:spcPts val="0"/>
              </a:spcAft>
              <a:buClr>
                <a:srgbClr val="404040"/>
              </a:buClr>
              <a:buSzPts val="1200"/>
              <a:buFont typeface="Calibri"/>
              <a:buChar char="●"/>
            </a:pPr>
            <a:r>
              <a:rPr lang="en-US">
                <a:solidFill>
                  <a:srgbClr val="404040"/>
                </a:solidFill>
              </a:rPr>
              <a:t>Give the participants to the course the following prompt: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"Think of a time you noticed a classroom problem, tried a change, and saw results. Jot keywords on your card."</a:t>
            </a:r>
            <a:endParaRPr>
              <a:solidFill>
                <a:srgbClr val="404040"/>
              </a:solidFill>
            </a:endParaRPr>
          </a:p>
          <a:p>
            <a:pPr marL="0" lvl="0" indent="0" algn="l" rtl="0">
              <a:lnSpc>
                <a:spcPct val="115000"/>
              </a:lnSpc>
              <a:spcBef>
                <a:spcPts val="300"/>
              </a:spcBef>
              <a:spcAft>
                <a:spcPts val="0"/>
              </a:spcAft>
              <a:buSzPts val="1400"/>
              <a:buNone/>
            </a:pPr>
            <a:r>
              <a:rPr lang="en-US" i="1">
                <a:solidFill>
                  <a:srgbClr val="404040"/>
                </a:solidFill>
              </a:rPr>
              <a:t>⇒ Example:</a:t>
            </a:r>
            <a:r>
              <a:rPr lang="en-US">
                <a:solidFill>
                  <a:srgbClr val="404040"/>
                </a:solidFill>
              </a:rPr>
              <a:t> </a:t>
            </a:r>
            <a:r>
              <a:rPr lang="en-US" i="1">
                <a:solidFill>
                  <a:srgbClr val="404040"/>
                </a:solidFill>
              </a:rPr>
              <a:t>"Noticed girls avoided debugging → paired them as ‘leaders’ → saw more attempts."</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Step 2: Pair &amp; compare (3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Separate teachers in pairs and ask them to share stories of that problem they identified, the change they tried and the results they identified,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Once teachers are paired they share their stories in their pairs. </a:t>
            </a:r>
            <a:endParaRPr>
              <a:solidFill>
                <a:srgbClr val="404040"/>
              </a:solidFill>
            </a:endParaRPr>
          </a:p>
          <a:p>
            <a:pPr marL="0" lvl="0" indent="0" algn="l" rtl="0">
              <a:lnSpc>
                <a:spcPct val="115000"/>
              </a:lnSpc>
              <a:spcBef>
                <a:spcPts val="0"/>
              </a:spcBef>
              <a:spcAft>
                <a:spcPts val="0"/>
              </a:spcAft>
              <a:buSzPts val="1400"/>
              <a:buNone/>
            </a:pPr>
            <a:r>
              <a:rPr lang="en-US">
                <a:solidFill>
                  <a:srgbClr val="404040"/>
                </a:solidFill>
              </a:rPr>
              <a:t>Guiding questions: </a:t>
            </a:r>
            <a:endParaRPr>
              <a:solidFill>
                <a:srgbClr val="404040"/>
              </a:solidFill>
            </a:endParaRPr>
          </a:p>
          <a:p>
            <a:pPr marL="914400" lvl="1" indent="-304800" algn="l" rtl="0">
              <a:lnSpc>
                <a:spcPct val="115000"/>
              </a:lnSpc>
              <a:spcBef>
                <a:spcPts val="300"/>
              </a:spcBef>
              <a:spcAft>
                <a:spcPts val="0"/>
              </a:spcAft>
              <a:buClr>
                <a:srgbClr val="404040"/>
              </a:buClr>
              <a:buSzPts val="1200"/>
              <a:buFont typeface="Calibri"/>
              <a:buChar char="○"/>
            </a:pPr>
            <a:r>
              <a:rPr lang="en-US" i="1">
                <a:solidFill>
                  <a:srgbClr val="404040"/>
                </a:solidFill>
              </a:rPr>
              <a:t>"How did you identify the problem?"</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"What did your ‘change’ look like?"</a:t>
            </a:r>
            <a:endParaRPr i="1">
              <a:solidFill>
                <a:srgbClr val="404040"/>
              </a:solidFill>
            </a:endParaRPr>
          </a:p>
          <a:p>
            <a:pPr marL="914400" lvl="1" indent="-304800" algn="l" rtl="0">
              <a:lnSpc>
                <a:spcPct val="115000"/>
              </a:lnSpc>
              <a:spcBef>
                <a:spcPts val="0"/>
              </a:spcBef>
              <a:spcAft>
                <a:spcPts val="0"/>
              </a:spcAft>
              <a:buClr>
                <a:srgbClr val="404040"/>
              </a:buClr>
              <a:buSzPts val="1200"/>
              <a:buFont typeface="Calibri"/>
              <a:buChar char="○"/>
            </a:pPr>
            <a:r>
              <a:rPr lang="en-US" i="1">
                <a:solidFill>
                  <a:srgbClr val="404040"/>
                </a:solidFill>
              </a:rPr>
              <a:t>"How did you know it worked (or didn’t)?"</a:t>
            </a:r>
            <a:endParaRPr i="1">
              <a:solidFill>
                <a:srgbClr val="404040"/>
              </a:solidFill>
            </a:endParaRPr>
          </a:p>
          <a:p>
            <a:pPr marL="0" lvl="0" indent="0" algn="l" rtl="0">
              <a:lnSpc>
                <a:spcPct val="115000"/>
              </a:lnSpc>
              <a:spcBef>
                <a:spcPts val="1200"/>
              </a:spcBef>
              <a:spcAft>
                <a:spcPts val="0"/>
              </a:spcAft>
              <a:buClr>
                <a:schemeClr val="dk1"/>
              </a:buClr>
              <a:buSzPts val="1100"/>
              <a:buFont typeface="Arial"/>
              <a:buNone/>
            </a:pPr>
            <a:r>
              <a:rPr lang="en-US" b="1">
                <a:solidFill>
                  <a:srgbClr val="404040"/>
                </a:solidFill>
              </a:rPr>
              <a:t>Step 3: Define AR together (5 min)</a:t>
            </a:r>
            <a:endParaRPr b="1">
              <a:solidFill>
                <a:srgbClr val="404040"/>
              </a:solidFill>
            </a:endParaRPr>
          </a:p>
          <a:p>
            <a:pPr marL="457200" lvl="0" indent="-304800" algn="l" rtl="0">
              <a:lnSpc>
                <a:spcPct val="115000"/>
              </a:lnSpc>
              <a:spcBef>
                <a:spcPts val="200"/>
              </a:spcBef>
              <a:spcAft>
                <a:spcPts val="0"/>
              </a:spcAft>
              <a:buClr>
                <a:srgbClr val="404040"/>
              </a:buClr>
              <a:buSzPts val="1200"/>
              <a:buFont typeface="Calibri"/>
              <a:buChar char="●"/>
            </a:pPr>
            <a:r>
              <a:rPr lang="en-US">
                <a:solidFill>
                  <a:srgbClr val="404040"/>
                </a:solidFill>
              </a:rPr>
              <a:t>As a facilitator you will cluster the themes on the board. As you start a discussion, you should underline that they </a:t>
            </a:r>
            <a:r>
              <a:rPr lang="en-US" i="1">
                <a:solidFill>
                  <a:srgbClr val="404040"/>
                </a:solidFill>
              </a:rPr>
              <a:t>" all noticed a problem, acted, and reflected—that’s Action Research!"</a:t>
            </a:r>
            <a:endParaRPr i="1">
              <a:solidFill>
                <a:srgbClr val="404040"/>
              </a:solidFill>
            </a:endParaRPr>
          </a:p>
          <a:p>
            <a:pPr marL="0" lvl="0" indent="0" algn="l" rtl="0">
              <a:lnSpc>
                <a:spcPct val="115000"/>
              </a:lnSpc>
              <a:spcBef>
                <a:spcPts val="300"/>
              </a:spcBef>
              <a:spcAft>
                <a:spcPts val="0"/>
              </a:spcAft>
              <a:buSzPts val="1400"/>
              <a:buNone/>
            </a:pPr>
            <a:r>
              <a:rPr lang="en-US">
                <a:solidFill>
                  <a:srgbClr val="404040"/>
                </a:solidFill>
              </a:rPr>
              <a:t>Based on that, ask participants to provide a concise definition of Action Research! </a:t>
            </a:r>
            <a:endParaRPr>
              <a:solidFill>
                <a:srgbClr val="404040"/>
              </a:solidFill>
            </a:endParaRPr>
          </a:p>
          <a:p>
            <a:pPr marL="0" lvl="0" indent="0" algn="l" rtl="0">
              <a:lnSpc>
                <a:spcPct val="115000"/>
              </a:lnSpc>
              <a:spcBef>
                <a:spcPts val="300"/>
              </a:spcBef>
              <a:spcAft>
                <a:spcPts val="0"/>
              </a:spcAft>
              <a:buSzPts val="1400"/>
              <a:buNone/>
            </a:pPr>
            <a:r>
              <a:rPr lang="en-US">
                <a:solidFill>
                  <a:srgbClr val="404040"/>
                </a:solidFill>
              </a:rPr>
              <a:t>An example is the following </a:t>
            </a:r>
            <a:r>
              <a:rPr lang="en-US" i="1">
                <a:solidFill>
                  <a:srgbClr val="404040"/>
                </a:solidFill>
              </a:rPr>
              <a:t>"AR is teachers studying their own classrooms to test changes, using evidence to improve equity and learning."</a:t>
            </a:r>
            <a:endParaRPr i="1">
              <a:solidFill>
                <a:srgbClr val="404040"/>
              </a:solidFill>
            </a:endParaRPr>
          </a:p>
          <a:p>
            <a:pPr marL="0" lvl="0" indent="0" algn="l" rtl="0">
              <a:lnSpc>
                <a:spcPct val="100000"/>
              </a:lnSpc>
              <a:spcBef>
                <a:spcPts val="1200"/>
              </a:spcBef>
              <a:spcAft>
                <a:spcPts val="0"/>
              </a:spcAft>
              <a:buSzPts val="1400"/>
              <a:buNone/>
            </a:pPr>
            <a:endParaRPr/>
          </a:p>
        </p:txBody>
      </p:sp>
      <p:sp>
        <p:nvSpPr>
          <p:cNvPr id="154" name="Google Shape;154;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3466ad0f535_1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This slide enables you to shift from the change stories, to actually start talking more concretely about action research. </a:t>
            </a: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r>
              <a:rPr lang="en-US">
                <a:solidFill>
                  <a:srgbClr val="1D1D1B"/>
                </a:solidFill>
              </a:rPr>
              <a:t>Start by reading the quote, and emphasize that this is exactly what they just exposed in the examples they just shared in the introductory activity. </a:t>
            </a:r>
            <a:endParaRPr>
              <a:solidFill>
                <a:srgbClr val="1D1D1B"/>
              </a:solidFill>
            </a:endParaRPr>
          </a:p>
          <a:p>
            <a:pPr marL="0" lvl="0" indent="0" algn="ctr" rtl="0">
              <a:lnSpc>
                <a:spcPct val="90000"/>
              </a:lnSpc>
              <a:spcBef>
                <a:spcPts val="1000"/>
              </a:spcBef>
              <a:spcAft>
                <a:spcPts val="0"/>
              </a:spcAft>
              <a:buClr>
                <a:schemeClr val="dk1"/>
              </a:buClr>
              <a:buSzPts val="1100"/>
              <a:buFont typeface="Arial"/>
              <a:buNone/>
            </a:pPr>
            <a:r>
              <a:rPr lang="en-US">
                <a:solidFill>
                  <a:srgbClr val="1D1D1B"/>
                </a:solidFill>
              </a:rPr>
              <a:t>“A research done </a:t>
            </a:r>
            <a:r>
              <a:rPr lang="en-US" b="1" i="1">
                <a:solidFill>
                  <a:srgbClr val="1D1D1B"/>
                </a:solidFill>
              </a:rPr>
              <a:t>by</a:t>
            </a:r>
            <a:r>
              <a:rPr lang="en-US">
                <a:solidFill>
                  <a:srgbClr val="1D1D1B"/>
                </a:solidFill>
              </a:rPr>
              <a:t> teachers, </a:t>
            </a:r>
            <a:r>
              <a:rPr lang="en-US" b="1" i="1">
                <a:solidFill>
                  <a:srgbClr val="1D1D1B"/>
                </a:solidFill>
              </a:rPr>
              <a:t>for</a:t>
            </a:r>
            <a:r>
              <a:rPr lang="en-US">
                <a:solidFill>
                  <a:srgbClr val="1D1D1B"/>
                </a:solidFill>
              </a:rPr>
              <a:t> their classrooms."</a:t>
            </a:r>
            <a:endParaRPr>
              <a:solidFill>
                <a:srgbClr val="1D1D1B"/>
              </a:solidFill>
            </a:endParaRPr>
          </a:p>
          <a:p>
            <a:pPr marL="0" lvl="0" indent="0" algn="l" rtl="0">
              <a:lnSpc>
                <a:spcPct val="90000"/>
              </a:lnSpc>
              <a:spcBef>
                <a:spcPts val="1000"/>
              </a:spcBef>
              <a:spcAft>
                <a:spcPts val="0"/>
              </a:spcAft>
              <a:buSzPts val="1400"/>
              <a:buNone/>
            </a:pPr>
            <a:r>
              <a:rPr lang="en-US">
                <a:solidFill>
                  <a:srgbClr val="1D1D1B"/>
                </a:solidFill>
              </a:rPr>
              <a:t>This lesson focuses on </a:t>
            </a:r>
            <a:r>
              <a:rPr lang="en-US" b="1">
                <a:solidFill>
                  <a:srgbClr val="1D1D1B"/>
                </a:solidFill>
              </a:rPr>
              <a:t>Action research</a:t>
            </a:r>
            <a:r>
              <a:rPr lang="en-US">
                <a:solidFill>
                  <a:srgbClr val="1D1D1B"/>
                </a:solidFill>
              </a:rPr>
              <a:t> as a methodology for teachers to become co-creators of changes in their classrooms. </a:t>
            </a:r>
            <a:endParaRPr>
              <a:solidFill>
                <a:srgbClr val="1D1D1B"/>
              </a:solidFill>
            </a:endParaRPr>
          </a:p>
          <a:p>
            <a:pPr marL="0" lvl="0" indent="0" algn="l" rtl="0">
              <a:lnSpc>
                <a:spcPct val="90000"/>
              </a:lnSpc>
              <a:spcBef>
                <a:spcPts val="1000"/>
              </a:spcBef>
              <a:spcAft>
                <a:spcPts val="0"/>
              </a:spcAft>
              <a:buSzPts val="1400"/>
              <a:buNone/>
            </a:pPr>
            <a:r>
              <a:rPr lang="en-US" i="1">
                <a:solidFill>
                  <a:srgbClr val="1D1D1B"/>
                </a:solidFill>
              </a:rPr>
              <a:t>Action Research </a:t>
            </a:r>
            <a:r>
              <a:rPr lang="en-US">
                <a:solidFill>
                  <a:srgbClr val="1D1D1B"/>
                </a:solidFill>
              </a:rPr>
              <a:t>is defined as an </a:t>
            </a:r>
            <a:r>
              <a:rPr lang="en-US" b="1">
                <a:solidFill>
                  <a:srgbClr val="1D1D1B"/>
                </a:solidFill>
              </a:rPr>
              <a:t>inquiry conducted by educators in their own settings </a:t>
            </a:r>
            <a:r>
              <a:rPr lang="en-US">
                <a:solidFill>
                  <a:srgbClr val="1D1D1B"/>
                </a:solidFill>
              </a:rPr>
              <a:t>in order to advance their practice and improve their students’ learning (Metler, 2019).[1] It is a </a:t>
            </a:r>
            <a:r>
              <a:rPr lang="en-US" b="1">
                <a:solidFill>
                  <a:srgbClr val="1D1D1B"/>
                </a:solidFill>
              </a:rPr>
              <a:t>reflective</a:t>
            </a:r>
            <a:r>
              <a:rPr lang="en-US">
                <a:solidFill>
                  <a:srgbClr val="1D1D1B"/>
                </a:solidFill>
              </a:rPr>
              <a:t>, </a:t>
            </a:r>
            <a:r>
              <a:rPr lang="en-US" b="1">
                <a:solidFill>
                  <a:srgbClr val="1D1D1B"/>
                </a:solidFill>
              </a:rPr>
              <a:t>iterative</a:t>
            </a:r>
            <a:r>
              <a:rPr lang="en-US">
                <a:solidFill>
                  <a:srgbClr val="1D1D1B"/>
                </a:solidFill>
              </a:rPr>
              <a:t> </a:t>
            </a:r>
            <a:r>
              <a:rPr lang="en-US" b="1">
                <a:solidFill>
                  <a:srgbClr val="1D1D1B"/>
                </a:solidFill>
              </a:rPr>
              <a:t>process</a:t>
            </a:r>
            <a:r>
              <a:rPr lang="en-US">
                <a:solidFill>
                  <a:srgbClr val="1D1D1B"/>
                </a:solidFill>
              </a:rPr>
              <a:t> in which teachers investigate classroom challenges, implement solutions and assess impact of the solutions they have implemented.</a:t>
            </a:r>
            <a:endParaRPr>
              <a:solidFill>
                <a:srgbClr val="1D1D1B"/>
              </a:solidFill>
            </a:endParaRPr>
          </a:p>
          <a:p>
            <a:pPr marL="0" lvl="0" indent="0" algn="l" rtl="0">
              <a:lnSpc>
                <a:spcPct val="90000"/>
              </a:lnSpc>
              <a:spcBef>
                <a:spcPts val="1000"/>
              </a:spcBef>
              <a:spcAft>
                <a:spcPts val="0"/>
              </a:spcAft>
              <a:buSzPts val="1400"/>
              <a:buNone/>
            </a:pPr>
            <a:r>
              <a:rPr lang="en-US">
                <a:solidFill>
                  <a:srgbClr val="1D1D1B"/>
                </a:solidFill>
              </a:rPr>
              <a:t>A growing number of educational practitioners have embraced action research as a viable model for modifying, changing and improving their teaching because they feel that action research enhances their ability to grow professionally, become self-evaluative, and take responsibility for their own practice. As a positive consequence, students’ learning and the classroom learning environment are improved. Through action research, educators become active partners in leading school improvement.</a:t>
            </a:r>
            <a:endParaRPr>
              <a:solidFill>
                <a:srgbClr val="1D1D1B"/>
              </a:solidFill>
            </a:endParaRPr>
          </a:p>
          <a:p>
            <a:pPr marL="457200" lvl="0" indent="0" algn="l" rtl="0">
              <a:lnSpc>
                <a:spcPct val="90000"/>
              </a:lnSpc>
              <a:spcBef>
                <a:spcPts val="1000"/>
              </a:spcBef>
              <a:spcAft>
                <a:spcPts val="0"/>
              </a:spcAft>
              <a:buClr>
                <a:schemeClr val="dk1"/>
              </a:buClr>
              <a:buSzPts val="1100"/>
              <a:buFont typeface="Arial"/>
              <a:buNone/>
            </a:pPr>
            <a:endParaRPr>
              <a:solidFill>
                <a:srgbClr val="1D1D1B"/>
              </a:solidFill>
            </a:endParaRPr>
          </a:p>
          <a:p>
            <a:pPr marL="0" lvl="0" indent="0" algn="l" rtl="0">
              <a:lnSpc>
                <a:spcPct val="90000"/>
              </a:lnSpc>
              <a:spcBef>
                <a:spcPts val="1000"/>
              </a:spcBef>
              <a:spcAft>
                <a:spcPts val="0"/>
              </a:spcAft>
              <a:buClr>
                <a:schemeClr val="dk1"/>
              </a:buClr>
              <a:buSzPts val="1100"/>
              <a:buFont typeface="Arial"/>
              <a:buNone/>
            </a:pPr>
            <a:endParaRPr>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r>
              <a:rPr lang="en-US"/>
              <a:t>[1]</a:t>
            </a:r>
            <a:r>
              <a:rPr lang="en-US">
                <a:latin typeface="Arial"/>
                <a:ea typeface="Arial"/>
                <a:cs typeface="Arial"/>
                <a:sym typeface="Arial"/>
              </a:rPr>
              <a:t> Mertler, C. A. (2019). Action research: Improving schools and empowering educators (6th ed.). SAGE Publications.</a:t>
            </a:r>
            <a:r>
              <a:rPr lang="en-US">
                <a:solidFill>
                  <a:schemeClr val="hlink"/>
                </a:solidFill>
                <a:uFill>
                  <a:noFill/>
                </a:uFill>
                <a:latin typeface="Arial"/>
                <a:ea typeface="Arial"/>
                <a:cs typeface="Arial"/>
                <a:sym typeface="Arial"/>
                <a:hlinkClick r:id="rId3"/>
              </a:rPr>
              <a:t> </a:t>
            </a:r>
            <a:r>
              <a:rPr lang="en-US" u="sng">
                <a:solidFill>
                  <a:srgbClr val="16C45B"/>
                </a:solidFill>
                <a:latin typeface="Arial"/>
                <a:ea typeface="Arial"/>
                <a:cs typeface="Arial"/>
                <a:sym typeface="Arial"/>
                <a:hlinkClick r:id="rId3">
                  <a:extLst>
                    <a:ext uri="{A12FA001-AC4F-418D-AE19-62706E023703}">
                      <ahyp:hlinkClr xmlns:ahyp="http://schemas.microsoft.com/office/drawing/2018/hyperlinkcolor" val="tx"/>
                    </a:ext>
                  </a:extLst>
                </a:hlinkClick>
              </a:rPr>
              <a:t>https://books.google.it/books?id=aXyfDwAAQBAJ</a:t>
            </a:r>
            <a:endParaRPr u="sng">
              <a:solidFill>
                <a:srgbClr val="16C45B"/>
              </a:solidFill>
              <a:latin typeface="Arial"/>
              <a:ea typeface="Arial"/>
              <a:cs typeface="Arial"/>
              <a:sym typeface="Arial"/>
            </a:endParaRPr>
          </a:p>
          <a:p>
            <a:pPr marL="0" lvl="0" indent="0" algn="l" rtl="0">
              <a:lnSpc>
                <a:spcPct val="90000"/>
              </a:lnSpc>
              <a:spcBef>
                <a:spcPts val="1000"/>
              </a:spcBef>
              <a:spcAft>
                <a:spcPts val="0"/>
              </a:spcAft>
              <a:buClr>
                <a:schemeClr val="dk1"/>
              </a:buClr>
              <a:buSzPts val="1100"/>
              <a:buFont typeface="Arial"/>
              <a:buNone/>
            </a:pPr>
            <a:endParaRPr>
              <a:solidFill>
                <a:srgbClr val="2B454E"/>
              </a:solidFill>
            </a:endParaRPr>
          </a:p>
          <a:p>
            <a:pPr marL="0" lvl="0" indent="0" algn="l" rtl="0">
              <a:lnSpc>
                <a:spcPct val="100000"/>
              </a:lnSpc>
              <a:spcBef>
                <a:spcPts val="1200"/>
              </a:spcBef>
              <a:spcAft>
                <a:spcPts val="0"/>
              </a:spcAft>
              <a:buSzPts val="1400"/>
              <a:buNone/>
            </a:pPr>
            <a:endParaRPr/>
          </a:p>
        </p:txBody>
      </p:sp>
      <p:sp>
        <p:nvSpPr>
          <p:cNvPr id="161" name="Google Shape;161;g3466ad0f535_1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Google Shape;169;g343c85d3a64_0_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r>
              <a:rPr lang="en-US">
                <a:solidFill>
                  <a:srgbClr val="1D1D1B"/>
                </a:solidFill>
              </a:rPr>
              <a:t>This slide provides a brief overview of the rich historical tradition that bridges social justice, teacher empowerment and iterative problem-solving. </a:t>
            </a:r>
            <a:endParaRPr>
              <a:solidFill>
                <a:srgbClr val="1D1D1B"/>
              </a:solidFill>
            </a:endParaRPr>
          </a:p>
          <a:p>
            <a:pPr marL="0" lvl="0" indent="0" algn="l" rtl="0">
              <a:lnSpc>
                <a:spcPct val="100000"/>
              </a:lnSpc>
              <a:spcBef>
                <a:spcPts val="1200"/>
              </a:spcBef>
              <a:spcAft>
                <a:spcPts val="0"/>
              </a:spcAft>
              <a:buSzPts val="1400"/>
              <a:buNone/>
            </a:pP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The THINKER project's use of action research (AR) is grounded in a rich historical tradition that bridges social justice, teacher empowerment, and iterative problem-solving.</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1: Emerging from Kurt Lewin's work in the 1940s, AR began as a cyclical method for addressing societal inequities, later adopted by educators to democratize classroom inquiry.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2: The 1970s critical pedagogy movement, led by Paulo Freire, infused AR with a focus on co-creation with marginalized communities - a principle central to THINKER's goal of addressing gender disparities in informatics.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Image3: By the 1980s-90s, AR evolved into a tool for teacher-led school reform (Kemmis &amp; McTaggart), emphasizing context-specific solutions tailored to learners' needs.</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4: Building on this foundation, Bridget Somekh's work in the late 1990s-2000s demonstrated how AR could transform technology integration, with teachers collaboratively researching digital inequities and redesigning tools with students - a direct precursor to THINKER's approach. </a:t>
            </a:r>
            <a:endParaRPr>
              <a:solidFill>
                <a:srgbClr val="1D1D1B"/>
              </a:solidFill>
            </a:endParaRPr>
          </a:p>
          <a:p>
            <a:pPr marL="0" lvl="0" indent="0" algn="l" rtl="0">
              <a:lnSpc>
                <a:spcPct val="100000"/>
              </a:lnSpc>
              <a:spcBef>
                <a:spcPts val="1200"/>
              </a:spcBef>
              <a:spcAft>
                <a:spcPts val="0"/>
              </a:spcAft>
              <a:buSzPts val="1400"/>
              <a:buNone/>
            </a:pPr>
            <a:r>
              <a:rPr lang="en-US">
                <a:solidFill>
                  <a:srgbClr val="1D1D1B"/>
                </a:solidFill>
              </a:rPr>
              <a:t>Image 5: Today, THINKER builds on this legacy by positioning teachers as researchers who identify and dismantle systemic barriers (e.g., gendered task design, resource gaps) through evidence-based interventions. The project's 5-step AR cycle mirrors Lewin's original model while integrating modern intersectional equity lenses, ensuring inclusivity extends beyond gender to encompass race, class, and ability. Historically, AR's power lies in its adaptability - a trait THINKER harnesses to transform informatics education across diverse European classrooms.</a:t>
            </a:r>
            <a:endParaRPr>
              <a:solidFill>
                <a:srgbClr val="1D1D1B"/>
              </a:solidFill>
            </a:endParaRPr>
          </a:p>
        </p:txBody>
      </p:sp>
      <p:sp>
        <p:nvSpPr>
          <p:cNvPr id="170" name="Google Shape;170;g343c85d3a64_0_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1000"/>
              </a:spcAft>
              <a:buClr>
                <a:schemeClr val="dk1"/>
              </a:buClr>
              <a:buSzPts val="1100"/>
              <a:buFont typeface="Arial"/>
              <a:buNone/>
            </a:pPr>
            <a:r>
              <a:rPr lang="en-US"/>
              <a:t>Get participants to watch this video, with the subtitles in your own national language!</a:t>
            </a:r>
            <a:endParaRPr/>
          </a:p>
        </p:txBody>
      </p:sp>
      <p:sp>
        <p:nvSpPr>
          <p:cNvPr id="187" name="Google Shape;18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g343c85d3a64_0_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Clr>
                <a:schemeClr val="dk1"/>
              </a:buClr>
              <a:buSzPts val="1100"/>
              <a:buFont typeface="Arial"/>
              <a:buNone/>
            </a:pPr>
            <a:r>
              <a:rPr lang="en-US"/>
              <a:t>This slide aims at introducing learners to the 5-steps AR cycle.</a:t>
            </a:r>
            <a:endParaRPr/>
          </a:p>
          <a:p>
            <a:pPr marL="0" lvl="0" indent="0" algn="l" rtl="0">
              <a:lnSpc>
                <a:spcPct val="100000"/>
              </a:lnSpc>
              <a:spcBef>
                <a:spcPts val="1000"/>
              </a:spcBef>
              <a:spcAft>
                <a:spcPts val="0"/>
              </a:spcAft>
              <a:buClr>
                <a:schemeClr val="dk1"/>
              </a:buClr>
              <a:buSzPts val="1100"/>
              <a:buFont typeface="Arial"/>
              <a:buNone/>
            </a:pPr>
            <a:endParaRPr/>
          </a:p>
          <a:p>
            <a:pPr marL="457200" lvl="0" indent="-317500" algn="l" rtl="0">
              <a:lnSpc>
                <a:spcPct val="100000"/>
              </a:lnSpc>
              <a:spcBef>
                <a:spcPts val="1000"/>
              </a:spcBef>
              <a:spcAft>
                <a:spcPts val="0"/>
              </a:spcAft>
              <a:buClr>
                <a:schemeClr val="dk1"/>
              </a:buClr>
              <a:buSzPts val="1400"/>
              <a:buAutoNum type="arabicPeriod"/>
            </a:pPr>
            <a:r>
              <a:rPr lang="en-US"/>
              <a:t>Identify: Action Research begins by pinpointing a specific, observable issue in your classroom. Focus on challenges within your control, such as low engagement during group work or inconsistent homework completion. Use evidence—like student work samples, assessment data, or anecdotal notes—to define the problem clearly. Avoid broad generalizations; instead, narrow it down.</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Plan: Once the problem is identified, brainstorm research-backed strategies to address it. Consider small, manageable changes, such as incorporating think-pair-share for participation or using visual aids for complex instructions. Outline how you’ll implement the strategy, what resources you’ll need, and how you’ll measure success (e.g., tracking verbal contributions or exit tickets).</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Act: Put your strategy into practice while staying flexible. Document your process—what works, what doesn’t, and any adjustments you make mid-lesson. For example, if you introduced peer feedback but students struggle with constructive criticism, model examples before the next session. The goal is to test the change systematically, not perfectly.</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Observe: Gather evidence to evaluate the intervention’s impact. Use both quantitative (e.g., quiz scores, participation tallies) and qualitative data (e.g., student reflections, classroom observations). Compare results to baseline data to identify trends. For instance, if you implemented a new seating chart, analyze whether disruptions decreased or specific students became more engaged.</a:t>
            </a:r>
            <a:endParaRPr/>
          </a:p>
          <a:p>
            <a:pPr marL="457200" lvl="0" indent="-317500" algn="l" rtl="0">
              <a:lnSpc>
                <a:spcPct val="100000"/>
              </a:lnSpc>
              <a:spcBef>
                <a:spcPts val="0"/>
              </a:spcBef>
              <a:spcAft>
                <a:spcPts val="0"/>
              </a:spcAft>
              <a:buClr>
                <a:schemeClr val="dk1"/>
              </a:buClr>
              <a:buSzPts val="1400"/>
              <a:buFont typeface="Calibri"/>
              <a:buAutoNum type="arabicPeriod"/>
            </a:pPr>
            <a:r>
              <a:rPr lang="en-US"/>
              <a:t>Reflect and React: Analyze the data to determine if the change was effective, equitable, and sustainable. Did it solve the original problem? Were there unintended outcomes? Based on your findings, decide whether to adopt, adapt, or abandon the strategy. Reflection might reveal, for example, that while participation increased, some students still dominate—prompting a revised approach, like structured turn-taking.</a:t>
            </a:r>
            <a:endParaRPr/>
          </a:p>
        </p:txBody>
      </p:sp>
      <p:sp>
        <p:nvSpPr>
          <p:cNvPr id="195" name="Google Shape;195;g343c85d3a64_0_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4.xml"/><Relationship Id="rId5" Type="http://schemas.openxmlformats.org/officeDocument/2006/relationships/image" Target="../media/image3.png"/><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69507e78_0_4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69507e78_0_4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69507e78_0_4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69507e78_0_4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69507e78_0_4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69507e78_0_4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69507e78_0_4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BE472C6E-1972-BBA6-27A8-E60957EE0C97}"/>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09"/>
        <p:cNvGrpSpPr/>
        <p:nvPr/>
      </p:nvGrpSpPr>
      <p:grpSpPr>
        <a:xfrm>
          <a:off x="0" y="0"/>
          <a:ext cx="0" cy="0"/>
          <a:chOff x="0" y="0"/>
          <a:chExt cx="0" cy="0"/>
        </a:xfrm>
      </p:grpSpPr>
      <p:sp>
        <p:nvSpPr>
          <p:cNvPr id="110" name="Google Shape;110;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1" name="Google Shape;111;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2" name="Google Shape;112;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3" name="Google Shape;113;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15" name="Google Shape;115;p19"/>
          <p:cNvGrpSpPr/>
          <p:nvPr/>
        </p:nvGrpSpPr>
        <p:grpSpPr>
          <a:xfrm>
            <a:off x="2179865" y="4729766"/>
            <a:ext cx="7832271" cy="1110328"/>
            <a:chOff x="2179603" y="4888792"/>
            <a:chExt cx="7798545" cy="1110328"/>
          </a:xfrm>
        </p:grpSpPr>
        <p:pic>
          <p:nvPicPr>
            <p:cNvPr id="116" name="Google Shape;116;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17" name="Google Shape;117;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18" name="Google Shape;118;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19" name="Google Shape;119;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0" name="Google Shape;120;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21" name="Google Shape;121;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2" name="Google Shape;122;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3" name="Google Shape;123;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24" name="Google Shape;124;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25" name="Google Shape;125;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3ACB0F30-3070-EBCA-4FF1-5DDD9AB2F0B8}"/>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69507e78_0_5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69507e78_0_5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69507e78_0_5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69507e78_0_5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69507e78_0_5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69507e78_0_5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69507e78_0_5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69507e78_0_5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5EEA5C09-ED3F-C52F-0FA4-BAE36B41C8D4}"/>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41"/>
        <p:cNvGrpSpPr/>
        <p:nvPr/>
      </p:nvGrpSpPr>
      <p:grpSpPr>
        <a:xfrm>
          <a:off x="0" y="0"/>
          <a:ext cx="0" cy="0"/>
          <a:chOff x="0" y="0"/>
          <a:chExt cx="0" cy="0"/>
        </a:xfrm>
      </p:grpSpPr>
      <p:sp>
        <p:nvSpPr>
          <p:cNvPr id="42" name="Google Shape;42;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4"/>
        <p:cNvGrpSpPr/>
        <p:nvPr/>
      </p:nvGrpSpPr>
      <p:grpSpPr>
        <a:xfrm>
          <a:off x="0" y="0"/>
          <a:ext cx="0" cy="0"/>
          <a:chOff x="0" y="0"/>
          <a:chExt cx="0" cy="0"/>
        </a:xfrm>
      </p:grpSpPr>
      <p:sp>
        <p:nvSpPr>
          <p:cNvPr id="45" name="Google Shape;45;g3556aa43270_0_38"/>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6" name="Google Shape;46;g3556aa43270_0_38"/>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7" name="Google Shape;47;g3556aa43270_0_38"/>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8" name="Google Shape;48;g3556aa43270_0_38"/>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50" name="Google Shape;50;g3556aa43270_0_38"/>
          <p:cNvGrpSpPr/>
          <p:nvPr/>
        </p:nvGrpSpPr>
        <p:grpSpPr>
          <a:xfrm>
            <a:off x="2179811" y="4729766"/>
            <a:ext cx="7832078" cy="1110328"/>
            <a:chOff x="2179603" y="4888792"/>
            <a:chExt cx="7798544" cy="1110328"/>
          </a:xfrm>
        </p:grpSpPr>
        <p:pic>
          <p:nvPicPr>
            <p:cNvPr id="51" name="Google Shape;51;g3556aa43270_0_3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52" name="Google Shape;52;g3556aa43270_0_38"/>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53" name="Google Shape;53;g3556aa43270_0_38"/>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4" name="Google Shape;54;g3556aa43270_0_3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5" name="Google Shape;55;g3556aa43270_0_38"/>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6" name="Google Shape;56;g3556aa43270_0_3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7" name="Google Shape;57;g3556aa43270_0_3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8" name="Google Shape;58;g3556aa43270_0_3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9" name="Google Shape;59;g3556aa43270_0_3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60" name="Google Shape;60;g3556aa43270_0_3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36A1FD22-135B-5116-A3E3-F09934B8FDC5}"/>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4"/>
        <p:cNvGrpSpPr/>
        <p:nvPr/>
      </p:nvGrpSpPr>
      <p:grpSpPr>
        <a:xfrm>
          <a:off x="0" y="0"/>
          <a:ext cx="0" cy="0"/>
          <a:chOff x="0" y="0"/>
          <a:chExt cx="0" cy="0"/>
        </a:xfrm>
      </p:grpSpPr>
      <p:sp>
        <p:nvSpPr>
          <p:cNvPr id="65" name="Google Shape;65;g35773dd4fde_0_63"/>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6" name="Google Shape;66;g35773dd4fde_0_63"/>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7" name="Google Shape;67;g35773dd4fde_0_63"/>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8" name="Google Shape;68;g35773dd4fde_0_63"/>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70" name="Google Shape;70;g35773dd4fde_0_63"/>
          <p:cNvGrpSpPr/>
          <p:nvPr/>
        </p:nvGrpSpPr>
        <p:grpSpPr>
          <a:xfrm>
            <a:off x="2179811" y="4729766"/>
            <a:ext cx="7832078" cy="1110328"/>
            <a:chOff x="2179603" y="4888792"/>
            <a:chExt cx="7798544" cy="1110328"/>
          </a:xfrm>
        </p:grpSpPr>
        <p:pic>
          <p:nvPicPr>
            <p:cNvPr id="71" name="Google Shape;71;g35773dd4fde_0_63"/>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2" name="Google Shape;72;g35773dd4fde_0_63"/>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3" name="Google Shape;73;g35773dd4fde_0_63"/>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4" name="Google Shape;74;g35773dd4fde_0_63"/>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5" name="Google Shape;75;g35773dd4fde_0_63"/>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6" name="Google Shape;76;g35773dd4fde_0_63"/>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7" name="Google Shape;77;g35773dd4fde_0_63"/>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8" name="Google Shape;78;g35773dd4fde_0_63"/>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9" name="Google Shape;79;g35773dd4fde_0_63"/>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80" name="Google Shape;80;g35773dd4fde_0_63"/>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3C26F5B9-6D03-EF48-2919-2FD67F8E076D}"/>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81"/>
        <p:cNvGrpSpPr/>
        <p:nvPr/>
      </p:nvGrpSpPr>
      <p:grpSpPr>
        <a:xfrm>
          <a:off x="0" y="0"/>
          <a:ext cx="0" cy="0"/>
          <a:chOff x="0" y="0"/>
          <a:chExt cx="0" cy="0"/>
        </a:xfrm>
      </p:grpSpPr>
      <p:sp>
        <p:nvSpPr>
          <p:cNvPr id="82" name="Google Shape;82;g35773dd4fde_0_6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g35773dd4fde_0_60"/>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0"/>
        <p:cNvGrpSpPr/>
        <p:nvPr/>
      </p:nvGrpSpPr>
      <p:grpSpPr>
        <a:xfrm>
          <a:off x="0" y="0"/>
          <a:ext cx="0" cy="0"/>
          <a:chOff x="0" y="0"/>
          <a:chExt cx="0" cy="0"/>
        </a:xfrm>
      </p:grpSpPr>
      <p:pic>
        <p:nvPicPr>
          <p:cNvPr id="91" name="Google Shape;91;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92" name="Google Shape;92;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3" name="Google Shape;93;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94" name="Google Shape;94;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5" name="Google Shape;95;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6" name="Google Shape;96;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97" name="Google Shape;97;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17005ACC-FF4F-CFF1-22AA-A0A4FE05C67B}"/>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99"/>
        <p:cNvGrpSpPr/>
        <p:nvPr/>
      </p:nvGrpSpPr>
      <p:grpSpPr>
        <a:xfrm>
          <a:off x="0" y="0"/>
          <a:ext cx="0" cy="0"/>
          <a:chOff x="0" y="0"/>
          <a:chExt cx="0" cy="0"/>
        </a:xfrm>
      </p:grpSpPr>
      <p:pic>
        <p:nvPicPr>
          <p:cNvPr id="100" name="Google Shape;100;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01" name="Google Shape;101;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103" name="Google Shape;103;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04" name="Google Shape;104;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105" name="Google Shape;105;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6" name="Google Shape;106;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7" name="Google Shape;107;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8" name="Google Shape;108;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AFB751B5-1997-B894-EB77-3CDE81EEFA86}"/>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7.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g35569507e78_0_3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69507e78_0_3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69507e78_0_3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69507e78_0_3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69507e78_0_3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 id="2147483654"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1"/>
        <p:cNvGrpSpPr/>
        <p:nvPr/>
      </p:nvGrpSpPr>
      <p:grpSpPr>
        <a:xfrm>
          <a:off x="0" y="0"/>
          <a:ext cx="0" cy="0"/>
          <a:chOff x="0" y="0"/>
          <a:chExt cx="0" cy="0"/>
        </a:xfrm>
      </p:grpSpPr>
      <p:sp>
        <p:nvSpPr>
          <p:cNvPr id="62" name="Google Shape;62;g35773dd4fde_0_57"/>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3" name="Google Shape;63;g35773dd4fde_0_5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6" r:id="rId1"/>
    <p:sldLayoutId id="2147483657"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alpha val="47843"/>
          </a:srgbClr>
        </a:solidFill>
        <a:effectLst/>
      </p:bgPr>
    </p:bg>
    <p:spTree>
      <p:nvGrpSpPr>
        <p:cNvPr id="1" name="Shape 84"/>
        <p:cNvGrpSpPr/>
        <p:nvPr/>
      </p:nvGrpSpPr>
      <p:grpSpPr>
        <a:xfrm>
          <a:off x="0" y="0"/>
          <a:ext cx="0" cy="0"/>
          <a:chOff x="0" y="0"/>
          <a:chExt cx="0" cy="0"/>
        </a:xfrm>
      </p:grpSpPr>
      <p:sp>
        <p:nvSpPr>
          <p:cNvPr id="85" name="Google Shape;85;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7" name="Google Shape;87;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8" name="Google Shape;88;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9" name="Google Shape;89;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s://books.google.it/books?id=_KahDwAAQBAJ&amp;lpg=PP1&amp;pg=PP1#v=onepage&amp;q&amp;f=false" TargetMode="Externa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hyperlink" Target="https://www.daneshnamehicsa.ir/userfiles/files/1/9-%20Action%20Research%20in%20Education_%20A%20Practical%20Guide.pdf" TargetMode="External"/><Relationship Id="rId5" Type="http://schemas.openxmlformats.org/officeDocument/2006/relationships/hyperlink" Target="https://www.nfer.ac.uk/media/texbxexa/how_to_run_action_research_do_it_yourself.pdf" TargetMode="External"/><Relationship Id="rId4" Type="http://schemas.openxmlformats.org/officeDocument/2006/relationships/hyperlink" Target="https://www.naeyc.org/sites/default/files/globally-shared/downloads/PDFs/resources/pubs/How%20to%20do%20Action%20Research.pdf"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6.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s://books.google.it/books?id=aXyfDwAAQBAJ"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Ov3F3pdhNkk"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hyperlink" Target="https://www.youtube.com/watch?v=Ov3F3pdhNkk" TargetMode="External"/><Relationship Id="rId4" Type="http://schemas.openxmlformats.org/officeDocument/2006/relationships/image" Target="../media/image22.jp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g35569507e78_0_3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ts val="2222"/>
              <a:buFont typeface="Calibri"/>
              <a:buNone/>
            </a:pPr>
            <a:r>
              <a:rPr lang="en-US"/>
              <a:t>WP3: Teacher training for authentic and gender inclusive informatics education</a:t>
            </a:r>
            <a:endParaRPr/>
          </a:p>
        </p:txBody>
      </p:sp>
      <p:sp>
        <p:nvSpPr>
          <p:cNvPr id="131" name="Google Shape;131;g35569507e78_0_3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329f623bc3f_0_3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sp>
        <p:nvSpPr>
          <p:cNvPr id="207" name="Google Shape;207;g329f623bc3f_0_37"/>
          <p:cNvSpPr txBox="1"/>
          <p:nvPr/>
        </p:nvSpPr>
        <p:spPr>
          <a:xfrm>
            <a:off x="180225" y="1638550"/>
            <a:ext cx="11486400" cy="5271900"/>
          </a:xfrm>
          <a:prstGeom prst="rect">
            <a:avLst/>
          </a:prstGeom>
          <a:noFill/>
          <a:ln>
            <a:noFill/>
          </a:ln>
        </p:spPr>
        <p:txBody>
          <a:bodyPr spcFirstLastPara="1" wrap="square" lIns="91425" tIns="91425" rIns="91425" bIns="91425" anchor="t" anchorCtr="0">
            <a:noAutofit/>
          </a:bodyPr>
          <a:lstStyle/>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Evidenced based, context specific solutions</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404040"/>
                </a:solidFill>
                <a:latin typeface="Calibri"/>
                <a:ea typeface="Calibri"/>
                <a:cs typeface="Calibri"/>
                <a:sym typeface="Calibri"/>
              </a:rPr>
              <a:t>The advantage of AR is that you can collect localized data through surveys, observations  and identify the </a:t>
            </a:r>
            <a:r>
              <a:rPr lang="en-US" sz="2200" b="0" i="1" u="none" strike="noStrike" cap="none">
                <a:solidFill>
                  <a:srgbClr val="404040"/>
                </a:solidFill>
                <a:latin typeface="Calibri"/>
                <a:ea typeface="Calibri"/>
                <a:cs typeface="Calibri"/>
                <a:sym typeface="Calibri"/>
              </a:rPr>
              <a:t>unique challenges related to gender gap  </a:t>
            </a:r>
            <a:r>
              <a:rPr lang="en-US" sz="2200" b="0" i="0" u="none" strike="noStrike" cap="none">
                <a:solidFill>
                  <a:srgbClr val="404040"/>
                </a:solidFill>
                <a:latin typeface="Calibri"/>
                <a:ea typeface="Calibri"/>
                <a:cs typeface="Calibri"/>
                <a:sym typeface="Calibri"/>
              </a:rPr>
              <a:t>faced in each of your class. </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Student-centred and inclusive</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AR methodology enables teachers to co-research with students in order to unveil  hidden biases and barriers (e.g., surveys asking them questions, learning circles to get them to voice the challenges they face, their needs to be more involved in informatics etc.). </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1" i="1"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1" i="1" u="none" strike="noStrike" cap="none">
                <a:solidFill>
                  <a:srgbClr val="404040"/>
                </a:solidFill>
                <a:latin typeface="Calibri"/>
                <a:ea typeface="Calibri"/>
                <a:cs typeface="Calibri"/>
                <a:sym typeface="Calibri"/>
              </a:rPr>
              <a:t>Iterative improvement</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AR methodology has a cyclical process</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914400" marR="0" lvl="0" indent="0" algn="ctr"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 Identify -&gt; Plan -&gt; Act -&gt; Observe -&gt; Reflect &amp; React -&gt; Plan -&gt; Act etc. </a:t>
            </a:r>
            <a:endParaRPr sz="2200" b="1"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800"/>
              <a:buFont typeface="Arial"/>
              <a:buNone/>
            </a:pPr>
            <a:endParaRPr sz="2200" b="0" i="1" u="none" strike="noStrike" cap="none">
              <a:solidFill>
                <a:srgbClr val="1D1D1B"/>
              </a:solidFill>
              <a:latin typeface="Calibri"/>
              <a:ea typeface="Calibri"/>
              <a:cs typeface="Calibri"/>
              <a:sym typeface="Calibri"/>
            </a:endParaRPr>
          </a:p>
        </p:txBody>
      </p:sp>
      <p:sp>
        <p:nvSpPr>
          <p:cNvPr id="208" name="Google Shape;208;g329f623bc3f_0_37"/>
          <p:cNvSpPr txBox="1">
            <a:spLocks noGrp="1"/>
          </p:cNvSpPr>
          <p:nvPr>
            <p:ph type="body" idx="1"/>
          </p:nvPr>
        </p:nvSpPr>
        <p:spPr>
          <a:xfrm>
            <a:off x="123750" y="840300"/>
            <a:ext cx="11944500" cy="11415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How does action research (AR) empower teachers to create gender-inclusive and authentic learning experiences in informatics education?</a:t>
            </a:r>
            <a:endParaRPr/>
          </a:p>
          <a:p>
            <a:pPr marL="0" lvl="0" indent="0" algn="just" rtl="0">
              <a:lnSpc>
                <a:spcPct val="90000"/>
              </a:lnSpc>
              <a:spcBef>
                <a:spcPts val="1000"/>
              </a:spcBef>
              <a:spcAft>
                <a:spcPts val="0"/>
              </a:spcAft>
              <a:buSzPts val="2400"/>
              <a:buNone/>
            </a:pP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2"/>
        <p:cNvGrpSpPr/>
        <p:nvPr/>
      </p:nvGrpSpPr>
      <p:grpSpPr>
        <a:xfrm>
          <a:off x="0" y="0"/>
          <a:ext cx="0" cy="0"/>
          <a:chOff x="0" y="0"/>
          <a:chExt cx="0" cy="0"/>
        </a:xfrm>
      </p:grpSpPr>
      <p:sp>
        <p:nvSpPr>
          <p:cNvPr id="213" name="Google Shape;213;g329f623bc3f_0_7"/>
          <p:cNvSpPr txBox="1">
            <a:spLocks noGrp="1"/>
          </p:cNvSpPr>
          <p:nvPr>
            <p:ph type="title"/>
          </p:nvPr>
        </p:nvSpPr>
        <p:spPr>
          <a:xfrm>
            <a:off x="97970" y="54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Identify - Framing classroom challenges</a:t>
            </a:r>
            <a:endParaRPr sz="2800" b="1">
              <a:solidFill>
                <a:srgbClr val="FFFFFF"/>
              </a:solidFill>
            </a:endParaRPr>
          </a:p>
        </p:txBody>
      </p:sp>
      <p:sp>
        <p:nvSpPr>
          <p:cNvPr id="214" name="Google Shape;214;g329f623bc3f_0_7"/>
          <p:cNvSpPr txBox="1"/>
          <p:nvPr/>
        </p:nvSpPr>
        <p:spPr>
          <a:xfrm>
            <a:off x="284150" y="5326425"/>
            <a:ext cx="11023800" cy="10923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1000"/>
              </a:spcAft>
              <a:buClr>
                <a:srgbClr val="000000"/>
              </a:buClr>
              <a:buSzPts val="1800"/>
              <a:buFont typeface="Arial"/>
              <a:buNone/>
            </a:pPr>
            <a:endParaRPr sz="1800" b="0" i="1" u="none" strike="noStrike" cap="none">
              <a:solidFill>
                <a:srgbClr val="1D1D1B"/>
              </a:solidFill>
              <a:latin typeface="Calibri"/>
              <a:ea typeface="Calibri"/>
              <a:cs typeface="Calibri"/>
              <a:sym typeface="Calibri"/>
            </a:endParaRPr>
          </a:p>
        </p:txBody>
      </p:sp>
      <p:sp>
        <p:nvSpPr>
          <p:cNvPr id="215" name="Google Shape;215;g329f623bc3f_0_7"/>
          <p:cNvSpPr txBox="1"/>
          <p:nvPr/>
        </p:nvSpPr>
        <p:spPr>
          <a:xfrm>
            <a:off x="284150" y="1380600"/>
            <a:ext cx="10777800" cy="5271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rgbClr val="404040"/>
                </a:solidFill>
                <a:latin typeface="Calibri"/>
                <a:ea typeface="Calibri"/>
                <a:cs typeface="Calibri"/>
                <a:sym typeface="Calibri"/>
              </a:rPr>
              <a:t>A classroom challenge is a </a:t>
            </a:r>
            <a:r>
              <a:rPr lang="en-US" sz="2200" b="1" i="0" u="none" strike="noStrike" cap="none">
                <a:solidFill>
                  <a:srgbClr val="404040"/>
                </a:solidFill>
                <a:latin typeface="Calibri"/>
                <a:ea typeface="Calibri"/>
                <a:cs typeface="Calibri"/>
                <a:sym typeface="Calibri"/>
              </a:rPr>
              <a:t>specific, actionable and measurable </a:t>
            </a:r>
            <a:r>
              <a:rPr lang="en-US" sz="2200" b="0" i="0" u="none" strike="noStrike" cap="none">
                <a:solidFill>
                  <a:srgbClr val="404040"/>
                </a:solidFill>
                <a:latin typeface="Calibri"/>
                <a:ea typeface="Calibri"/>
                <a:cs typeface="Calibri"/>
                <a:sym typeface="Calibri"/>
              </a:rPr>
              <a:t>problem in teaching and learning that:</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hinders progress: blocks student engagement, equity, or learning outcomes.</a:t>
            </a: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has identifiable causes: root causes can be uncovered through data (surveys, observations).</a:t>
            </a:r>
            <a:endParaRPr sz="2200" b="0"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Char char="●"/>
            </a:pPr>
            <a:r>
              <a:rPr lang="en-US" sz="2200" b="0" i="0" u="none" strike="noStrike" cap="none">
                <a:solidFill>
                  <a:srgbClr val="404040"/>
                </a:solidFill>
                <a:latin typeface="Calibri"/>
                <a:ea typeface="Calibri"/>
                <a:cs typeface="Calibri"/>
                <a:sym typeface="Calibri"/>
              </a:rPr>
              <a:t>can be addressed through changes to your practice: solutions lie within your control (no dependency on policy changes).</a:t>
            </a:r>
            <a:endParaRPr sz="2200" b="0"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1" u="none" strike="noStrike" cap="none">
                <a:solidFill>
                  <a:srgbClr val="404040"/>
                </a:solidFill>
                <a:latin typeface="Calibri"/>
                <a:ea typeface="Calibri"/>
                <a:cs typeface="Calibri"/>
                <a:sym typeface="Calibri"/>
              </a:rPr>
              <a:t>Framing a classroom challenge implies following a 3-steps process:</a:t>
            </a: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Brainstorm your classroom challenges</a:t>
            </a:r>
            <a:endParaRPr sz="2200" b="1"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Reflect on the identified challenges</a:t>
            </a:r>
            <a:endParaRPr sz="2200" b="1" i="0" u="none" strike="noStrike" cap="none">
              <a:solidFill>
                <a:srgbClr val="404040"/>
              </a:solidFill>
              <a:latin typeface="Calibri"/>
              <a:ea typeface="Calibri"/>
              <a:cs typeface="Calibri"/>
              <a:sym typeface="Calibri"/>
            </a:endParaRPr>
          </a:p>
          <a:p>
            <a:pPr marL="457200" marR="0" lvl="0" indent="-368300" algn="l" rtl="0">
              <a:lnSpc>
                <a:spcPct val="100000"/>
              </a:lnSpc>
              <a:spcBef>
                <a:spcPts val="0"/>
              </a:spcBef>
              <a:spcAft>
                <a:spcPts val="0"/>
              </a:spcAft>
              <a:buClr>
                <a:srgbClr val="404040"/>
              </a:buClr>
              <a:buSzPts val="2200"/>
              <a:buFont typeface="Calibri"/>
              <a:buAutoNum type="arabicParenR"/>
            </a:pPr>
            <a:r>
              <a:rPr lang="en-US" sz="2200" b="1" i="0" u="none" strike="noStrike" cap="none">
                <a:solidFill>
                  <a:srgbClr val="404040"/>
                </a:solidFill>
                <a:latin typeface="Calibri"/>
                <a:ea typeface="Calibri"/>
                <a:cs typeface="Calibri"/>
                <a:sym typeface="Calibri"/>
              </a:rPr>
              <a:t>Craft a final a question for your challenge</a:t>
            </a:r>
            <a:endParaRPr sz="2200" b="1" i="0"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rgbClr val="404040"/>
              </a:solidFill>
              <a:latin typeface="Calibri"/>
              <a:ea typeface="Calibri"/>
              <a:cs typeface="Calibri"/>
              <a:sym typeface="Calibri"/>
            </a:endParaRPr>
          </a:p>
        </p:txBody>
      </p:sp>
      <p:sp>
        <p:nvSpPr>
          <p:cNvPr id="216" name="Google Shape;216;g329f623bc3f_0_7"/>
          <p:cNvSpPr txBox="1">
            <a:spLocks noGrp="1"/>
          </p:cNvSpPr>
          <p:nvPr>
            <p:ph type="body" idx="1"/>
          </p:nvPr>
        </p:nvSpPr>
        <p:spPr>
          <a:xfrm>
            <a:off x="179270" y="829797"/>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What is a classroom challenge and how to frame it?</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p3"/>
          <p:cNvSpPr txBox="1">
            <a:spLocks noGrp="1"/>
          </p:cNvSpPr>
          <p:nvPr>
            <p:ph type="title"/>
          </p:nvPr>
        </p:nvSpPr>
        <p:spPr>
          <a:xfrm>
            <a:off x="97970" y="-8"/>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22" name="Google Shape;222;p3"/>
          <p:cNvSpPr txBox="1"/>
          <p:nvPr/>
        </p:nvSpPr>
        <p:spPr>
          <a:xfrm>
            <a:off x="306400" y="1405475"/>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rgbClr val="1D1D1B"/>
                </a:solidFill>
                <a:latin typeface="Calibri"/>
                <a:ea typeface="Calibri"/>
                <a:cs typeface="Calibri"/>
                <a:sym typeface="Calibri"/>
              </a:rPr>
              <a:t>Individually, list 2 to 3 challenges to informatics teachings on sticky notes.</a:t>
            </a: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rgbClr val="1D1D1B"/>
                </a:solidFill>
                <a:latin typeface="Calibri"/>
                <a:ea typeface="Calibri"/>
                <a:cs typeface="Calibri"/>
                <a:sym typeface="Calibri"/>
              </a:rPr>
              <a:t>The following questions can help you:</a:t>
            </a:r>
            <a:endParaRPr sz="2200" b="0" i="0"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Where do you notice gender gaps in informatics activities? </a:t>
            </a:r>
            <a:endParaRPr sz="2200" b="0" i="1"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Which specific topics of informatics leave certain students behind?</a:t>
            </a:r>
            <a:endParaRPr sz="2200" b="0" i="1" u="none" strike="noStrike" cap="none">
              <a:solidFill>
                <a:srgbClr val="1D1D1B"/>
              </a:solidFill>
              <a:latin typeface="Calibri"/>
              <a:ea typeface="Calibri"/>
              <a:cs typeface="Calibri"/>
              <a:sym typeface="Calibri"/>
            </a:endParaRPr>
          </a:p>
          <a:p>
            <a:pPr marL="457200" marR="0" lvl="0" indent="-368300" algn="l" rtl="0">
              <a:lnSpc>
                <a:spcPct val="150000"/>
              </a:lnSpc>
              <a:spcBef>
                <a:spcPts val="0"/>
              </a:spcBef>
              <a:spcAft>
                <a:spcPts val="0"/>
              </a:spcAft>
              <a:buClr>
                <a:srgbClr val="1D1D1B"/>
              </a:buClr>
              <a:buSzPts val="2200"/>
              <a:buFont typeface="Calibri"/>
              <a:buChar char="●"/>
            </a:pPr>
            <a:r>
              <a:rPr lang="en-US" sz="2200" b="0" i="1" u="none" strike="noStrike" cap="none">
                <a:solidFill>
                  <a:srgbClr val="1D1D1B"/>
                </a:solidFill>
                <a:latin typeface="Calibri"/>
                <a:ea typeface="Calibri"/>
                <a:cs typeface="Calibri"/>
                <a:sym typeface="Calibri"/>
              </a:rPr>
              <a:t>What systemic barriers persist? </a:t>
            </a:r>
            <a:endParaRPr sz="2200" b="0" i="1"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23" name="Google Shape;223;p3"/>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lvl="0" indent="-381000" algn="just" rtl="0">
              <a:lnSpc>
                <a:spcPct val="90000"/>
              </a:lnSpc>
              <a:spcBef>
                <a:spcPts val="1000"/>
              </a:spcBef>
              <a:spcAft>
                <a:spcPts val="0"/>
              </a:spcAft>
              <a:buSzPts val="2400"/>
              <a:buAutoNum type="arabicParenR"/>
            </a:pPr>
            <a:r>
              <a:rPr lang="en-US"/>
              <a:t>Brainstorm your classroom challenges - Activity#2</a:t>
            </a:r>
            <a:endParaRPr/>
          </a:p>
        </p:txBody>
      </p:sp>
      <p:pic>
        <p:nvPicPr>
          <p:cNvPr id="224" name="Google Shape;224;p3"/>
          <p:cNvPicPr preferRelativeResize="0"/>
          <p:nvPr/>
        </p:nvPicPr>
        <p:blipFill rotWithShape="1">
          <a:blip r:embed="rId3">
            <a:alphaModFix/>
          </a:blip>
          <a:srcRect/>
          <a:stretch/>
        </p:blipFill>
        <p:spPr>
          <a:xfrm>
            <a:off x="9013503" y="3429000"/>
            <a:ext cx="2672092" cy="29663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3434cfbfa7c_0_30"/>
          <p:cNvSpPr txBox="1">
            <a:spLocks noGrp="1"/>
          </p:cNvSpPr>
          <p:nvPr>
            <p:ph type="title"/>
          </p:nvPr>
        </p:nvSpPr>
        <p:spPr>
          <a:xfrm>
            <a:off x="97970" y="246042"/>
            <a:ext cx="11944500" cy="715800"/>
          </a:xfrm>
          <a:prstGeom prst="rect">
            <a:avLst/>
          </a:prstGeom>
          <a:noFill/>
          <a:ln>
            <a:noFill/>
          </a:ln>
        </p:spPr>
        <p:txBody>
          <a:bodyPr spcFirstLastPara="1" wrap="square" lIns="54000" tIns="54000" rIns="54000" bIns="54000" anchor="ctr" anchorCtr="0">
            <a:noAutofit/>
          </a:bodyPr>
          <a:lstStyle/>
          <a:p>
            <a:pPr marL="457200" lvl="0" indent="-228600" algn="l" rtl="0">
              <a:lnSpc>
                <a:spcPct val="90000"/>
              </a:lnSpc>
              <a:spcBef>
                <a:spcPts val="1000"/>
              </a:spcBef>
              <a:spcAft>
                <a:spcPts val="0"/>
              </a:spcAft>
              <a:buClr>
                <a:srgbClr val="000000"/>
              </a:buClr>
              <a:buSzPts val="1800"/>
              <a:buFont typeface="Arial"/>
              <a:buNone/>
            </a:pPr>
            <a:r>
              <a:rPr lang="en-US" sz="2800" b="1">
                <a:solidFill>
                  <a:srgbClr val="FFFFFF"/>
                </a:solidFill>
              </a:rPr>
              <a:t>Identify - Framing classroom challenges</a:t>
            </a:r>
            <a:endParaRPr sz="2800" b="1">
              <a:solidFill>
                <a:srgbClr val="FFFFFF"/>
              </a:solidFill>
            </a:endParaRPr>
          </a:p>
          <a:p>
            <a:pPr marL="0" lvl="0" indent="0" algn="l" rtl="0">
              <a:lnSpc>
                <a:spcPct val="90000"/>
              </a:lnSpc>
              <a:spcBef>
                <a:spcPts val="0"/>
              </a:spcBef>
              <a:spcAft>
                <a:spcPts val="0"/>
              </a:spcAft>
              <a:buSzPts val="3800"/>
              <a:buNone/>
            </a:pPr>
            <a:endParaRPr/>
          </a:p>
        </p:txBody>
      </p:sp>
      <p:sp>
        <p:nvSpPr>
          <p:cNvPr id="231" name="Google Shape;231;g3434cfbfa7c_0_30"/>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2) Reflect on the identified challenges - Activity #3</a:t>
            </a:r>
            <a:endParaRPr/>
          </a:p>
        </p:txBody>
      </p:sp>
      <p:sp>
        <p:nvSpPr>
          <p:cNvPr id="232" name="Google Shape;232;g3434cfbfa7c_0_30"/>
          <p:cNvSpPr txBox="1">
            <a:spLocks noGrp="1"/>
          </p:cNvSpPr>
          <p:nvPr>
            <p:ph type="body" idx="2"/>
          </p:nvPr>
        </p:nvSpPr>
        <p:spPr>
          <a:xfrm>
            <a:off x="309350" y="1462700"/>
            <a:ext cx="9106200" cy="5289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800"/>
              <a:buNone/>
            </a:pPr>
            <a:r>
              <a:rPr lang="en-US" sz="2200" b="1" i="1">
                <a:solidFill>
                  <a:schemeClr val="dk1"/>
                </a:solidFill>
              </a:rPr>
              <a:t>Activity: Reflect on the identified challenges by answering the following questions for each of them. Write down  your answers.  (15 min)</a:t>
            </a:r>
            <a:endParaRPr sz="2200" b="1">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IMPORTANCE</a:t>
            </a:r>
            <a:r>
              <a:rPr lang="en-US" sz="2200">
                <a:solidFill>
                  <a:schemeClr val="dk1"/>
                </a:solidFill>
              </a:rPr>
              <a:t>: Why does this challenge matter?</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ROOT</a:t>
            </a:r>
            <a:r>
              <a:rPr lang="en-US" sz="2200">
                <a:solidFill>
                  <a:schemeClr val="dk1"/>
                </a:solidFill>
              </a:rPr>
              <a:t>: What is the root tension?</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PAST EXPERIMENTS</a:t>
            </a:r>
            <a:r>
              <a:rPr lang="en-US" sz="2200">
                <a:solidFill>
                  <a:schemeClr val="dk1"/>
                </a:solidFill>
              </a:rPr>
              <a:t>: What have I already tried? What worked/failed?</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ADJUSTMENT:</a:t>
            </a:r>
            <a:r>
              <a:rPr lang="en-US" sz="2200">
                <a:solidFill>
                  <a:schemeClr val="dk1"/>
                </a:solidFill>
              </a:rPr>
              <a:t> Can I solve it by adjusting my approach (i.e., through teaching strategies, not just policy changes)?</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INTERSECTIONALITY: </a:t>
            </a:r>
            <a:r>
              <a:rPr lang="en-US" sz="2200">
                <a:solidFill>
                  <a:schemeClr val="dk1"/>
                </a:solidFill>
              </a:rPr>
              <a:t>Does the given challenge unfairly impact certain student groups based on the intersection of their unique identity characteristics  (i.e., the issue disproportionately affects marginalized groups)?</a:t>
            </a:r>
            <a:endParaRPr sz="2200">
              <a:solidFill>
                <a:schemeClr val="dk1"/>
              </a:solidFill>
            </a:endParaRPr>
          </a:p>
          <a:p>
            <a:pPr marL="0" lvl="0" indent="0" algn="l" rtl="0">
              <a:lnSpc>
                <a:spcPct val="100000"/>
              </a:lnSpc>
              <a:spcBef>
                <a:spcPts val="1000"/>
              </a:spcBef>
              <a:spcAft>
                <a:spcPts val="0"/>
              </a:spcAft>
              <a:buSzPts val="1800"/>
              <a:buNone/>
            </a:pPr>
            <a:r>
              <a:rPr lang="en-US" sz="2200" b="1">
                <a:solidFill>
                  <a:schemeClr val="dk1"/>
                </a:solidFill>
              </a:rPr>
              <a:t>ASSUMPTIONS:</a:t>
            </a:r>
            <a:r>
              <a:rPr lang="en-US" sz="2200">
                <a:solidFill>
                  <a:schemeClr val="dk1"/>
                </a:solidFill>
              </a:rPr>
              <a:t> What assumptions am I making?</a:t>
            </a:r>
            <a:endParaRPr sz="2200">
              <a:solidFill>
                <a:schemeClr val="dk1"/>
              </a:solidFill>
            </a:endParaRPr>
          </a:p>
          <a:p>
            <a:pPr marL="0" lvl="0" indent="0" algn="l" rtl="0">
              <a:lnSpc>
                <a:spcPct val="90000"/>
              </a:lnSpc>
              <a:spcBef>
                <a:spcPts val="1000"/>
              </a:spcBef>
              <a:spcAft>
                <a:spcPts val="0"/>
              </a:spcAft>
              <a:buSzPts val="1800"/>
              <a:buNone/>
            </a:pPr>
            <a:endParaRPr/>
          </a:p>
        </p:txBody>
      </p:sp>
      <p:pic>
        <p:nvPicPr>
          <p:cNvPr id="233" name="Google Shape;233;g3434cfbfa7c_0_30"/>
          <p:cNvPicPr preferRelativeResize="0"/>
          <p:nvPr/>
        </p:nvPicPr>
        <p:blipFill rotWithShape="1">
          <a:blip r:embed="rId3">
            <a:alphaModFix/>
          </a:blip>
          <a:srcRect/>
          <a:stretch/>
        </p:blipFill>
        <p:spPr>
          <a:xfrm>
            <a:off x="9851425" y="2135701"/>
            <a:ext cx="1476175" cy="39433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46725dbc0d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39" name="Google Shape;239;g346725dbc0d_0_0"/>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To frame a good Action research question, one should:</a:t>
            </a: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Start from a </a:t>
            </a:r>
            <a:r>
              <a:rPr lang="en-US" sz="2200" b="1" i="0" u="none" strike="noStrike" cap="none">
                <a:solidFill>
                  <a:schemeClr val="dk1"/>
                </a:solidFill>
                <a:latin typeface="Calibri"/>
                <a:ea typeface="Calibri"/>
                <a:cs typeface="Calibri"/>
                <a:sym typeface="Calibri"/>
              </a:rPr>
              <a:t>first draft question </a:t>
            </a:r>
            <a:r>
              <a:rPr lang="en-US" sz="2200" b="0" i="0" u="none" strike="noStrike" cap="none">
                <a:solidFill>
                  <a:schemeClr val="dk1"/>
                </a:solidFill>
                <a:latin typeface="Calibri"/>
                <a:ea typeface="Calibri"/>
                <a:cs typeface="Calibri"/>
                <a:sym typeface="Calibri"/>
              </a:rPr>
              <a:t> coming from raw classroom experience. </a:t>
            </a:r>
            <a:endParaRPr sz="2200" b="0" i="0" u="none" strike="noStrike" cap="none">
              <a:solidFill>
                <a:schemeClr val="dk1"/>
              </a:solidFill>
              <a:latin typeface="Calibri"/>
              <a:ea typeface="Calibri"/>
              <a:cs typeface="Calibri"/>
              <a:sym typeface="Calibri"/>
            </a:endParaRPr>
          </a:p>
          <a:p>
            <a:pPr marL="0" marR="0" lvl="0" indent="0" algn="ctr"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                </a:t>
            </a:r>
            <a:r>
              <a:rPr lang="en-US" sz="2200" b="0" i="1" u="none" strike="noStrike" cap="none">
                <a:solidFill>
                  <a:schemeClr val="dk1"/>
                </a:solidFill>
                <a:latin typeface="Calibri"/>
                <a:ea typeface="Calibri"/>
                <a:cs typeface="Calibri"/>
                <a:sym typeface="Calibri"/>
              </a:rPr>
              <a:t>Example: Girls do not engage in coding. ⇒ Why would girls not engage in coding? </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This question reflects the identified challenge but it will need refining to become actionable. </a:t>
            </a: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The 1st draft question needs to be refined taking into consideration that a good question:</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Focuses on action</a:t>
            </a:r>
            <a:r>
              <a:rPr lang="en-US" sz="2200" b="0" i="0" u="none" strike="noStrike" cap="none">
                <a:solidFill>
                  <a:schemeClr val="dk1"/>
                </a:solidFill>
                <a:latin typeface="Calibri"/>
                <a:ea typeface="Calibri"/>
                <a:cs typeface="Calibri"/>
                <a:sym typeface="Calibri"/>
              </a:rPr>
              <a:t> (e.g., how can I adapt algorithm lessons to leverage girls’ strengths in collaborative problem-solving?)</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Focuses on something that the teacher can control </a:t>
            </a:r>
            <a:endParaRPr sz="2200" b="0" i="0" u="sng"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sng" strike="noStrike" cap="none">
                <a:solidFill>
                  <a:schemeClr val="dk1"/>
                </a:solidFill>
                <a:latin typeface="Calibri"/>
                <a:ea typeface="Calibri"/>
                <a:cs typeface="Calibri"/>
                <a:sym typeface="Calibri"/>
              </a:rPr>
              <a:t>Invite measurable strategies</a:t>
            </a:r>
            <a:endParaRPr sz="2200" b="0" i="0" u="sng" strike="noStrike" cap="none">
              <a:solidFill>
                <a:schemeClr val="dk1"/>
              </a:solidFill>
              <a:latin typeface="Calibri"/>
              <a:ea typeface="Calibri"/>
              <a:cs typeface="Calibri"/>
              <a:sym typeface="Calibri"/>
            </a:endParaRPr>
          </a:p>
          <a:p>
            <a:pPr marL="45720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40" name="Google Shape;240;g346725dbc0d_0_0"/>
          <p:cNvSpPr txBox="1">
            <a:spLocks noGrp="1"/>
          </p:cNvSpPr>
          <p:nvPr>
            <p:ph type="body" idx="1"/>
          </p:nvPr>
        </p:nvSpPr>
        <p:spPr>
          <a:xfrm>
            <a:off x="97970" y="10748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a:p>
            <a:pPr marL="0" lvl="0" indent="0" algn="just" rtl="0">
              <a:lnSpc>
                <a:spcPct val="90000"/>
              </a:lnSpc>
              <a:spcBef>
                <a:spcPts val="1000"/>
              </a:spcBef>
              <a:spcAft>
                <a:spcPts val="0"/>
              </a:spcAft>
              <a:buSzPts val="2400"/>
              <a:buNone/>
            </a:pPr>
            <a:r>
              <a:rPr lang="en-US"/>
              <a:t>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3493e720b4e_1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46" name="Google Shape;246;g3493e720b4e_1_21"/>
          <p:cNvSpPr txBox="1">
            <a:spLocks noGrp="1"/>
          </p:cNvSpPr>
          <p:nvPr>
            <p:ph type="body" idx="1"/>
          </p:nvPr>
        </p:nvSpPr>
        <p:spPr>
          <a:xfrm>
            <a:off x="97970" y="10748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a:p>
            <a:pPr marL="0" lvl="0" indent="0" algn="just" rtl="0">
              <a:lnSpc>
                <a:spcPct val="90000"/>
              </a:lnSpc>
              <a:spcBef>
                <a:spcPts val="1000"/>
              </a:spcBef>
              <a:spcAft>
                <a:spcPts val="0"/>
              </a:spcAft>
              <a:buSzPts val="2400"/>
              <a:buNone/>
            </a:pPr>
            <a:r>
              <a:rPr lang="en-US"/>
              <a:t> </a:t>
            </a:r>
            <a:endParaRPr/>
          </a:p>
        </p:txBody>
      </p:sp>
      <p:graphicFrame>
        <p:nvGraphicFramePr>
          <p:cNvPr id="247" name="Google Shape;247;g3493e720b4e_1_21"/>
          <p:cNvGraphicFramePr/>
          <p:nvPr/>
        </p:nvGraphicFramePr>
        <p:xfrm>
          <a:off x="422350" y="1903100"/>
          <a:ext cx="3000000" cy="3000000"/>
        </p:xfrm>
        <a:graphic>
          <a:graphicData uri="http://schemas.openxmlformats.org/drawingml/2006/table">
            <a:tbl>
              <a:tblPr>
                <a:noFill/>
                <a:tableStyleId>{4DEB3996-B9EB-431B-8421-659E24223DBF}</a:tableStyleId>
              </a:tblPr>
              <a:tblGrid>
                <a:gridCol w="2571750">
                  <a:extLst>
                    <a:ext uri="{9D8B030D-6E8A-4147-A177-3AD203B41FA5}">
                      <a16:colId xmlns:a16="http://schemas.microsoft.com/office/drawing/2014/main" val="20000"/>
                    </a:ext>
                  </a:extLst>
                </a:gridCol>
                <a:gridCol w="2571750">
                  <a:extLst>
                    <a:ext uri="{9D8B030D-6E8A-4147-A177-3AD203B41FA5}">
                      <a16:colId xmlns:a16="http://schemas.microsoft.com/office/drawing/2014/main" val="20001"/>
                    </a:ext>
                  </a:extLst>
                </a:gridCol>
                <a:gridCol w="2571750">
                  <a:extLst>
                    <a:ext uri="{9D8B030D-6E8A-4147-A177-3AD203B41FA5}">
                      <a16:colId xmlns:a16="http://schemas.microsoft.com/office/drawing/2014/main" val="20002"/>
                    </a:ext>
                  </a:extLst>
                </a:gridCol>
                <a:gridCol w="2571750">
                  <a:extLst>
                    <a:ext uri="{9D8B030D-6E8A-4147-A177-3AD203B41FA5}">
                      <a16:colId xmlns:a16="http://schemas.microsoft.com/office/drawing/2014/main" val="20003"/>
                    </a:ext>
                  </a:extLst>
                </a:gridCol>
              </a:tblGrid>
              <a:tr h="381000">
                <a:tc>
                  <a:txBody>
                    <a:bodyPr/>
                    <a:lstStyle/>
                    <a:p>
                      <a:pPr marL="0" marR="0" lvl="0" indent="0" algn="l" rtl="0">
                        <a:lnSpc>
                          <a:spcPct val="100000"/>
                        </a:lnSpc>
                        <a:spcBef>
                          <a:spcPts val="0"/>
                        </a:spcBef>
                        <a:spcAft>
                          <a:spcPts val="0"/>
                        </a:spcAft>
                        <a:buClr>
                          <a:srgbClr val="000000"/>
                        </a:buClr>
                        <a:buSzPts val="1800"/>
                        <a:buFont typeface="Arial"/>
                        <a:buNone/>
                      </a:pP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latin typeface="Calibri"/>
                          <a:ea typeface="Calibri"/>
                          <a:cs typeface="Calibri"/>
                          <a:sym typeface="Calibri"/>
                        </a:rPr>
                        <a:t>What does it mean?</a:t>
                      </a:r>
                      <a:endParaRPr sz="1800" b="1"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latin typeface="Calibri"/>
                          <a:ea typeface="Calibri"/>
                          <a:cs typeface="Calibri"/>
                          <a:sym typeface="Calibri"/>
                        </a:rPr>
                        <a:t>Strong question</a:t>
                      </a:r>
                      <a:endParaRPr sz="1800" b="1"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b="1" i="1" u="none" strike="noStrike" cap="none">
                          <a:solidFill>
                            <a:schemeClr val="dk1"/>
                          </a:solidFill>
                          <a:latin typeface="Calibri"/>
                          <a:ea typeface="Calibri"/>
                          <a:cs typeface="Calibri"/>
                          <a:sym typeface="Calibri"/>
                        </a:rPr>
                        <a:t>Weak Question</a:t>
                      </a:r>
                      <a:endParaRPr sz="1800" b="1" i="1" u="none" strike="noStrike" cap="none">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3810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Specific</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target a single, observable problem</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How does peer feedback impact girls’ confidence in debugging?</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solidFill>
                            <a:schemeClr val="dk1"/>
                          </a:solidFill>
                          <a:latin typeface="Calibri"/>
                          <a:ea typeface="Calibri"/>
                          <a:cs typeface="Calibri"/>
                          <a:sym typeface="Calibri"/>
                        </a:rPr>
                        <a:t>How to improve coding?</a:t>
                      </a:r>
                      <a:endParaRPr sz="1800" u="none" strike="noStrike" cap="none">
                        <a:solidFill>
                          <a:schemeClr val="dk1"/>
                        </a:solidFill>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1057225">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Actionable </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changes to be implemented directly</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Does using visual programming tools (like Scratch) increase participation among quiet students?</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Why don’t schools provide better computers for coding?</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381000">
                <a:tc>
                  <a:txBody>
                    <a:bodyPr/>
                    <a:lstStyle/>
                    <a:p>
                      <a:pPr marL="0" marR="0" lvl="0" indent="0" algn="l" rtl="0">
                        <a:lnSpc>
                          <a:spcPct val="100000"/>
                        </a:lnSpc>
                        <a:spcBef>
                          <a:spcPts val="0"/>
                        </a:spcBef>
                        <a:spcAft>
                          <a:spcPts val="0"/>
                        </a:spcAft>
                        <a:buClr>
                          <a:srgbClr val="000000"/>
                        </a:buClr>
                        <a:buSzPts val="1800"/>
                        <a:buFont typeface="Arial"/>
                        <a:buNone/>
                      </a:pPr>
                      <a:r>
                        <a:rPr lang="en-US" sz="1800" b="1" u="none" strike="noStrike" cap="none">
                          <a:latin typeface="Calibri"/>
                          <a:ea typeface="Calibri"/>
                          <a:cs typeface="Calibri"/>
                          <a:sym typeface="Calibri"/>
                        </a:rPr>
                        <a:t>Measurable</a:t>
                      </a:r>
                      <a:endParaRPr sz="1800" b="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u="none" strike="noStrike" cap="none">
                          <a:latin typeface="Calibri"/>
                          <a:ea typeface="Calibri"/>
                          <a:cs typeface="Calibri"/>
                          <a:sym typeface="Calibri"/>
                        </a:rPr>
                        <a:t>observable outcomes can be quantified or documented</a:t>
                      </a:r>
                      <a:endParaRPr sz="1800"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Does assigning ‘coding mentor’ roles increase girls contributions to group projects?</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rgbClr val="000000"/>
                        </a:buClr>
                        <a:buSzPts val="1800"/>
                        <a:buFont typeface="Arial"/>
                        <a:buNone/>
                      </a:pPr>
                      <a:r>
                        <a:rPr lang="en-US" sz="1800" i="1" u="none" strike="noStrike" cap="none">
                          <a:latin typeface="Calibri"/>
                          <a:ea typeface="Calibri"/>
                          <a:cs typeface="Calibri"/>
                          <a:sym typeface="Calibri"/>
                        </a:rPr>
                        <a:t>Do students enjoy coding more?</a:t>
                      </a:r>
                      <a:endParaRPr sz="1800" i="1" u="none" strike="noStrike" cap="none">
                        <a:latin typeface="Calibri"/>
                        <a:ea typeface="Calibri"/>
                        <a:cs typeface="Calibri"/>
                        <a:sym typeface="Calibri"/>
                      </a:endParaRPr>
                    </a:p>
                  </a:txBody>
                  <a:tcPr marL="91425" marR="91425" marT="91425" marB="91425">
                    <a:lnL w="9525" cap="flat" cmpd="sng">
                      <a:solidFill>
                        <a:schemeClr val="dk1"/>
                      </a:solidFill>
                      <a:prstDash val="solid"/>
                      <a:round/>
                      <a:headEnd type="none" w="sm" len="sm"/>
                      <a:tailEnd type="none" w="sm" len="sm"/>
                    </a:lnL>
                    <a:lnR w="9525" cap="flat" cmpd="sng">
                      <a:solidFill>
                        <a:schemeClr val="dk1"/>
                      </a:solidFill>
                      <a:prstDash val="solid"/>
                      <a:round/>
                      <a:headEnd type="none" w="sm" len="sm"/>
                      <a:tailEnd type="none" w="sm" len="sm"/>
                    </a:lnR>
                    <a:lnT w="9525" cap="flat" cmpd="sng">
                      <a:solidFill>
                        <a:schemeClr val="dk1"/>
                      </a:solidFill>
                      <a:prstDash val="solid"/>
                      <a:round/>
                      <a:headEnd type="none" w="sm" len="sm"/>
                      <a:tailEnd type="none" w="sm" len="sm"/>
                    </a:lnT>
                    <a:lnB w="9525"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g3434cfbfa7c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Identify - Framing classroom challenges</a:t>
            </a:r>
            <a:endParaRPr sz="2800" b="1">
              <a:solidFill>
                <a:srgbClr val="FFFFFF"/>
              </a:solidFill>
            </a:endParaRPr>
          </a:p>
        </p:txBody>
      </p:sp>
      <p:sp>
        <p:nvSpPr>
          <p:cNvPr id="253" name="Google Shape;253;g3434cfbfa7c_0_17"/>
          <p:cNvSpPr txBox="1"/>
          <p:nvPr/>
        </p:nvSpPr>
        <p:spPr>
          <a:xfrm>
            <a:off x="274550" y="1462700"/>
            <a:ext cx="11006700" cy="5159100"/>
          </a:xfrm>
          <a:prstGeom prst="rect">
            <a:avLst/>
          </a:prstGeom>
          <a:noFill/>
          <a:ln>
            <a:noFill/>
          </a:ln>
        </p:spPr>
        <p:txBody>
          <a:bodyPr spcFirstLastPara="1" wrap="square" lIns="91425" tIns="91425" rIns="91425" bIns="91425" anchor="t" anchorCtr="0">
            <a:noAutofit/>
          </a:bodyPr>
          <a:lstStyle/>
          <a:p>
            <a:pPr marL="0" marR="0" lvl="0" indent="0" algn="l" rtl="0">
              <a:lnSpc>
                <a:spcPct val="150000"/>
              </a:lnSpc>
              <a:spcBef>
                <a:spcPts val="0"/>
              </a:spcBef>
              <a:spcAft>
                <a:spcPts val="0"/>
              </a:spcAft>
              <a:buClr>
                <a:srgbClr val="000000"/>
              </a:buClr>
              <a:buSzPts val="2200"/>
              <a:buFont typeface="Arial"/>
              <a:buNone/>
            </a:pPr>
            <a:r>
              <a:rPr lang="en-US" sz="2200" b="1" i="1" u="none" strike="noStrike" cap="none">
                <a:solidFill>
                  <a:schemeClr val="dk1"/>
                </a:solidFill>
                <a:latin typeface="Calibri"/>
                <a:ea typeface="Calibri"/>
                <a:cs typeface="Calibri"/>
                <a:sym typeface="Calibri"/>
              </a:rPr>
              <a:t>Craft a question to guide your Action Research! </a:t>
            </a:r>
            <a:endParaRPr sz="2200" b="1" i="1"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Make a first draft question based on the challenges you identified. </a:t>
            </a:r>
            <a:endParaRPr sz="2200" b="0" i="0" u="none" strike="noStrike" cap="none">
              <a:solidFill>
                <a:schemeClr val="dk1"/>
              </a:solidFill>
              <a:latin typeface="Calibri"/>
              <a:ea typeface="Calibri"/>
              <a:cs typeface="Calibri"/>
              <a:sym typeface="Calibri"/>
            </a:endParaRPr>
          </a:p>
          <a:p>
            <a:pPr marL="457200" marR="0" lvl="0" indent="-368300" algn="l" rtl="0">
              <a:lnSpc>
                <a:spcPct val="15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Turn to a partner and work together to refine it using the following criteria: </a:t>
            </a:r>
            <a:endParaRPr sz="2200" b="0" i="0"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1" i="1" u="none" strike="noStrike" cap="none">
                <a:solidFill>
                  <a:schemeClr val="dk1"/>
                </a:solidFill>
                <a:latin typeface="Calibri"/>
                <a:ea typeface="Calibri"/>
                <a:cs typeface="Calibri"/>
                <a:sym typeface="Calibri"/>
              </a:rPr>
              <a:t>specific: </a:t>
            </a:r>
            <a:r>
              <a:rPr lang="en-US" sz="2200" b="0" i="1" u="none" strike="noStrike" cap="none">
                <a:solidFill>
                  <a:schemeClr val="dk1"/>
                </a:solidFill>
                <a:latin typeface="Calibri"/>
                <a:ea typeface="Calibri"/>
                <a:cs typeface="Calibri"/>
                <a:sym typeface="Calibri"/>
              </a:rPr>
              <a:t>Does it focus on one concrete situation?</a:t>
            </a:r>
            <a:endParaRPr sz="2200" b="0" i="1"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actionable: </a:t>
            </a:r>
            <a:r>
              <a:rPr lang="en-US" sz="2200" b="0" i="1" u="none" strike="noStrike" cap="none">
                <a:solidFill>
                  <a:schemeClr val="dk1"/>
                </a:solidFill>
                <a:latin typeface="Calibri"/>
                <a:ea typeface="Calibri"/>
                <a:cs typeface="Calibri"/>
                <a:sym typeface="Calibri"/>
              </a:rPr>
              <a:t>Can the teacher test a solution?</a:t>
            </a:r>
            <a:endParaRPr sz="2200" b="0" i="1" u="none" strike="noStrike" cap="none">
              <a:solidFill>
                <a:schemeClr val="dk1"/>
              </a:solidFill>
              <a:latin typeface="Calibri"/>
              <a:ea typeface="Calibri"/>
              <a:cs typeface="Calibri"/>
              <a:sym typeface="Calibri"/>
            </a:endParaRPr>
          </a:p>
          <a:p>
            <a:pPr marL="914400" marR="0" lvl="1" indent="-368300" algn="l" rtl="0">
              <a:lnSpc>
                <a:spcPct val="150000"/>
              </a:lnSpc>
              <a:spcBef>
                <a:spcPts val="0"/>
              </a:spcBef>
              <a:spcAft>
                <a:spcPts val="0"/>
              </a:spcAft>
              <a:buClr>
                <a:schemeClr val="dk1"/>
              </a:buClr>
              <a:buSzPts val="2200"/>
              <a:buFont typeface="Calibri"/>
              <a:buChar char="○"/>
            </a:pPr>
            <a:r>
              <a:rPr lang="en-US" sz="2200" b="1" i="1" u="none" strike="noStrike" cap="none">
                <a:solidFill>
                  <a:schemeClr val="dk1"/>
                </a:solidFill>
                <a:latin typeface="Calibri"/>
                <a:ea typeface="Calibri"/>
                <a:cs typeface="Calibri"/>
                <a:sym typeface="Calibri"/>
              </a:rPr>
              <a:t>measurable</a:t>
            </a:r>
            <a:r>
              <a:rPr lang="en-US" sz="2200" b="0" i="1" u="none" strike="noStrike" cap="none">
                <a:solidFill>
                  <a:schemeClr val="dk1"/>
                </a:solidFill>
                <a:latin typeface="Calibri"/>
                <a:ea typeface="Calibri"/>
                <a:cs typeface="Calibri"/>
                <a:sym typeface="Calibri"/>
              </a:rPr>
              <a:t>: How will we know if it works?</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Take two minutes for each of you’s questions!</a:t>
            </a: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sng"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a:p>
            <a:pPr marL="0" marR="0" lvl="0" indent="0" algn="l" rtl="0">
              <a:lnSpc>
                <a:spcPct val="150000"/>
              </a:lnSpc>
              <a:spcBef>
                <a:spcPts val="0"/>
              </a:spcBef>
              <a:spcAft>
                <a:spcPts val="0"/>
              </a:spcAft>
              <a:buClr>
                <a:srgbClr val="000000"/>
              </a:buClr>
              <a:buSzPts val="2200"/>
              <a:buFont typeface="Arial"/>
              <a:buNone/>
            </a:pPr>
            <a:endParaRPr sz="2200" b="0" i="0" u="none" strike="noStrike" cap="none">
              <a:solidFill>
                <a:srgbClr val="1D1D1B"/>
              </a:solidFill>
              <a:latin typeface="Calibri"/>
              <a:ea typeface="Calibri"/>
              <a:cs typeface="Calibri"/>
              <a:sym typeface="Calibri"/>
            </a:endParaRPr>
          </a:p>
        </p:txBody>
      </p:sp>
      <p:sp>
        <p:nvSpPr>
          <p:cNvPr id="254" name="Google Shape;254;g3434cfbfa7c_0_1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3) Craft a final question to guide your Action Research - Activity #4</a:t>
            </a:r>
            <a:endParaRPr/>
          </a:p>
        </p:txBody>
      </p:sp>
      <p:sp>
        <p:nvSpPr>
          <p:cNvPr id="255" name="Google Shape;255;g3434cfbfa7c_0_17"/>
          <p:cNvSpPr txBox="1"/>
          <p:nvPr/>
        </p:nvSpPr>
        <p:spPr>
          <a:xfrm>
            <a:off x="6616900" y="3375425"/>
            <a:ext cx="5625600" cy="4002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g329f623bc3f_0_21"/>
          <p:cNvSpPr txBox="1">
            <a:spLocks noGrp="1"/>
          </p:cNvSpPr>
          <p:nvPr>
            <p:ph type="body" idx="2"/>
          </p:nvPr>
        </p:nvSpPr>
        <p:spPr>
          <a:xfrm>
            <a:off x="358200" y="837520"/>
            <a:ext cx="11944500" cy="672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en-US" sz="2400" b="1">
                <a:solidFill>
                  <a:srgbClr val="16C45B"/>
                </a:solidFill>
              </a:rPr>
              <a:t>Wrap up</a:t>
            </a:r>
            <a:endParaRPr sz="2400" b="1">
              <a:solidFill>
                <a:srgbClr val="16C45B"/>
              </a:solidFill>
            </a:endParaRPr>
          </a:p>
          <a:p>
            <a:pPr marL="457200" marR="0" lvl="0" indent="-228600" algn="l" rtl="0">
              <a:lnSpc>
                <a:spcPct val="90000"/>
              </a:lnSpc>
              <a:spcBef>
                <a:spcPts val="1800"/>
              </a:spcBef>
              <a:spcAft>
                <a:spcPts val="0"/>
              </a:spcAft>
              <a:buClr>
                <a:schemeClr val="accent4"/>
              </a:buClr>
              <a:buSzPts val="1800"/>
              <a:buFont typeface="Arial"/>
              <a:buNone/>
            </a:pPr>
            <a:br>
              <a:rPr lang="en-US" sz="2800"/>
            </a:br>
            <a:br>
              <a:rPr lang="en-US" sz="2800"/>
            </a:br>
            <a:br>
              <a:rPr lang="en-US" sz="2800"/>
            </a:br>
            <a:endParaRPr sz="2800"/>
          </a:p>
        </p:txBody>
      </p:sp>
      <p:sp>
        <p:nvSpPr>
          <p:cNvPr id="261" name="Google Shape;261;g329f623bc3f_0_21"/>
          <p:cNvSpPr txBox="1"/>
          <p:nvPr/>
        </p:nvSpPr>
        <p:spPr>
          <a:xfrm>
            <a:off x="358200" y="1388650"/>
            <a:ext cx="11475600" cy="5250900"/>
          </a:xfrm>
          <a:prstGeom prst="rect">
            <a:avLst/>
          </a:prstGeom>
          <a:noFill/>
          <a:ln>
            <a:noFill/>
          </a:ln>
        </p:spPr>
        <p:txBody>
          <a:bodyPr spcFirstLastPara="1" wrap="square" lIns="91425" tIns="91425" rIns="91425" bIns="91425" anchor="t" anchorCtr="0">
            <a:noAutofit/>
          </a:bodyPr>
          <a:lstStyle/>
          <a:p>
            <a:pPr marL="457200" marR="0" lvl="0" indent="-368300" algn="l" rtl="0">
              <a:lnSpc>
                <a:spcPct val="100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Feedback: </a:t>
            </a:r>
            <a:r>
              <a:rPr lang="en-US" sz="2200" b="0" i="0" u="none" strike="noStrike" cap="none">
                <a:solidFill>
                  <a:schemeClr val="dk1"/>
                </a:solidFill>
                <a:latin typeface="Calibri"/>
                <a:ea typeface="Calibri"/>
                <a:cs typeface="Calibri"/>
                <a:sym typeface="Calibri"/>
              </a:rPr>
              <a:t>Open discussion and one word about the lesson!</a:t>
            </a:r>
            <a:endParaRPr sz="2200" b="0" i="0" u="none" strike="noStrike" cap="none">
              <a:solidFill>
                <a:schemeClr val="dk1"/>
              </a:solidFill>
              <a:latin typeface="Calibri"/>
              <a:ea typeface="Calibri"/>
              <a:cs typeface="Calibri"/>
              <a:sym typeface="Calibri"/>
            </a:endParaRPr>
          </a:p>
          <a:p>
            <a:pPr marL="457200" marR="0" lvl="0"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Reviewing key points:</a:t>
            </a:r>
            <a:endParaRPr sz="2200" b="1" i="0" u="none" strike="noStrike" cap="none">
              <a:solidFill>
                <a:schemeClr val="dk1"/>
              </a:solidFill>
              <a:latin typeface="Calibri"/>
              <a:ea typeface="Calibri"/>
              <a:cs typeface="Calibri"/>
              <a:sym typeface="Calibri"/>
            </a:endParaRPr>
          </a:p>
          <a:p>
            <a:pPr marL="914400" marR="0" lvl="1"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Action research basics:</a:t>
            </a:r>
            <a:endParaRPr sz="2200" b="1"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Teacher-led, classroom focused inquiry to solve real problems </a:t>
            </a:r>
            <a:endParaRPr sz="2200" b="0"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Cyclical process: </a:t>
            </a:r>
            <a:r>
              <a:rPr lang="en-US" sz="2200" b="1" i="1" u="none" strike="noStrike" cap="none">
                <a:solidFill>
                  <a:schemeClr val="dk1"/>
                </a:solidFill>
                <a:latin typeface="Calibri"/>
                <a:ea typeface="Calibri"/>
                <a:cs typeface="Calibri"/>
                <a:sym typeface="Calibri"/>
              </a:rPr>
              <a:t>Identify </a:t>
            </a:r>
            <a:r>
              <a:rPr lang="en-US" sz="2200" b="0" i="1" u="none" strike="noStrike" cap="none">
                <a:solidFill>
                  <a:schemeClr val="dk1"/>
                </a:solidFill>
                <a:latin typeface="Calibri"/>
                <a:ea typeface="Calibri"/>
                <a:cs typeface="Calibri"/>
                <a:sym typeface="Calibri"/>
              </a:rPr>
              <a:t>-&gt; </a:t>
            </a:r>
            <a:r>
              <a:rPr lang="en-US" sz="2200" b="1" i="1" u="none" strike="noStrike" cap="none">
                <a:solidFill>
                  <a:schemeClr val="dk1"/>
                </a:solidFill>
                <a:latin typeface="Calibri"/>
                <a:ea typeface="Calibri"/>
                <a:cs typeface="Calibri"/>
                <a:sym typeface="Calibri"/>
              </a:rPr>
              <a:t>Plan </a:t>
            </a:r>
            <a:r>
              <a:rPr lang="en-US" sz="2200" b="0" i="1" u="none" strike="noStrike" cap="none">
                <a:solidFill>
                  <a:schemeClr val="dk1"/>
                </a:solidFill>
                <a:latin typeface="Calibri"/>
                <a:ea typeface="Calibri"/>
                <a:cs typeface="Calibri"/>
                <a:sym typeface="Calibri"/>
              </a:rPr>
              <a:t>-&gt; </a:t>
            </a:r>
            <a:r>
              <a:rPr lang="en-US" sz="2200" b="1" i="1" u="none" strike="noStrike" cap="none">
                <a:solidFill>
                  <a:schemeClr val="dk1"/>
                </a:solidFill>
                <a:latin typeface="Calibri"/>
                <a:ea typeface="Calibri"/>
                <a:cs typeface="Calibri"/>
                <a:sym typeface="Calibri"/>
              </a:rPr>
              <a:t>Act</a:t>
            </a:r>
            <a:r>
              <a:rPr lang="en-US" sz="2200" b="0" i="1" u="none" strike="noStrike" cap="none">
                <a:solidFill>
                  <a:schemeClr val="dk1"/>
                </a:solidFill>
                <a:latin typeface="Calibri"/>
                <a:ea typeface="Calibri"/>
                <a:cs typeface="Calibri"/>
                <a:sym typeface="Calibri"/>
              </a:rPr>
              <a:t> -&gt; </a:t>
            </a:r>
            <a:r>
              <a:rPr lang="en-US" sz="2200" b="1" i="1" u="none" strike="noStrike" cap="none">
                <a:solidFill>
                  <a:schemeClr val="dk1"/>
                </a:solidFill>
                <a:latin typeface="Calibri"/>
                <a:ea typeface="Calibri"/>
                <a:cs typeface="Calibri"/>
                <a:sym typeface="Calibri"/>
              </a:rPr>
              <a:t>Observe</a:t>
            </a:r>
            <a:r>
              <a:rPr lang="en-US" sz="2200" b="0" i="1" u="none" strike="noStrike" cap="none">
                <a:solidFill>
                  <a:schemeClr val="dk1"/>
                </a:solidFill>
                <a:latin typeface="Calibri"/>
                <a:ea typeface="Calibri"/>
                <a:cs typeface="Calibri"/>
                <a:sym typeface="Calibri"/>
              </a:rPr>
              <a:t> -&gt; </a:t>
            </a:r>
            <a:r>
              <a:rPr lang="en-US" sz="2200" b="1" i="1" u="none" strike="noStrike" cap="none">
                <a:solidFill>
                  <a:schemeClr val="dk1"/>
                </a:solidFill>
                <a:latin typeface="Calibri"/>
                <a:ea typeface="Calibri"/>
                <a:cs typeface="Calibri"/>
                <a:sym typeface="Calibri"/>
              </a:rPr>
              <a:t>Reflect and React</a:t>
            </a:r>
            <a:endParaRPr sz="2200" b="1" i="1" u="none" strike="noStrike" cap="none">
              <a:solidFill>
                <a:schemeClr val="dk1"/>
              </a:solidFill>
              <a:latin typeface="Calibri"/>
              <a:ea typeface="Calibri"/>
              <a:cs typeface="Calibri"/>
              <a:sym typeface="Calibri"/>
            </a:endParaRPr>
          </a:p>
          <a:p>
            <a:pPr marL="0" marR="0" lvl="0" indent="0" algn="l" rtl="0">
              <a:lnSpc>
                <a:spcPct val="115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914400" marR="0" lvl="1"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Framing research questions:</a:t>
            </a:r>
            <a:endParaRPr sz="2200" b="1"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Start with raw challenges -&gt; refine them into actionable questions</a:t>
            </a:r>
            <a:endParaRPr sz="2200" b="0" i="0" u="none" strike="noStrike" cap="none">
              <a:solidFill>
                <a:schemeClr val="dk1"/>
              </a:solidFill>
              <a:latin typeface="Calibri"/>
              <a:ea typeface="Calibri"/>
              <a:cs typeface="Calibri"/>
              <a:sym typeface="Calibri"/>
            </a:endParaRPr>
          </a:p>
          <a:p>
            <a:pPr marL="1371600" marR="0" lvl="2" indent="-368300" algn="l" rtl="0">
              <a:lnSpc>
                <a:spcPct val="115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Criteria to consider: </a:t>
            </a:r>
            <a:r>
              <a:rPr lang="en-US" sz="2200" b="1" i="1" u="none" strike="noStrike" cap="none">
                <a:solidFill>
                  <a:schemeClr val="dk1"/>
                </a:solidFill>
                <a:latin typeface="Calibri"/>
                <a:ea typeface="Calibri"/>
                <a:cs typeface="Calibri"/>
                <a:sym typeface="Calibri"/>
              </a:rPr>
              <a:t>specific</a:t>
            </a:r>
            <a:r>
              <a:rPr lang="en-US" sz="2200" b="0" i="0"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actionable</a:t>
            </a:r>
            <a:r>
              <a:rPr lang="en-US" sz="2200" b="0" i="0" u="none" strike="noStrike" cap="none">
                <a:solidFill>
                  <a:schemeClr val="dk1"/>
                </a:solidFill>
                <a:latin typeface="Calibri"/>
                <a:ea typeface="Calibri"/>
                <a:cs typeface="Calibri"/>
                <a:sym typeface="Calibri"/>
              </a:rPr>
              <a:t>, </a:t>
            </a:r>
            <a:r>
              <a:rPr lang="en-US" sz="2200" b="1" i="1" u="none" strike="noStrike" cap="none">
                <a:solidFill>
                  <a:schemeClr val="dk1"/>
                </a:solidFill>
                <a:latin typeface="Calibri"/>
                <a:ea typeface="Calibri"/>
                <a:cs typeface="Calibri"/>
                <a:sym typeface="Calibri"/>
              </a:rPr>
              <a:t>measurable</a:t>
            </a:r>
            <a:endParaRPr sz="2200" b="1"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457200" marR="0" lvl="0" indent="-368300" algn="l" rtl="0">
              <a:lnSpc>
                <a:spcPct val="115000"/>
              </a:lnSpc>
              <a:spcBef>
                <a:spcPts val="0"/>
              </a:spcBef>
              <a:spcAft>
                <a:spcPts val="0"/>
              </a:spcAft>
              <a:buClr>
                <a:schemeClr val="dk1"/>
              </a:buClr>
              <a:buSzPts val="2200"/>
              <a:buFont typeface="Calibri"/>
              <a:buChar char="●"/>
            </a:pPr>
            <a:r>
              <a:rPr lang="en-US" sz="2200" b="1" i="0" u="none" strike="noStrike" cap="none">
                <a:solidFill>
                  <a:schemeClr val="dk1"/>
                </a:solidFill>
                <a:latin typeface="Calibri"/>
                <a:ea typeface="Calibri"/>
                <a:cs typeface="Calibri"/>
                <a:sym typeface="Calibri"/>
              </a:rPr>
              <a:t>Next steps: </a:t>
            </a:r>
            <a:endParaRPr sz="2200" b="1" i="0" u="none" strike="noStrike" cap="none">
              <a:solidFill>
                <a:schemeClr val="dk1"/>
              </a:solidFill>
              <a:latin typeface="Calibri"/>
              <a:ea typeface="Calibri"/>
              <a:cs typeface="Calibri"/>
              <a:sym typeface="Calibri"/>
            </a:endParaRPr>
          </a:p>
          <a:p>
            <a:pPr marL="914400" marR="0" lvl="1" indent="-368300" algn="l" rtl="0">
              <a:lnSpc>
                <a:spcPct val="100000"/>
              </a:lnSpc>
              <a:spcBef>
                <a:spcPts val="0"/>
              </a:spcBef>
              <a:spcAft>
                <a:spcPts val="0"/>
              </a:spcAft>
              <a:buClr>
                <a:schemeClr val="dk1"/>
              </a:buClr>
              <a:buSzPts val="2200"/>
              <a:buFont typeface="Calibri"/>
              <a:buChar char="○"/>
            </a:pPr>
            <a:r>
              <a:rPr lang="en-US" sz="2200" b="0" i="0" u="none" strike="noStrike" cap="none">
                <a:solidFill>
                  <a:schemeClr val="dk1"/>
                </a:solidFill>
                <a:latin typeface="Calibri"/>
                <a:ea typeface="Calibri"/>
                <a:cs typeface="Calibri"/>
                <a:sym typeface="Calibri"/>
              </a:rPr>
              <a:t>Unit 7.2: Design interventions for the identified challenge.</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"Action Research turns teachers from passengers to drivers of educational change."</a:t>
            </a:r>
            <a:endParaRPr sz="2200" b="0" i="0" u="none" strike="noStrike" cap="none">
              <a:solidFill>
                <a:schemeClr val="dk1"/>
              </a:solidFill>
              <a:latin typeface="Calibri"/>
              <a:ea typeface="Calibri"/>
              <a:cs typeface="Calibri"/>
              <a:sym typeface="Calibri"/>
            </a:endParaRPr>
          </a:p>
        </p:txBody>
      </p:sp>
      <p:sp>
        <p:nvSpPr>
          <p:cNvPr id="262" name="Google Shape;262;g329f623bc3f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457200" lvl="0" indent="-228600" algn="l" rtl="0">
              <a:lnSpc>
                <a:spcPct val="90000"/>
              </a:lnSpc>
              <a:spcBef>
                <a:spcPts val="1000"/>
              </a:spcBef>
              <a:spcAft>
                <a:spcPts val="0"/>
              </a:spcAft>
              <a:buClr>
                <a:srgbClr val="000000"/>
              </a:buClr>
              <a:buSzPts val="1800"/>
              <a:buNone/>
            </a:pPr>
            <a:r>
              <a:rPr lang="en-US" sz="2800" b="1">
                <a:solidFill>
                  <a:srgbClr val="FFFFFF"/>
                </a:solidFill>
              </a:rPr>
              <a:t>Reflection and conclusion</a:t>
            </a:r>
            <a:endParaRPr sz="2800" b="1">
              <a:solidFill>
                <a:srgbClr val="FFFFFF"/>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4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just" rtl="0">
              <a:lnSpc>
                <a:spcPct val="90000"/>
              </a:lnSpc>
              <a:spcBef>
                <a:spcPts val="0"/>
              </a:spcBef>
              <a:spcAft>
                <a:spcPts val="0"/>
              </a:spcAft>
              <a:buClr>
                <a:schemeClr val="accent1"/>
              </a:buClr>
              <a:buSzPts val="2400"/>
              <a:buNone/>
            </a:pPr>
            <a:r>
              <a:rPr lang="en-US" sz="2800" b="1"/>
              <a:t>Additional resources</a:t>
            </a:r>
            <a:endParaRPr sz="3400" b="1"/>
          </a:p>
        </p:txBody>
      </p:sp>
      <p:sp>
        <p:nvSpPr>
          <p:cNvPr id="268" name="Google Shape;268;p44"/>
          <p:cNvSpPr txBox="1">
            <a:spLocks noGrp="1"/>
          </p:cNvSpPr>
          <p:nvPr>
            <p:ph type="body" idx="2"/>
          </p:nvPr>
        </p:nvSpPr>
        <p:spPr>
          <a:xfrm>
            <a:off x="97981" y="1252400"/>
            <a:ext cx="11537100" cy="5289300"/>
          </a:xfrm>
          <a:prstGeom prst="rect">
            <a:avLst/>
          </a:prstGeom>
          <a:noFill/>
          <a:ln>
            <a:noFill/>
          </a:ln>
        </p:spPr>
        <p:txBody>
          <a:bodyPr spcFirstLastPara="1" wrap="square" lIns="91425" tIns="45700" rIns="91425" bIns="45700" anchor="t" anchorCtr="0">
            <a:noAutofit/>
          </a:bodyPr>
          <a:lstStyle/>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Mertler, C. A. (2019). </a:t>
            </a:r>
            <a:r>
              <a:rPr lang="en-US" sz="2100" i="1">
                <a:solidFill>
                  <a:srgbClr val="000000"/>
                </a:solidFill>
              </a:rPr>
              <a:t>Action Research: Improving Schools and Empowering Educators</a:t>
            </a:r>
            <a:r>
              <a:rPr lang="en-US" sz="2100">
                <a:solidFill>
                  <a:srgbClr val="000000"/>
                </a:solidFill>
              </a:rPr>
              <a:t> (6th ed.). SAGE - link </a:t>
            </a:r>
            <a:r>
              <a:rPr lang="en-US" sz="2100" u="sng">
                <a:solidFill>
                  <a:schemeClr val="hlink"/>
                </a:solidFill>
                <a:hlinkClick r:id="rId3"/>
              </a:rPr>
              <a:t>HERE</a:t>
            </a:r>
            <a:r>
              <a:rPr lang="en-US" sz="2100">
                <a:solidFill>
                  <a:srgbClr val="000000"/>
                </a:solidFill>
              </a:rPr>
              <a:t>. </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Teachers Network Leadership Institute. </a:t>
            </a:r>
            <a:r>
              <a:rPr lang="en-US" sz="2100" i="1">
                <a:solidFill>
                  <a:srgbClr val="000000"/>
                </a:solidFill>
              </a:rPr>
              <a:t>How to do action research in your classroom - </a:t>
            </a:r>
            <a:r>
              <a:rPr lang="en-US" sz="2100">
                <a:solidFill>
                  <a:srgbClr val="000000"/>
                </a:solidFill>
              </a:rPr>
              <a:t>link </a:t>
            </a:r>
            <a:r>
              <a:rPr lang="en-US" sz="2100" u="sng">
                <a:solidFill>
                  <a:schemeClr val="hlink"/>
                </a:solidFill>
                <a:hlinkClick r:id="rId4"/>
              </a:rPr>
              <a:t>HERE</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National Foundation for Educational Research (NFER). (n.d.). </a:t>
            </a:r>
            <a:r>
              <a:rPr lang="en-US" sz="2100" i="1">
                <a:solidFill>
                  <a:srgbClr val="000000"/>
                </a:solidFill>
              </a:rPr>
              <a:t>How to run an action research project: A "do-it-yourself" guide - </a:t>
            </a:r>
            <a:r>
              <a:rPr lang="en-US" sz="2100">
                <a:solidFill>
                  <a:srgbClr val="000000"/>
                </a:solidFill>
              </a:rPr>
              <a:t>link  </a:t>
            </a:r>
            <a:r>
              <a:rPr lang="en-US" sz="2100" u="sng">
                <a:solidFill>
                  <a:schemeClr val="hlink"/>
                </a:solidFill>
                <a:hlinkClick r:id="rId5"/>
              </a:rPr>
              <a:t>HERE</a:t>
            </a:r>
            <a:r>
              <a:rPr lang="en-US" sz="2100">
                <a:solidFill>
                  <a:srgbClr val="000000"/>
                </a:solidFill>
              </a:rPr>
              <a:t>.</a:t>
            </a:r>
            <a:endParaRPr sz="2100">
              <a:solidFill>
                <a:srgbClr val="000000"/>
              </a:solidFill>
            </a:endParaRPr>
          </a:p>
          <a:p>
            <a:pPr marL="0" lvl="0" indent="0" algn="l" rtl="0">
              <a:lnSpc>
                <a:spcPct val="100000"/>
              </a:lnSpc>
              <a:spcBef>
                <a:spcPts val="0"/>
              </a:spcBef>
              <a:spcAft>
                <a:spcPts val="0"/>
              </a:spcAft>
              <a:buSzPts val="1800"/>
              <a:buNone/>
            </a:pPr>
            <a:endParaRPr sz="2100">
              <a:solidFill>
                <a:srgbClr val="000000"/>
              </a:solidFill>
            </a:endParaRPr>
          </a:p>
          <a:p>
            <a:pPr marL="457200" lvl="0" indent="-361950" algn="l" rtl="0">
              <a:lnSpc>
                <a:spcPct val="100000"/>
              </a:lnSpc>
              <a:spcBef>
                <a:spcPts val="0"/>
              </a:spcBef>
              <a:spcAft>
                <a:spcPts val="0"/>
              </a:spcAft>
              <a:buClr>
                <a:srgbClr val="000000"/>
              </a:buClr>
              <a:buSzPts val="2100"/>
              <a:buFont typeface="Calibri"/>
              <a:buChar char="●"/>
            </a:pPr>
            <a:r>
              <a:rPr lang="en-US" sz="2100">
                <a:solidFill>
                  <a:srgbClr val="000000"/>
                </a:solidFill>
              </a:rPr>
              <a:t>Efron, S. E., &amp; Ravid, R. (2019). </a:t>
            </a:r>
            <a:r>
              <a:rPr lang="en-US" sz="2100" i="1">
                <a:solidFill>
                  <a:srgbClr val="000000"/>
                </a:solidFill>
              </a:rPr>
              <a:t>Action research in education: A practical guide</a:t>
            </a:r>
            <a:r>
              <a:rPr lang="en-US" sz="2100">
                <a:solidFill>
                  <a:srgbClr val="000000"/>
                </a:solidFill>
              </a:rPr>
              <a:t> (2nd ed.). Guilford Press. Retrieved from - link  </a:t>
            </a:r>
            <a:r>
              <a:rPr lang="en-US" sz="2100" u="sng">
                <a:solidFill>
                  <a:schemeClr val="hlink"/>
                </a:solidFill>
                <a:hlinkClick r:id="rId6"/>
              </a:rPr>
              <a:t>HERE</a:t>
            </a:r>
            <a:r>
              <a:rPr lang="en-US" sz="2100">
                <a:solidFill>
                  <a:srgbClr val="000000"/>
                </a:solidFill>
              </a:rPr>
              <a:t>.</a:t>
            </a:r>
            <a:endParaRPr sz="2100">
              <a:solidFill>
                <a:srgbClr val="00000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grpSp>
        <p:nvGrpSpPr>
          <p:cNvPr id="273" name="Google Shape;273;g35773dd4fde_0_40"/>
          <p:cNvGrpSpPr/>
          <p:nvPr/>
        </p:nvGrpSpPr>
        <p:grpSpPr>
          <a:xfrm>
            <a:off x="2179811" y="4729766"/>
            <a:ext cx="7832078" cy="1110328"/>
            <a:chOff x="2179603" y="4888792"/>
            <a:chExt cx="7798544" cy="1110328"/>
          </a:xfrm>
        </p:grpSpPr>
        <p:pic>
          <p:nvPicPr>
            <p:cNvPr id="274" name="Google Shape;274;g35773dd4fde_0_4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75" name="Google Shape;275;g35773dd4fde_0_4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76" name="Google Shape;276;g35773dd4fde_0_4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77" name="Google Shape;277;g35773dd4fde_0_4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78" name="Google Shape;278;g35773dd4fde_0_4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79" name="Google Shape;279;g35773dd4fde_0_4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80" name="Google Shape;280;g35773dd4fde_0_4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81" name="Google Shape;281;g35773dd4fde_0_4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82" name="Google Shape;282;g35773dd4fde_0_4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83" name="Google Shape;283;g35773dd4fde_0_4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84" name="Google Shape;284;g35773dd4fde_0_4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85" name="Google Shape;285;g35773dd4fde_0_4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86" name="Google Shape;286;g35773dd4fde_0_4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g35569507e78_0_6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7 - Action Research: teachers as co-creators of solutions</a:t>
            </a:r>
            <a:endParaRPr/>
          </a:p>
        </p:txBody>
      </p:sp>
      <p:sp>
        <p:nvSpPr>
          <p:cNvPr id="138" name="Google Shape;138;g35569507e78_0_6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600"/>
              <a:buNone/>
            </a:pPr>
            <a:r>
              <a:rPr lang="en-US"/>
              <a:t>Unit 7.1:	Identifying classroom challenges and research questions</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g347b5193c43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L</a:t>
            </a:r>
            <a:r>
              <a:rPr lang="en-US" sz="2800" b="1" i="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45" name="Google Shape;145;g347b5193c43_0_0"/>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200" b="0" i="0" u="none" strike="noStrike">
                <a:solidFill>
                  <a:srgbClr val="1D1D1B"/>
                </a:solidFill>
                <a:latin typeface="Calibri"/>
                <a:ea typeface="Calibri"/>
                <a:cs typeface="Calibri"/>
                <a:sym typeface="Calibri"/>
              </a:rPr>
              <a:t>By the end of this </a:t>
            </a:r>
            <a:r>
              <a:rPr lang="en-US" sz="2200">
                <a:solidFill>
                  <a:srgbClr val="1D1D1B"/>
                </a:solidFill>
              </a:rPr>
              <a:t>unit</a:t>
            </a:r>
            <a:r>
              <a:rPr lang="en-US" sz="2200" b="0" i="0" u="none" strike="noStrike">
                <a:solidFill>
                  <a:srgbClr val="1D1D1B"/>
                </a:solidFill>
                <a:latin typeface="Calibri"/>
                <a:ea typeface="Calibri"/>
                <a:cs typeface="Calibri"/>
                <a:sym typeface="Calibri"/>
              </a:rPr>
              <a:t> teachers will be able to:</a:t>
            </a:r>
            <a:endParaRPr sz="2200" b="1" i="0"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200" b="1">
              <a:solidFill>
                <a:srgbClr val="1D1D1B"/>
              </a:solidFill>
              <a:latin typeface="Calibri"/>
              <a:ea typeface="Calibri"/>
              <a:cs typeface="Calibri"/>
              <a:sym typeface="Calibri"/>
            </a:endParaRPr>
          </a:p>
          <a:p>
            <a:pPr marL="285750" lvl="0" indent="-285750" algn="l" rtl="0">
              <a:lnSpc>
                <a:spcPct val="90000"/>
              </a:lnSpc>
              <a:spcBef>
                <a:spcPts val="0"/>
              </a:spcBef>
              <a:spcAft>
                <a:spcPts val="0"/>
              </a:spcAft>
              <a:buClr>
                <a:schemeClr val="accent4"/>
              </a:buClr>
              <a:buSzPts val="2200"/>
              <a:buFont typeface="Arial"/>
              <a:buChar char="•"/>
            </a:pPr>
            <a:r>
              <a:rPr lang="en-US" sz="2200" b="1">
                <a:solidFill>
                  <a:srgbClr val="1D1D1B"/>
                </a:solidFill>
              </a:rPr>
              <a:t>Identify the steps involved in conducting action research, </a:t>
            </a:r>
            <a:r>
              <a:rPr lang="en-US" sz="2200">
                <a:solidFill>
                  <a:srgbClr val="1D1D1B"/>
                </a:solidFill>
              </a:rPr>
              <a:t>including problem identification, planning, and implementing changes in the classroom.</a:t>
            </a:r>
            <a:endParaRPr sz="2200">
              <a:solidFill>
                <a:srgbClr val="1D1D1B"/>
              </a:solidFill>
            </a:endParaRPr>
          </a:p>
          <a:p>
            <a:pPr marL="457200" lvl="0" indent="0" algn="l" rtl="0">
              <a:lnSpc>
                <a:spcPct val="90000"/>
              </a:lnSpc>
              <a:spcBef>
                <a:spcPts val="0"/>
              </a:spcBef>
              <a:spcAft>
                <a:spcPts val="0"/>
              </a:spcAft>
              <a:buSzPts val="1800"/>
              <a:buNone/>
            </a:pPr>
            <a:endParaRPr sz="2200">
              <a:solidFill>
                <a:srgbClr val="1D1D1B"/>
              </a:solidFill>
            </a:endParaRPr>
          </a:p>
          <a:p>
            <a:pPr marL="285750" lvl="0" indent="-285750" algn="l" rtl="0">
              <a:lnSpc>
                <a:spcPct val="90000"/>
              </a:lnSpc>
              <a:spcBef>
                <a:spcPts val="0"/>
              </a:spcBef>
              <a:spcAft>
                <a:spcPts val="0"/>
              </a:spcAft>
              <a:buClr>
                <a:schemeClr val="accent4"/>
              </a:buClr>
              <a:buSzPts val="2200"/>
              <a:buFont typeface="Arial"/>
              <a:buChar char="•"/>
            </a:pPr>
            <a:r>
              <a:rPr lang="en-US" sz="2200" b="1">
                <a:solidFill>
                  <a:srgbClr val="1D1D1B"/>
                </a:solidFill>
              </a:rPr>
              <a:t>Identify and document a classroom problem for Action Research</a:t>
            </a:r>
            <a:r>
              <a:rPr lang="en-US" sz="2200">
                <a:solidFill>
                  <a:srgbClr val="1D1D1B"/>
                </a:solidFill>
              </a:rPr>
              <a:t> to enhance teaching practices and improve informatics education outcomes.</a:t>
            </a:r>
            <a:endParaRPr sz="2200">
              <a:solidFill>
                <a:srgbClr val="1D1D1B"/>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4"/>
          <p:cNvSpPr txBox="1">
            <a:spLocks noGrp="1"/>
          </p:cNvSpPr>
          <p:nvPr>
            <p:ph type="body" idx="2"/>
          </p:nvPr>
        </p:nvSpPr>
        <p:spPr>
          <a:xfrm>
            <a:off x="345124" y="1148085"/>
            <a:ext cx="11087100" cy="52893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1 - WP title</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2 - Unit title</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3 - Learning outcomes</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 4 - Contents </a:t>
            </a:r>
            <a:endParaRPr sz="2200">
              <a:solidFill>
                <a:schemeClr val="dk1"/>
              </a:solidFill>
            </a:endParaRPr>
          </a:p>
          <a:p>
            <a:pPr marL="457200" lvl="0" indent="-368300" algn="l" rtl="0">
              <a:lnSpc>
                <a:spcPct val="90000"/>
              </a:lnSpc>
              <a:spcBef>
                <a:spcPts val="1000"/>
              </a:spcBef>
              <a:spcAft>
                <a:spcPts val="0"/>
              </a:spcAft>
              <a:buClr>
                <a:schemeClr val="dk1"/>
              </a:buClr>
              <a:buSzPts val="2200"/>
              <a:buChar char="●"/>
            </a:pPr>
            <a:r>
              <a:rPr lang="en-US" sz="2200">
                <a:solidFill>
                  <a:schemeClr val="dk1"/>
                </a:solidFill>
              </a:rPr>
              <a:t>Slides 5-10 - Introduction - What is Action Research?</a:t>
            </a:r>
            <a:endParaRPr sz="2200">
              <a:solidFill>
                <a:schemeClr val="dk1"/>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Slides 11 - Identify - Framing classroom challenges</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12 - </a:t>
            </a:r>
            <a:r>
              <a:rPr lang="en-US" sz="2200">
                <a:solidFill>
                  <a:schemeClr val="dk1"/>
                </a:solidFill>
              </a:rPr>
              <a:t>Brainstorm your classroom challenges - Activity#2</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13 - </a:t>
            </a:r>
            <a:r>
              <a:rPr lang="en-US" sz="2200">
                <a:solidFill>
                  <a:schemeClr val="dk1"/>
                </a:solidFill>
              </a:rPr>
              <a:t>Reflect on the identified challenges - Activity #3</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Slides 14-16 - </a:t>
            </a:r>
            <a:r>
              <a:rPr lang="en-US" sz="2200">
                <a:solidFill>
                  <a:schemeClr val="dk1"/>
                </a:solidFill>
              </a:rPr>
              <a:t>Craft a final question to guide your Action Research - Activity #4</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17 - Reflection and conclusions</a:t>
            </a:r>
            <a:endParaRPr sz="2200">
              <a:solidFill>
                <a:schemeClr val="dk2"/>
              </a:solidFill>
            </a:endParaRPr>
          </a:p>
          <a:p>
            <a:pPr marL="457200" lvl="0" indent="-368300" algn="l" rtl="0">
              <a:lnSpc>
                <a:spcPct val="90000"/>
              </a:lnSpc>
              <a:spcBef>
                <a:spcPts val="1000"/>
              </a:spcBef>
              <a:spcAft>
                <a:spcPts val="0"/>
              </a:spcAft>
              <a:buClr>
                <a:schemeClr val="dk2"/>
              </a:buClr>
              <a:buSzPts val="2200"/>
              <a:buChar char="●"/>
            </a:pPr>
            <a:r>
              <a:rPr lang="en-US" sz="2200">
                <a:solidFill>
                  <a:schemeClr val="dk2"/>
                </a:solidFill>
              </a:rPr>
              <a:t>Slide 18 - Additional resources</a:t>
            </a:r>
            <a:endParaRPr sz="2200">
              <a:solidFill>
                <a:schemeClr val="dk2"/>
              </a:solidFill>
            </a:endParaRPr>
          </a:p>
        </p:txBody>
      </p:sp>
      <p:sp>
        <p:nvSpPr>
          <p:cNvPr id="151" name="Google Shape;151;p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Content</a:t>
            </a:r>
            <a:endParaRPr sz="2800">
              <a:solidFill>
                <a:srgbClr val="FFFFFF"/>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Google Shape;156;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sp>
        <p:nvSpPr>
          <p:cNvPr id="157" name="Google Shape;157;p24"/>
          <p:cNvSpPr txBox="1"/>
          <p:nvPr/>
        </p:nvSpPr>
        <p:spPr>
          <a:xfrm>
            <a:off x="363300" y="1462625"/>
            <a:ext cx="11465400" cy="5883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1: recall</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Think of a time you noticed a classroom problem, tried a change, and saw results. Jot keywords on your card.</a:t>
            </a: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1" u="none" strike="noStrike" cap="none">
                <a:solidFill>
                  <a:schemeClr val="dk1"/>
                </a:solidFill>
                <a:latin typeface="Calibri"/>
                <a:ea typeface="Calibri"/>
                <a:cs typeface="Calibri"/>
                <a:sym typeface="Calibri"/>
              </a:rPr>
              <a:t>Example: "Noticed girls avoided debugging → paired them as ‘leaders’ → saw more attempts."</a:t>
            </a: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2: pair &amp; compare</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0" i="0" u="none" strike="noStrike" cap="none">
                <a:solidFill>
                  <a:schemeClr val="dk1"/>
                </a:solidFill>
                <a:latin typeface="Calibri"/>
                <a:ea typeface="Calibri"/>
                <a:cs typeface="Calibri"/>
                <a:sym typeface="Calibri"/>
              </a:rPr>
              <a:t>Share stories in pairs using the following guiding questions:</a:t>
            </a:r>
            <a:endParaRPr sz="2200" b="0" i="0"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How did you identify the problem?</a:t>
            </a:r>
            <a:endParaRPr sz="2200" b="0" i="1"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What did your change look like?</a:t>
            </a:r>
            <a:endParaRPr sz="2200" b="0" i="1" u="none" strike="noStrike" cap="none">
              <a:solidFill>
                <a:schemeClr val="dk1"/>
              </a:solidFill>
              <a:latin typeface="Calibri"/>
              <a:ea typeface="Calibri"/>
              <a:cs typeface="Calibri"/>
              <a:sym typeface="Calibri"/>
            </a:endParaRPr>
          </a:p>
          <a:p>
            <a:pPr marL="457200" marR="0" lvl="0" indent="-368300" algn="l" rtl="0">
              <a:lnSpc>
                <a:spcPct val="100000"/>
              </a:lnSpc>
              <a:spcBef>
                <a:spcPts val="0"/>
              </a:spcBef>
              <a:spcAft>
                <a:spcPts val="0"/>
              </a:spcAft>
              <a:buClr>
                <a:schemeClr val="dk1"/>
              </a:buClr>
              <a:buSzPts val="2200"/>
              <a:buFont typeface="Calibri"/>
              <a:buChar char="-"/>
            </a:pPr>
            <a:r>
              <a:rPr lang="en-US" sz="2200" b="0" i="1" u="none" strike="noStrike" cap="none">
                <a:solidFill>
                  <a:schemeClr val="dk1"/>
                </a:solidFill>
                <a:latin typeface="Calibri"/>
                <a:ea typeface="Calibri"/>
                <a:cs typeface="Calibri"/>
                <a:sym typeface="Calibri"/>
              </a:rPr>
              <a:t>How did you know it worked or did not?</a:t>
            </a: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0" i="1"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r>
              <a:rPr lang="en-US" sz="2200" b="1" i="0" u="none" strike="noStrike" cap="none">
                <a:solidFill>
                  <a:schemeClr val="dk1"/>
                </a:solidFill>
                <a:latin typeface="Calibri"/>
                <a:ea typeface="Calibri"/>
                <a:cs typeface="Calibri"/>
                <a:sym typeface="Calibri"/>
              </a:rPr>
              <a:t>Step 3: define action research together</a:t>
            </a:r>
            <a:endParaRPr sz="22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200"/>
              <a:buFont typeface="Arial"/>
              <a:buNone/>
            </a:pPr>
            <a:endParaRPr sz="2200" b="1" i="0" u="none" strike="noStrike" cap="none">
              <a:solidFill>
                <a:srgbClr val="404040"/>
              </a:solidFill>
              <a:latin typeface="Calibri"/>
              <a:ea typeface="Calibri"/>
              <a:cs typeface="Calibri"/>
              <a:sym typeface="Calibri"/>
            </a:endParaRPr>
          </a:p>
        </p:txBody>
      </p:sp>
      <p:sp>
        <p:nvSpPr>
          <p:cNvPr id="158" name="Google Shape;158;p24"/>
          <p:cNvSpPr txBox="1">
            <a:spLocks noGrp="1"/>
          </p:cNvSpPr>
          <p:nvPr>
            <p:ph type="body" idx="1"/>
          </p:nvPr>
        </p:nvSpPr>
        <p:spPr>
          <a:xfrm>
            <a:off x="123745"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Activity #1: What is your change story?</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g3466ad0f535_1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sp>
        <p:nvSpPr>
          <p:cNvPr id="164" name="Google Shape;164;g3466ad0f535_1_0"/>
          <p:cNvSpPr txBox="1">
            <a:spLocks noGrp="1"/>
          </p:cNvSpPr>
          <p:nvPr>
            <p:ph type="body" idx="2"/>
          </p:nvPr>
        </p:nvSpPr>
        <p:spPr>
          <a:xfrm>
            <a:off x="0" y="1462699"/>
            <a:ext cx="11789100" cy="56610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1000"/>
              </a:spcBef>
              <a:spcAft>
                <a:spcPts val="0"/>
              </a:spcAft>
              <a:buSzPts val="1800"/>
              <a:buNone/>
            </a:pPr>
            <a:r>
              <a:rPr lang="en-US" sz="2200">
                <a:solidFill>
                  <a:schemeClr val="dk1"/>
                </a:solidFill>
              </a:rPr>
              <a:t>“A research done </a:t>
            </a:r>
            <a:r>
              <a:rPr lang="en-US" sz="2200" b="1" i="1">
                <a:solidFill>
                  <a:schemeClr val="dk1"/>
                </a:solidFill>
              </a:rPr>
              <a:t>by</a:t>
            </a:r>
            <a:r>
              <a:rPr lang="en-US" sz="2200">
                <a:solidFill>
                  <a:schemeClr val="dk1"/>
                </a:solidFill>
              </a:rPr>
              <a:t> teachers, </a:t>
            </a:r>
            <a:r>
              <a:rPr lang="en-US" sz="2200" b="1" i="1">
                <a:solidFill>
                  <a:schemeClr val="dk1"/>
                </a:solidFill>
              </a:rPr>
              <a:t>for</a:t>
            </a:r>
            <a:r>
              <a:rPr lang="en-US" sz="2200">
                <a:solidFill>
                  <a:schemeClr val="dk1"/>
                </a:solidFill>
              </a:rPr>
              <a:t> their classrooms."</a:t>
            </a:r>
            <a:endParaRPr sz="2200">
              <a:solidFill>
                <a:srgbClr val="1D1D1B"/>
              </a:solidFill>
            </a:endParaRPr>
          </a:p>
          <a:p>
            <a:pPr marL="457200" lvl="0" indent="0" algn="l" rtl="0">
              <a:lnSpc>
                <a:spcPct val="90000"/>
              </a:lnSpc>
              <a:spcBef>
                <a:spcPts val="1000"/>
              </a:spcBef>
              <a:spcAft>
                <a:spcPts val="0"/>
              </a:spcAft>
              <a:buSzPts val="1800"/>
              <a:buNone/>
            </a:pPr>
            <a:r>
              <a:rPr lang="en-US" sz="2200" b="1">
                <a:solidFill>
                  <a:srgbClr val="1D1D1B"/>
                </a:solidFill>
              </a:rPr>
              <a:t>Action research</a:t>
            </a:r>
            <a:r>
              <a:rPr lang="en-US" sz="2200">
                <a:solidFill>
                  <a:srgbClr val="1D1D1B"/>
                </a:solidFill>
              </a:rPr>
              <a:t> as a methodology for teachers to become co-creators of changes in their classrooms. </a:t>
            </a:r>
            <a:endParaRPr sz="2200">
              <a:solidFill>
                <a:srgbClr val="1D1D1B"/>
              </a:solidFill>
            </a:endParaRPr>
          </a:p>
          <a:p>
            <a:pPr marL="457200" lvl="0" indent="0" algn="l" rtl="0">
              <a:lnSpc>
                <a:spcPct val="90000"/>
              </a:lnSpc>
              <a:spcBef>
                <a:spcPts val="1000"/>
              </a:spcBef>
              <a:spcAft>
                <a:spcPts val="0"/>
              </a:spcAft>
              <a:buSzPts val="1800"/>
              <a:buNone/>
            </a:pPr>
            <a:r>
              <a:rPr lang="en-US" sz="2200" i="1">
                <a:solidFill>
                  <a:srgbClr val="1D1D1B"/>
                </a:solidFill>
              </a:rPr>
              <a:t>Action Research </a:t>
            </a:r>
            <a:r>
              <a:rPr lang="en-US" sz="2200">
                <a:solidFill>
                  <a:schemeClr val="dk1"/>
                </a:solidFill>
              </a:rPr>
              <a:t>is defined as an </a:t>
            </a:r>
            <a:r>
              <a:rPr lang="en-US" sz="2200" b="1">
                <a:solidFill>
                  <a:schemeClr val="dk1"/>
                </a:solidFill>
              </a:rPr>
              <a:t>inquiry conducted by educators in their own settings </a:t>
            </a:r>
            <a:r>
              <a:rPr lang="en-US" sz="2200">
                <a:solidFill>
                  <a:schemeClr val="dk1"/>
                </a:solidFill>
              </a:rPr>
              <a:t>in order to advance their practice and improve their students’ learning (Metler, 2019).[1] It is a </a:t>
            </a:r>
            <a:r>
              <a:rPr lang="en-US" sz="2200" b="1">
                <a:solidFill>
                  <a:schemeClr val="dk1"/>
                </a:solidFill>
              </a:rPr>
              <a:t>reflective</a:t>
            </a:r>
            <a:r>
              <a:rPr lang="en-US" sz="2200">
                <a:solidFill>
                  <a:schemeClr val="dk1"/>
                </a:solidFill>
              </a:rPr>
              <a:t>, </a:t>
            </a:r>
            <a:r>
              <a:rPr lang="en-US" sz="2200" b="1">
                <a:solidFill>
                  <a:schemeClr val="dk1"/>
                </a:solidFill>
              </a:rPr>
              <a:t>iterative</a:t>
            </a:r>
            <a:r>
              <a:rPr lang="en-US" sz="2200">
                <a:solidFill>
                  <a:schemeClr val="dk1"/>
                </a:solidFill>
              </a:rPr>
              <a:t> </a:t>
            </a:r>
            <a:r>
              <a:rPr lang="en-US" sz="2200" b="1">
                <a:solidFill>
                  <a:schemeClr val="dk1"/>
                </a:solidFill>
              </a:rPr>
              <a:t>process</a:t>
            </a:r>
            <a:r>
              <a:rPr lang="en-US" sz="2200">
                <a:solidFill>
                  <a:schemeClr val="dk1"/>
                </a:solidFill>
              </a:rPr>
              <a:t> in which teachers investigate classroom challenges, implement solutions and assess impact of the solutions they have implemented.</a:t>
            </a: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457200" lvl="0" indent="0" algn="l" rtl="0">
              <a:lnSpc>
                <a:spcPct val="90000"/>
              </a:lnSpc>
              <a:spcBef>
                <a:spcPts val="1000"/>
              </a:spcBef>
              <a:spcAft>
                <a:spcPts val="0"/>
              </a:spcAft>
              <a:buSzPts val="1800"/>
              <a:buNone/>
            </a:pPr>
            <a:endParaRPr sz="2200">
              <a:solidFill>
                <a:schemeClr val="dk1"/>
              </a:solidFill>
            </a:endParaRPr>
          </a:p>
          <a:p>
            <a:pPr marL="0" lvl="0" indent="0" algn="l" rtl="0">
              <a:lnSpc>
                <a:spcPct val="90000"/>
              </a:lnSpc>
              <a:spcBef>
                <a:spcPts val="1000"/>
              </a:spcBef>
              <a:spcAft>
                <a:spcPts val="0"/>
              </a:spcAft>
              <a:buSzPts val="1800"/>
              <a:buNone/>
            </a:pPr>
            <a:endParaRPr sz="1100">
              <a:solidFill>
                <a:srgbClr val="000000"/>
              </a:solidFill>
              <a:latin typeface="Arial"/>
              <a:ea typeface="Arial"/>
              <a:cs typeface="Arial"/>
              <a:sym typeface="Arial"/>
            </a:endParaRPr>
          </a:p>
          <a:p>
            <a:pPr marL="0" lvl="0" indent="0" algn="l" rtl="0">
              <a:lnSpc>
                <a:spcPct val="90000"/>
              </a:lnSpc>
              <a:spcBef>
                <a:spcPts val="1000"/>
              </a:spcBef>
              <a:spcAft>
                <a:spcPts val="0"/>
              </a:spcAft>
              <a:buSzPts val="1800"/>
              <a:buNone/>
            </a:pPr>
            <a:endParaRPr sz="1100">
              <a:solidFill>
                <a:srgbClr val="000000"/>
              </a:solidFill>
              <a:latin typeface="Arial"/>
              <a:ea typeface="Arial"/>
              <a:cs typeface="Arial"/>
              <a:sym typeface="Arial"/>
            </a:endParaRPr>
          </a:p>
          <a:p>
            <a:pPr marL="0" lvl="0" indent="0" algn="l" rtl="0">
              <a:lnSpc>
                <a:spcPct val="90000"/>
              </a:lnSpc>
              <a:spcBef>
                <a:spcPts val="1000"/>
              </a:spcBef>
              <a:spcAft>
                <a:spcPts val="0"/>
              </a:spcAft>
              <a:buSzPts val="1800"/>
              <a:buNone/>
            </a:pPr>
            <a:r>
              <a:rPr lang="en-US" sz="1000">
                <a:solidFill>
                  <a:srgbClr val="000000"/>
                </a:solidFill>
              </a:rPr>
              <a:t>[1]</a:t>
            </a:r>
            <a:r>
              <a:rPr lang="en-US" sz="1100">
                <a:solidFill>
                  <a:srgbClr val="000000"/>
                </a:solidFill>
                <a:latin typeface="Arial"/>
                <a:ea typeface="Arial"/>
                <a:cs typeface="Arial"/>
                <a:sym typeface="Arial"/>
              </a:rPr>
              <a:t> Mertler, C. A. (2019). Action research: Improving schools and empowering educators (6th ed.). SAGE Publications.</a:t>
            </a:r>
            <a:r>
              <a:rPr lang="en-US" sz="1100">
                <a:solidFill>
                  <a:srgbClr val="000000"/>
                </a:solidFill>
                <a:uFill>
                  <a:noFill/>
                </a:uFill>
                <a:latin typeface="Arial"/>
                <a:ea typeface="Arial"/>
                <a:cs typeface="Arial"/>
                <a:sym typeface="Arial"/>
                <a:hlinkClick r:id="rId3">
                  <a:extLst>
                    <a:ext uri="{A12FA001-AC4F-418D-AE19-62706E023703}">
                      <ahyp:hlinkClr xmlns:ahyp="http://schemas.microsoft.com/office/drawing/2018/hyperlinkcolor" val="tx"/>
                    </a:ext>
                  </a:extLst>
                </a:hlinkClick>
              </a:rPr>
              <a:t> </a:t>
            </a:r>
            <a:r>
              <a:rPr lang="en-US" sz="1100" u="sng">
                <a:solidFill>
                  <a:schemeClr val="hlink"/>
                </a:solidFill>
                <a:latin typeface="Arial"/>
                <a:ea typeface="Arial"/>
                <a:cs typeface="Arial"/>
                <a:sym typeface="Arial"/>
                <a:hlinkClick r:id="rId3"/>
              </a:rPr>
              <a:t>https://books.google.it/books?id=aXyfDwAAQBAJ</a:t>
            </a:r>
            <a:endParaRPr sz="1100" u="sng">
              <a:solidFill>
                <a:schemeClr val="hlink"/>
              </a:solidFill>
              <a:latin typeface="Arial"/>
              <a:ea typeface="Arial"/>
              <a:cs typeface="Arial"/>
              <a:sym typeface="Arial"/>
            </a:endParaRPr>
          </a:p>
          <a:p>
            <a:pPr marL="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br>
              <a:rPr lang="en-US"/>
            </a:br>
            <a:br>
              <a:rPr lang="en-US"/>
            </a:br>
            <a:endParaRPr/>
          </a:p>
        </p:txBody>
      </p:sp>
      <p:sp>
        <p:nvSpPr>
          <p:cNvPr id="165" name="Google Shape;165;g3466ad0f535_1_0"/>
          <p:cNvSpPr/>
          <p:nvPr/>
        </p:nvSpPr>
        <p:spPr>
          <a:xfrm>
            <a:off x="949250"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137160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Importance</a:t>
            </a:r>
            <a:endParaRPr sz="1800" b="1"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Connecting theory to practice</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Improvement of educational practice</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Connection to school improvement</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Teacher empowerment</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Professional growth</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Social justice advocacy</a:t>
            </a:r>
            <a:endParaRPr sz="1800" b="0" i="0" u="none" strike="noStrike" cap="none">
              <a:solidFill>
                <a:srgbClr val="000000"/>
              </a:solidFill>
              <a:latin typeface="Calibri"/>
              <a:ea typeface="Calibri"/>
              <a:cs typeface="Calibri"/>
              <a:sym typeface="Calibri"/>
            </a:endParaRPr>
          </a:p>
        </p:txBody>
      </p:sp>
      <p:sp>
        <p:nvSpPr>
          <p:cNvPr id="166" name="Google Shape;166;g3466ad0f535_1_0"/>
          <p:cNvSpPr/>
          <p:nvPr/>
        </p:nvSpPr>
        <p:spPr>
          <a:xfrm>
            <a:off x="6690975" y="4264500"/>
            <a:ext cx="4430100" cy="2162100"/>
          </a:xfrm>
          <a:prstGeom prst="roundRect">
            <a:avLst>
              <a:gd name="adj" fmla="val 16667"/>
            </a:avLst>
          </a:prstGeom>
          <a:solidFill>
            <a:srgbClr val="16C45B"/>
          </a:solidFill>
          <a:ln w="9525" cap="flat" cmpd="sng">
            <a:solidFill>
              <a:schemeClr val="dk2"/>
            </a:solidFill>
            <a:prstDash val="solid"/>
            <a:round/>
            <a:headEnd type="none" w="sm" len="sm"/>
            <a:tailEnd type="none" w="sm" len="sm"/>
          </a:ln>
        </p:spPr>
        <p:txBody>
          <a:bodyPr spcFirstLastPara="1" wrap="square" lIns="91425" tIns="91425" rIns="91425" bIns="91425" anchor="t" anchorCtr="0">
            <a:noAutofit/>
          </a:bodyPr>
          <a:lstStyle/>
          <a:p>
            <a:pPr marL="1371600" marR="0" lvl="0" indent="0" algn="l" rtl="0">
              <a:lnSpc>
                <a:spcPct val="100000"/>
              </a:lnSpc>
              <a:spcBef>
                <a:spcPts val="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Applications</a:t>
            </a:r>
            <a:endParaRPr sz="1800" b="1"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Identifying problems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Developing and testing solutions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Preservice education teachers</a:t>
            </a:r>
            <a:endParaRPr sz="1800" b="0" i="0" u="none" strike="noStrike" cap="none">
              <a:solidFill>
                <a:srgbClr val="000000"/>
              </a:solidFill>
              <a:latin typeface="Calibri"/>
              <a:ea typeface="Calibri"/>
              <a:cs typeface="Calibri"/>
              <a:sym typeface="Calibri"/>
            </a:endParaRPr>
          </a:p>
          <a:p>
            <a:pPr marL="457200" marR="0" lvl="0" indent="-342900" algn="l" rtl="0">
              <a:lnSpc>
                <a:spcPct val="100000"/>
              </a:lnSpc>
              <a:spcBef>
                <a:spcPts val="0"/>
              </a:spcBef>
              <a:spcAft>
                <a:spcPts val="0"/>
              </a:spcAft>
              <a:buClr>
                <a:srgbClr val="000000"/>
              </a:buClr>
              <a:buSzPts val="1800"/>
              <a:buFont typeface="Calibri"/>
              <a:buChar char="●"/>
            </a:pPr>
            <a:r>
              <a:rPr lang="en-US" sz="1800" b="0" i="0" u="none" strike="noStrike" cap="none">
                <a:solidFill>
                  <a:srgbClr val="000000"/>
                </a:solidFill>
                <a:latin typeface="Calibri"/>
                <a:ea typeface="Calibri"/>
                <a:cs typeface="Calibri"/>
                <a:sym typeface="Calibri"/>
              </a:rPr>
              <a:t>In-service professional growth</a:t>
            </a:r>
            <a:endParaRPr sz="1800" b="0" i="0" u="none" strike="noStrike" cap="none">
              <a:solidFill>
                <a:srgbClr val="000000"/>
              </a:solidFill>
              <a:latin typeface="Calibri"/>
              <a:ea typeface="Calibri"/>
              <a:cs typeface="Calibri"/>
              <a:sym typeface="Calibri"/>
            </a:endParaRPr>
          </a:p>
        </p:txBody>
      </p:sp>
      <p:sp>
        <p:nvSpPr>
          <p:cNvPr id="167" name="Google Shape;167;g3466ad0f535_1_0"/>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Definition</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Google Shape;172;g343c85d3a64_0_6"/>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 What is action research?</a:t>
            </a:r>
            <a:endParaRPr sz="2800">
              <a:solidFill>
                <a:srgbClr val="FFFFFF"/>
              </a:solidFill>
            </a:endParaRPr>
          </a:p>
        </p:txBody>
      </p:sp>
      <p:pic>
        <p:nvPicPr>
          <p:cNvPr id="173" name="Google Shape;173;g343c85d3a64_0_6"/>
          <p:cNvPicPr preferRelativeResize="0"/>
          <p:nvPr/>
        </p:nvPicPr>
        <p:blipFill rotWithShape="1">
          <a:blip r:embed="rId3">
            <a:alphaModFix/>
          </a:blip>
          <a:srcRect/>
          <a:stretch/>
        </p:blipFill>
        <p:spPr>
          <a:xfrm>
            <a:off x="3410650" y="4745025"/>
            <a:ext cx="1526293" cy="1926950"/>
          </a:xfrm>
          <a:prstGeom prst="rect">
            <a:avLst/>
          </a:prstGeom>
          <a:noFill/>
          <a:ln>
            <a:noFill/>
          </a:ln>
        </p:spPr>
      </p:pic>
      <p:pic>
        <p:nvPicPr>
          <p:cNvPr id="174" name="Google Shape;174;g343c85d3a64_0_6"/>
          <p:cNvPicPr preferRelativeResize="0"/>
          <p:nvPr/>
        </p:nvPicPr>
        <p:blipFill rotWithShape="1">
          <a:blip r:embed="rId4">
            <a:alphaModFix/>
          </a:blip>
          <a:srcRect/>
          <a:stretch/>
        </p:blipFill>
        <p:spPr>
          <a:xfrm>
            <a:off x="422400" y="1502050"/>
            <a:ext cx="1284626" cy="1926950"/>
          </a:xfrm>
          <a:prstGeom prst="rect">
            <a:avLst/>
          </a:prstGeom>
          <a:noFill/>
          <a:ln>
            <a:noFill/>
          </a:ln>
        </p:spPr>
      </p:pic>
      <p:sp>
        <p:nvSpPr>
          <p:cNvPr id="175" name="Google Shape;175;g343c85d3a64_0_6"/>
          <p:cNvSpPr txBox="1"/>
          <p:nvPr/>
        </p:nvSpPr>
        <p:spPr>
          <a:xfrm>
            <a:off x="2005150" y="1618175"/>
            <a:ext cx="12846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Kurt Lewin</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coined the “Action research</a:t>
            </a:r>
            <a:r>
              <a:rPr lang="en-US" sz="1400" b="1" i="0" u="none" strike="noStrike" cap="none">
                <a:solidFill>
                  <a:srgbClr val="000000"/>
                </a:solidFill>
                <a:latin typeface="Arial"/>
                <a:ea typeface="Arial"/>
                <a:cs typeface="Arial"/>
                <a:sym typeface="Arial"/>
              </a:rPr>
              <a:t>” </a:t>
            </a:r>
            <a:r>
              <a:rPr lang="en-US" sz="1400" b="0" i="0" u="none" strike="noStrike" cap="none">
                <a:solidFill>
                  <a:srgbClr val="000000"/>
                </a:solidFill>
                <a:latin typeface="Arial"/>
                <a:ea typeface="Arial"/>
                <a:cs typeface="Arial"/>
                <a:sym typeface="Arial"/>
              </a:rPr>
              <a:t>model</a:t>
            </a:r>
            <a:endParaRPr sz="1400" b="0" i="0" u="none" strike="noStrike" cap="none">
              <a:solidFill>
                <a:srgbClr val="000000"/>
              </a:solidFill>
              <a:latin typeface="Arial"/>
              <a:ea typeface="Arial"/>
              <a:cs typeface="Arial"/>
              <a:sym typeface="Arial"/>
            </a:endParaRPr>
          </a:p>
        </p:txBody>
      </p:sp>
      <p:pic>
        <p:nvPicPr>
          <p:cNvPr id="176" name="Google Shape;176;g343c85d3a64_0_6"/>
          <p:cNvPicPr preferRelativeResize="0"/>
          <p:nvPr/>
        </p:nvPicPr>
        <p:blipFill rotWithShape="1">
          <a:blip r:embed="rId5">
            <a:alphaModFix/>
          </a:blip>
          <a:srcRect t="13269"/>
          <a:stretch/>
        </p:blipFill>
        <p:spPr>
          <a:xfrm>
            <a:off x="5737900" y="797450"/>
            <a:ext cx="1526300" cy="2962201"/>
          </a:xfrm>
          <a:prstGeom prst="rect">
            <a:avLst/>
          </a:prstGeom>
          <a:noFill/>
          <a:ln>
            <a:noFill/>
          </a:ln>
        </p:spPr>
      </p:pic>
      <p:sp>
        <p:nvSpPr>
          <p:cNvPr id="177" name="Google Shape;177;g343c85d3a64_0_6"/>
          <p:cNvSpPr txBox="1"/>
          <p:nvPr/>
        </p:nvSpPr>
        <p:spPr>
          <a:xfrm>
            <a:off x="4350425" y="922750"/>
            <a:ext cx="15264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S. Kemmis &amp; R. Mctaggart</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AR as a tool  for</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teacher-led school reform </a:t>
            </a:r>
            <a:endParaRPr sz="1400" b="0" i="0" u="none" strike="noStrike" cap="none">
              <a:solidFill>
                <a:srgbClr val="000000"/>
              </a:solidFill>
              <a:latin typeface="Arial"/>
              <a:ea typeface="Arial"/>
              <a:cs typeface="Arial"/>
              <a:sym typeface="Arial"/>
            </a:endParaRPr>
          </a:p>
        </p:txBody>
      </p:sp>
      <p:pic>
        <p:nvPicPr>
          <p:cNvPr id="178" name="Google Shape;178;g343c85d3a64_0_6"/>
          <p:cNvPicPr preferRelativeResize="0"/>
          <p:nvPr/>
        </p:nvPicPr>
        <p:blipFill rotWithShape="1">
          <a:blip r:embed="rId6">
            <a:alphaModFix/>
          </a:blip>
          <a:srcRect/>
          <a:stretch/>
        </p:blipFill>
        <p:spPr>
          <a:xfrm>
            <a:off x="10324048" y="1823050"/>
            <a:ext cx="1718426" cy="1459999"/>
          </a:xfrm>
          <a:prstGeom prst="rect">
            <a:avLst/>
          </a:prstGeom>
          <a:noFill/>
          <a:ln>
            <a:noFill/>
          </a:ln>
        </p:spPr>
      </p:pic>
      <p:sp>
        <p:nvSpPr>
          <p:cNvPr id="179" name="Google Shape;179;g343c85d3a64_0_6"/>
          <p:cNvSpPr txBox="1"/>
          <p:nvPr/>
        </p:nvSpPr>
        <p:spPr>
          <a:xfrm>
            <a:off x="1884250" y="4745025"/>
            <a:ext cx="15264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Paulo Freire</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applied Action Research to social justice, communities as co-researchers</a:t>
            </a:r>
            <a:endParaRPr sz="1400" b="0" i="0" u="none" strike="noStrike" cap="none">
              <a:solidFill>
                <a:srgbClr val="000000"/>
              </a:solidFill>
              <a:latin typeface="Arial"/>
              <a:ea typeface="Arial"/>
              <a:cs typeface="Arial"/>
              <a:sym typeface="Arial"/>
            </a:endParaRPr>
          </a:p>
        </p:txBody>
      </p:sp>
      <p:pic>
        <p:nvPicPr>
          <p:cNvPr id="180" name="Google Shape;180;g343c85d3a64_0_6"/>
          <p:cNvPicPr preferRelativeResize="0"/>
          <p:nvPr/>
        </p:nvPicPr>
        <p:blipFill rotWithShape="1">
          <a:blip r:embed="rId7">
            <a:alphaModFix/>
          </a:blip>
          <a:srcRect/>
          <a:stretch/>
        </p:blipFill>
        <p:spPr>
          <a:xfrm>
            <a:off x="123750" y="3592488"/>
            <a:ext cx="11944501" cy="949012"/>
          </a:xfrm>
          <a:prstGeom prst="rect">
            <a:avLst/>
          </a:prstGeom>
          <a:noFill/>
          <a:ln>
            <a:noFill/>
          </a:ln>
        </p:spPr>
      </p:pic>
      <p:sp>
        <p:nvSpPr>
          <p:cNvPr id="181" name="Google Shape;181;g343c85d3a64_0_6"/>
          <p:cNvSpPr txBox="1"/>
          <p:nvPr/>
        </p:nvSpPr>
        <p:spPr>
          <a:xfrm>
            <a:off x="8797650" y="1588350"/>
            <a:ext cx="1526400" cy="2004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b="1"/>
              <a:t>THINKER</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5-step AR cycle applied with an intersectional lens to transform gender inclusion in informatics education </a:t>
            </a:r>
            <a:endParaRPr sz="1400" b="0" i="0" u="none" strike="noStrike" cap="none">
              <a:solidFill>
                <a:srgbClr val="000000"/>
              </a:solidFill>
              <a:latin typeface="Arial"/>
              <a:ea typeface="Arial"/>
              <a:cs typeface="Arial"/>
              <a:sym typeface="Arial"/>
            </a:endParaRPr>
          </a:p>
        </p:txBody>
      </p:sp>
      <p:sp>
        <p:nvSpPr>
          <p:cNvPr id="182" name="Google Shape;182;g343c85d3a64_0_6"/>
          <p:cNvSpPr txBox="1"/>
          <p:nvPr/>
        </p:nvSpPr>
        <p:spPr>
          <a:xfrm>
            <a:off x="5876825" y="4861150"/>
            <a:ext cx="1284600" cy="16947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1" i="0" u="none" strike="noStrike" cap="none">
                <a:solidFill>
                  <a:srgbClr val="000000"/>
                </a:solidFill>
                <a:latin typeface="Arial"/>
                <a:ea typeface="Arial"/>
                <a:cs typeface="Arial"/>
                <a:sym typeface="Arial"/>
              </a:rPr>
              <a:t>Bridget Somekh</a:t>
            </a:r>
            <a:endParaRPr sz="1400" b="1"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pioneered AR as a means for integrating technology in the classroom</a:t>
            </a:r>
            <a:endParaRPr sz="1400" b="0" i="0" u="none" strike="noStrike" cap="none">
              <a:solidFill>
                <a:srgbClr val="000000"/>
              </a:solidFill>
              <a:latin typeface="Arial"/>
              <a:ea typeface="Arial"/>
              <a:cs typeface="Arial"/>
              <a:sym typeface="Arial"/>
            </a:endParaRPr>
          </a:p>
        </p:txBody>
      </p:sp>
      <p:pic>
        <p:nvPicPr>
          <p:cNvPr id="183" name="Google Shape;183;g343c85d3a64_0_6"/>
          <p:cNvPicPr preferRelativeResize="0"/>
          <p:nvPr/>
        </p:nvPicPr>
        <p:blipFill rotWithShape="1">
          <a:blip r:embed="rId8">
            <a:alphaModFix/>
          </a:blip>
          <a:srcRect/>
          <a:stretch/>
        </p:blipFill>
        <p:spPr>
          <a:xfrm>
            <a:off x="7222250" y="4677084"/>
            <a:ext cx="1284625" cy="1830591"/>
          </a:xfrm>
          <a:prstGeom prst="rect">
            <a:avLst/>
          </a:prstGeom>
          <a:noFill/>
          <a:ln>
            <a:noFill/>
          </a:ln>
        </p:spPr>
      </p:pic>
      <p:sp>
        <p:nvSpPr>
          <p:cNvPr id="184" name="Google Shape;184;g343c85d3a64_0_6"/>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Historical overview</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5"/>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pic>
        <p:nvPicPr>
          <p:cNvPr id="190" name="Google Shape;190;p25" descr="Here's a short description of action research.&#10;&#10;TRANSCRIPT:&#10;&#10;Teaching is a craft. It's both an art and a science, which is why great teachers always experiment and make tons of mistakes. &#10;&#10;But how do you know what's actually working?&#10;&#10;One option is action research. &#10;&#10;Here you can identify a question or problem, test out a strategy, gather data, and determine if it works. &#10;&#10;The end result is something dynamic, innovative, and tied directly to your classroom. &#10;&#10;Action research dissolves the barrier between participants and researchers. In other words, the teacher actively participates in the situation while conducting the research. &#10;&#10;There are many action research frameworks, but they generally follow a similar process:&#10;&#10;You start out in phase one, planning for research.&#10;&#10;Phase One: Planning for Research&#10;It starts with an inquiry process, where you define a specific research question. It needs to be something you can actually test. Next, you conduct a literature review to gain a deeper understanding of the related research. &#10;&#10;Finally, you move into the design process, where you determine your data methods, consider ethical issues, get required permissions, create deadlines and set up systems. &#10;&#10;This is where you engage in multiple cycles of experimentation and data collection. Your data collection might include qualitative data, like observations, artifacts, and interviews or quantitative data like rubric scores, surveys, or achievement data.&#10;&#10;Phase Three: Analysis&#10;You will often start by organizing data with charts or graphs and looking for trends. You might also discuss it with peers, free write in a journal, or create a cluster map before eventually writing out your results. &#10;&#10;Phase Four: Conclusion&#10;This is often where you share your research with the world and reflect on your own practice. This will ultimately lead to new questions . . . and the cycle will continue again as you refine your craft as a better, more creative teacher." title="What is Action Research? A Visual Explanation.">
            <a:hlinkClick r:id="rId3"/>
          </p:cNvPr>
          <p:cNvPicPr preferRelativeResize="0"/>
          <p:nvPr/>
        </p:nvPicPr>
        <p:blipFill rotWithShape="1">
          <a:blip r:embed="rId4">
            <a:alphaModFix/>
          </a:blip>
          <a:srcRect/>
          <a:stretch/>
        </p:blipFill>
        <p:spPr>
          <a:xfrm>
            <a:off x="2059825" y="1567025"/>
            <a:ext cx="8118125" cy="4566450"/>
          </a:xfrm>
          <a:prstGeom prst="rect">
            <a:avLst/>
          </a:prstGeom>
          <a:noFill/>
          <a:ln>
            <a:noFill/>
          </a:ln>
        </p:spPr>
      </p:pic>
      <p:sp>
        <p:nvSpPr>
          <p:cNvPr id="191" name="Google Shape;191;p25"/>
          <p:cNvSpPr txBox="1"/>
          <p:nvPr/>
        </p:nvSpPr>
        <p:spPr>
          <a:xfrm>
            <a:off x="915975" y="6270850"/>
            <a:ext cx="10334100" cy="5871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What is Action Research? A Visual Explanation. John Spencer</a:t>
            </a:r>
            <a:r>
              <a:rPr lang="en-US" sz="1400" b="0" i="1" u="none" strike="noStrike" cap="none">
                <a:solidFill>
                  <a:srgbClr val="000000"/>
                </a:solidFill>
                <a:latin typeface="Arial"/>
                <a:ea typeface="Arial"/>
                <a:cs typeface="Arial"/>
                <a:sym typeface="Arial"/>
              </a:rPr>
              <a:t>.</a:t>
            </a:r>
            <a:r>
              <a:rPr lang="en-US" sz="1400" b="0" i="0" u="sng" strike="noStrike" cap="none">
                <a:solidFill>
                  <a:schemeClr val="hlink"/>
                </a:solidFill>
                <a:latin typeface="Arial"/>
                <a:ea typeface="Arial"/>
                <a:cs typeface="Arial"/>
                <a:sym typeface="Arial"/>
                <a:hlinkClick r:id="rId5"/>
              </a:rPr>
              <a:t>https://www.youtube.com/watch?v=Ov3F3pdhNkk</a:t>
            </a:r>
            <a:r>
              <a:rPr lang="en-US" sz="1400" b="0" i="0" u="none" strike="noStrike" cap="none">
                <a:solidFill>
                  <a:srgbClr val="000000"/>
                </a:solidFill>
                <a:latin typeface="Arial"/>
                <a:ea typeface="Arial"/>
                <a:cs typeface="Arial"/>
                <a:sym typeface="Arial"/>
              </a:rPr>
              <a:t>. </a:t>
            </a:r>
            <a:r>
              <a:rPr lang="en-US" sz="1400" b="0" i="1" u="none" strike="noStrike" cap="none">
                <a:solidFill>
                  <a:srgbClr val="000000"/>
                </a:solidFill>
                <a:latin typeface="Arial"/>
                <a:ea typeface="Arial"/>
                <a:cs typeface="Arial"/>
                <a:sym typeface="Arial"/>
              </a:rPr>
              <a:t> </a:t>
            </a:r>
            <a:endParaRPr sz="1400" b="0" i="1" u="none" strike="noStrike" cap="none">
              <a:solidFill>
                <a:srgbClr val="000000"/>
              </a:solidFill>
              <a:latin typeface="Arial"/>
              <a:ea typeface="Arial"/>
              <a:cs typeface="Arial"/>
              <a:sym typeface="Arial"/>
            </a:endParaRPr>
          </a:p>
        </p:txBody>
      </p:sp>
      <p:sp>
        <p:nvSpPr>
          <p:cNvPr id="192" name="Google Shape;192;p25"/>
          <p:cNvSpPr txBox="1">
            <a:spLocks noGrp="1"/>
          </p:cNvSpPr>
          <p:nvPr>
            <p:ph type="body" idx="1"/>
          </p:nvPr>
        </p:nvSpPr>
        <p:spPr>
          <a:xfrm>
            <a:off x="123745" y="85467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Video: What is Action Research? </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0"/>
                                        </p:tgtEl>
                                        <p:attrNameLst>
                                          <p:attrName>style.visibility</p:attrName>
                                        </p:attrNameLst>
                                      </p:cBhvr>
                                      <p:to>
                                        <p:strVal val="visible"/>
                                      </p:to>
                                    </p:set>
                                    <p:animEffect transition="in" filter="fade">
                                      <p:cBhvr>
                                        <p:cTn id="7" dur="1000"/>
                                        <p:tgtEl>
                                          <p:spTgt spid="1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g343c85d3a64_0_29"/>
          <p:cNvSpPr txBox="1"/>
          <p:nvPr/>
        </p:nvSpPr>
        <p:spPr>
          <a:xfrm>
            <a:off x="271525" y="1504425"/>
            <a:ext cx="5824500" cy="4237200"/>
          </a:xfrm>
          <a:prstGeom prst="rect">
            <a:avLst/>
          </a:prstGeom>
          <a:noFill/>
          <a:ln>
            <a:noFill/>
          </a:ln>
        </p:spPr>
        <p:txBody>
          <a:bodyPr spcFirstLastPara="1" wrap="square" lIns="91425" tIns="91425" rIns="91425" bIns="91425" anchor="t" anchorCtr="0">
            <a:noAutofit/>
          </a:bodyPr>
          <a:lstStyle/>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1-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Identify: </a:t>
            </a:r>
            <a:r>
              <a:rPr lang="en-US" sz="2200" b="0" i="0" u="none" strike="noStrike" cap="none">
                <a:solidFill>
                  <a:srgbClr val="404040"/>
                </a:solidFill>
                <a:latin typeface="Calibri"/>
                <a:ea typeface="Calibri"/>
                <a:cs typeface="Calibri"/>
                <a:sym typeface="Calibri"/>
              </a:rPr>
              <a:t>identifying or defining the problem</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2 -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Plan: </a:t>
            </a:r>
            <a:r>
              <a:rPr lang="en-US" sz="2200" b="0" i="0" u="none" strike="noStrike" cap="none">
                <a:solidFill>
                  <a:srgbClr val="404040"/>
                </a:solidFill>
                <a:latin typeface="Calibri"/>
                <a:ea typeface="Calibri"/>
                <a:cs typeface="Calibri"/>
                <a:sym typeface="Calibri"/>
              </a:rPr>
              <a:t>considering alternative courses of action for solving a problem</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3 - Act: </a:t>
            </a:r>
            <a:r>
              <a:rPr lang="en-US" sz="2200" b="0" i="0" u="none" strike="noStrike" cap="none">
                <a:solidFill>
                  <a:srgbClr val="404040"/>
                </a:solidFill>
                <a:latin typeface="Calibri"/>
                <a:ea typeface="Calibri"/>
                <a:cs typeface="Calibri"/>
                <a:sym typeface="Calibri"/>
              </a:rPr>
              <a:t>selecting and implementing a course of action</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4 -</a:t>
            </a:r>
            <a:r>
              <a:rPr lang="en-US" sz="2200" b="0" i="0" u="none" strike="noStrike" cap="none">
                <a:solidFill>
                  <a:srgbClr val="404040"/>
                </a:solidFill>
                <a:latin typeface="Calibri"/>
                <a:ea typeface="Calibri"/>
                <a:cs typeface="Calibri"/>
                <a:sym typeface="Calibri"/>
              </a:rPr>
              <a:t> </a:t>
            </a:r>
            <a:r>
              <a:rPr lang="en-US" sz="2200" b="1" i="0" u="none" strike="noStrike" cap="none">
                <a:solidFill>
                  <a:srgbClr val="404040"/>
                </a:solidFill>
                <a:latin typeface="Calibri"/>
                <a:ea typeface="Calibri"/>
                <a:cs typeface="Calibri"/>
                <a:sym typeface="Calibri"/>
              </a:rPr>
              <a:t>Observe:</a:t>
            </a:r>
            <a:r>
              <a:rPr lang="en-US" sz="2200" b="0" i="0" u="none" strike="noStrike" cap="none">
                <a:solidFill>
                  <a:srgbClr val="404040"/>
                </a:solidFill>
                <a:latin typeface="Calibri"/>
                <a:ea typeface="Calibri"/>
                <a:cs typeface="Calibri"/>
                <a:sym typeface="Calibri"/>
              </a:rPr>
              <a:t> collecting and analysing data</a:t>
            </a:r>
            <a:endParaRPr sz="2200" b="0" i="0" u="none" strike="noStrike" cap="none">
              <a:solidFill>
                <a:srgbClr val="404040"/>
              </a:solidFill>
              <a:latin typeface="Calibri"/>
              <a:ea typeface="Calibri"/>
              <a:cs typeface="Calibri"/>
              <a:sym typeface="Calibri"/>
            </a:endParaRPr>
          </a:p>
          <a:p>
            <a:pPr marL="457200" marR="0" lvl="0" indent="-228600" algn="l" rtl="0">
              <a:lnSpc>
                <a:spcPct val="115000"/>
              </a:lnSpc>
              <a:spcBef>
                <a:spcPts val="1200"/>
              </a:spcBef>
              <a:spcAft>
                <a:spcPts val="0"/>
              </a:spcAft>
              <a:buClr>
                <a:srgbClr val="000000"/>
              </a:buClr>
              <a:buSzPts val="2200"/>
              <a:buFont typeface="Arial"/>
              <a:buNone/>
            </a:pPr>
            <a:r>
              <a:rPr lang="en-US" sz="2200" b="1" i="0" u="none" strike="noStrike" cap="none">
                <a:solidFill>
                  <a:srgbClr val="404040"/>
                </a:solidFill>
                <a:latin typeface="Calibri"/>
                <a:ea typeface="Calibri"/>
                <a:cs typeface="Calibri"/>
                <a:sym typeface="Calibri"/>
              </a:rPr>
              <a:t>5 - Reflect and React: </a:t>
            </a:r>
            <a:r>
              <a:rPr lang="en-US" sz="2200" b="0" i="0" u="none" strike="noStrike" cap="none">
                <a:solidFill>
                  <a:srgbClr val="404040"/>
                </a:solidFill>
                <a:latin typeface="Calibri"/>
                <a:ea typeface="Calibri"/>
                <a:cs typeface="Calibri"/>
                <a:sym typeface="Calibri"/>
              </a:rPr>
              <a:t>evaluating change and react if needed</a:t>
            </a:r>
            <a:endParaRPr sz="2000" b="1" i="0" u="none" strike="noStrike" cap="none">
              <a:solidFill>
                <a:srgbClr val="1D1D1B"/>
              </a:solidFill>
              <a:latin typeface="Calibri"/>
              <a:ea typeface="Calibri"/>
              <a:cs typeface="Calibri"/>
              <a:sym typeface="Calibri"/>
            </a:endParaRPr>
          </a:p>
        </p:txBody>
      </p:sp>
      <p:sp>
        <p:nvSpPr>
          <p:cNvPr id="198" name="Google Shape;198;g343c85d3a64_0_29"/>
          <p:cNvSpPr txBox="1">
            <a:spLocks noGrp="1"/>
          </p:cNvSpPr>
          <p:nvPr>
            <p:ph type="title"/>
          </p:nvPr>
        </p:nvSpPr>
        <p:spPr>
          <a:xfrm>
            <a:off x="123745" y="78617"/>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Introduction - What is action research?</a:t>
            </a:r>
            <a:endParaRPr sz="2800" b="1">
              <a:solidFill>
                <a:srgbClr val="FFFFFF"/>
              </a:solidFill>
            </a:endParaRPr>
          </a:p>
        </p:txBody>
      </p:sp>
      <p:pic>
        <p:nvPicPr>
          <p:cNvPr id="199" name="Google Shape;199;g343c85d3a64_0_29"/>
          <p:cNvPicPr preferRelativeResize="0"/>
          <p:nvPr/>
        </p:nvPicPr>
        <p:blipFill rotWithShape="1">
          <a:blip r:embed="rId3">
            <a:alphaModFix/>
          </a:blip>
          <a:srcRect l="13897" t="-11344" r="13904" b="15933"/>
          <a:stretch/>
        </p:blipFill>
        <p:spPr>
          <a:xfrm>
            <a:off x="5538663" y="78625"/>
            <a:ext cx="6919163" cy="6858002"/>
          </a:xfrm>
          <a:prstGeom prst="rect">
            <a:avLst/>
          </a:prstGeom>
          <a:noFill/>
          <a:ln>
            <a:noFill/>
          </a:ln>
        </p:spPr>
      </p:pic>
      <p:cxnSp>
        <p:nvCxnSpPr>
          <p:cNvPr id="200" name="Google Shape;200;g343c85d3a64_0_29"/>
          <p:cNvCxnSpPr/>
          <p:nvPr/>
        </p:nvCxnSpPr>
        <p:spPr>
          <a:xfrm rot="10800000" flipH="1">
            <a:off x="7771400" y="3617775"/>
            <a:ext cx="2453700" cy="10500"/>
          </a:xfrm>
          <a:prstGeom prst="straightConnector1">
            <a:avLst/>
          </a:prstGeom>
          <a:noFill/>
          <a:ln w="19050" cap="flat" cmpd="sng">
            <a:solidFill>
              <a:schemeClr val="accent3"/>
            </a:solidFill>
            <a:prstDash val="solid"/>
            <a:round/>
            <a:headEnd type="none" w="sm" len="sm"/>
            <a:tailEnd type="stealth" w="med" len="med"/>
          </a:ln>
        </p:spPr>
      </p:cxnSp>
      <p:sp>
        <p:nvSpPr>
          <p:cNvPr id="201" name="Google Shape;201;g343c85d3a64_0_29"/>
          <p:cNvSpPr txBox="1">
            <a:spLocks noGrp="1"/>
          </p:cNvSpPr>
          <p:nvPr>
            <p:ph type="body" idx="1"/>
          </p:nvPr>
        </p:nvSpPr>
        <p:spPr>
          <a:xfrm>
            <a:off x="123745" y="874022"/>
            <a:ext cx="11944500" cy="550800"/>
          </a:xfrm>
          <a:prstGeom prst="rect">
            <a:avLst/>
          </a:prstGeom>
          <a:noFill/>
          <a:ln>
            <a:noFill/>
          </a:ln>
        </p:spPr>
        <p:txBody>
          <a:bodyPr spcFirstLastPara="1" wrap="square" lIns="91425" tIns="45700" rIns="91425" bIns="45700" anchor="ctr" anchorCtr="0">
            <a:noAutofit/>
          </a:bodyPr>
          <a:lstStyle/>
          <a:p>
            <a:pPr marL="0" lvl="0" indent="0" algn="just" rtl="0">
              <a:lnSpc>
                <a:spcPct val="90000"/>
              </a:lnSpc>
              <a:spcBef>
                <a:spcPts val="1000"/>
              </a:spcBef>
              <a:spcAft>
                <a:spcPts val="0"/>
              </a:spcAft>
              <a:buSzPts val="2400"/>
              <a:buNone/>
            </a:pPr>
            <a:r>
              <a:rPr lang="en-US"/>
              <a:t>The 5-steps Action Research cycle</a:t>
            </a:r>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4611</Words>
  <Application>Microsoft Office PowerPoint</Application>
  <PresentationFormat>Widescreen</PresentationFormat>
  <Paragraphs>341</Paragraphs>
  <Slides>19</Slides>
  <Notes>19</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19</vt:i4>
      </vt:variant>
    </vt:vector>
  </HeadingPairs>
  <TitlesOfParts>
    <vt:vector size="27" baseType="lpstr">
      <vt:lpstr>Calibri</vt:lpstr>
      <vt:lpstr>Arial</vt:lpstr>
      <vt:lpstr>Open Sans</vt:lpstr>
      <vt:lpstr>Roboto</vt:lpstr>
      <vt:lpstr>CARDET Course template - Cover page</vt:lpstr>
      <vt:lpstr>CARDET Course template</vt:lpstr>
      <vt:lpstr>CARDET Course template</vt:lpstr>
      <vt:lpstr>CARDET Course template - Cover page</vt:lpstr>
      <vt:lpstr>WP3: Teacher training for authentic and gender inclusive informatics education</vt:lpstr>
      <vt:lpstr>Module 7 - Action Research: teachers as co-creators of solutions</vt:lpstr>
      <vt:lpstr>Learning outcomes</vt:lpstr>
      <vt:lpstr>Content</vt:lpstr>
      <vt:lpstr>Introduction - What is action research?</vt:lpstr>
      <vt:lpstr>Introduction - What is action research?</vt:lpstr>
      <vt:lpstr>Introduction - What is action research?</vt:lpstr>
      <vt:lpstr>Introduction - What is action research?</vt:lpstr>
      <vt:lpstr>Introduction - What is action research?</vt:lpstr>
      <vt:lpstr>Introduction - What is action research?</vt:lpstr>
      <vt:lpstr>Identify - Framing classroom challenges</vt:lpstr>
      <vt:lpstr>Identify - Framing classroom challenges</vt:lpstr>
      <vt:lpstr>Identify - Framing classroom challenges </vt:lpstr>
      <vt:lpstr>Identify - Framing classroom challenges</vt:lpstr>
      <vt:lpstr>Identify - Framing classroom challenges</vt:lpstr>
      <vt:lpstr>Identify - Framing classroom challenges</vt:lpstr>
      <vt:lpstr>Reflection and conclusion</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2025-11-02T00:37:41Z</dcterms:modified>
</cp:coreProperties>
</file>