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 id="2147483654" r:id="rId3"/>
  </p:sldMasterIdLst>
  <p:notesMasterIdLst>
    <p:notesMasterId r:id="rId33"/>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Lst>
  <p:sldSz cx="12192000" cy="6858000"/>
  <p:notesSz cx="6858000" cy="9144000"/>
  <p:embeddedFontLst>
    <p:embeddedFont>
      <p:font typeface="Open Sans" panose="020B0606030504020204" pitchFamily="34"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1" roundtripDataSignature="AMtx7mjTeL8+8tFtBU0NUhG2jb348WrkZ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54A415A-EDF4-4377-A119-46B840D98A58}">
  <a:tblStyle styleId="{454A415A-EDF4-4377-A119-46B840D98A58}"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font" Target="fonts/font1.fntdata"/><Relationship Id="rId42"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font" Target="fonts/font4.fntdata"/><Relationship Id="rId45"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font" Target="fonts/font3.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font" Target="fonts/font2.fntdata"/><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h5p.org/"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s://codecombat.com/" TargetMode="External"/><Relationship Id="rId5" Type="http://schemas.openxmlformats.org/officeDocument/2006/relationships/hyperlink" Target="https://kahoot.com/" TargetMode="External"/><Relationship Id="rId4" Type="http://schemas.openxmlformats.org/officeDocument/2006/relationships/hyperlink" Target="https://h5p.org/question-set"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h5p.org/"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s://codecombat.com/" TargetMode="External"/><Relationship Id="rId5" Type="http://schemas.openxmlformats.org/officeDocument/2006/relationships/hyperlink" Target="https://kahoot.com/" TargetMode="External"/><Relationship Id="rId4" Type="http://schemas.openxmlformats.org/officeDocument/2006/relationships/hyperlink" Target="https://h5p.org/question-set"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8" Type="http://schemas.openxmlformats.org/officeDocument/2006/relationships/hyperlink" Target="https://chatgpt.com/" TargetMode="External"/><Relationship Id="rId3" Type="http://schemas.openxmlformats.org/officeDocument/2006/relationships/hyperlink" Target="https://h5p.org/" TargetMode="External"/><Relationship Id="rId7" Type="http://schemas.openxmlformats.org/officeDocument/2006/relationships/hyperlink" Target="https://moodle.org/"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kahoot.com/" TargetMode="External"/><Relationship Id="rId11" Type="http://schemas.openxmlformats.org/officeDocument/2006/relationships/hyperlink" Target="https://workspace.google.com/products/jamboard/" TargetMode="External"/><Relationship Id="rId5" Type="http://schemas.openxmlformats.org/officeDocument/2006/relationships/hyperlink" Target="https://codecombat.com/" TargetMode="External"/><Relationship Id="rId10" Type="http://schemas.openxmlformats.org/officeDocument/2006/relationships/hyperlink" Target="https://padlet.com/" TargetMode="External"/><Relationship Id="rId4" Type="http://schemas.openxmlformats.org/officeDocument/2006/relationships/hyperlink" Target="https://h5p.org/question-set" TargetMode="External"/><Relationship Id="rId9" Type="http://schemas.openxmlformats.org/officeDocument/2006/relationships/hyperlink" Target="https://www.mentimeter.com/"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h5p.org/"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s://codecombat.com/" TargetMode="External"/><Relationship Id="rId5" Type="http://schemas.openxmlformats.org/officeDocument/2006/relationships/hyperlink" Target="https://kahoot.com/" TargetMode="External"/><Relationship Id="rId4" Type="http://schemas.openxmlformats.org/officeDocument/2006/relationships/hyperlink" Target="https://h5p.org/question-set"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2" name="Google Shape;8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3501b5cbe11_1_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9" name="Google Shape;149;g3501b5cbe11_1_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endParaRPr>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0"/>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This is Activity 1.</a:t>
            </a:r>
            <a:endParaRPr>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2"/>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H5P is an open-source platform that allows educators to create interactive quizzes, assessments, and other engaging content. It supports various question types like multiple-choice, fill-in-the-blanks, and drag-and-drop, making learning more dynamic and interactive. URL: </a:t>
            </a:r>
            <a:r>
              <a:rPr lang="en-US" u="sng">
                <a:solidFill>
                  <a:schemeClr val="hlink"/>
                </a:solidFill>
                <a:hlinkClick r:id="rId3"/>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4"/>
                  </a:ext>
                </a:extLst>
              </a:rPr>
              <a:t>https://h5p.org/</a:t>
            </a:r>
            <a:endParaRPr>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6"/>
                  </a:ext>
                </a:extLst>
              </a:rPr>
              <a:t>H5P Question Set is a versatile tool that allows educators to create interactive quizzes with multiple question types, including multiple-choice, true/false, fill-in-the-blanks, drag-and-drop, and more. It provides instant feedback, scoring, and progress tracking, making it a great tool for formative assessment. Question Sets can be embedded into websites, Learning Management Systems (LMS) like Moodle, or used independently to enhance engagement and learning.</a:t>
            </a:r>
            <a:endParaRPr>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7"/>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8"/>
                  </a:ext>
                </a:extLst>
              </a:rPr>
              <a:t>URL: </a:t>
            </a:r>
            <a:r>
              <a:rPr lang="en-US" u="sng">
                <a:solidFill>
                  <a:schemeClr val="hlink"/>
                </a:solidFill>
                <a:hlinkClick r:id="rId4"/>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9"/>
                  </a:ext>
                </a:extLst>
              </a:rPr>
              <a:t>https://h5p.org/question-set</a:t>
            </a: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0"/>
                  </a:ext>
                </a:extLst>
              </a:rPr>
              <a:t> </a:t>
            </a:r>
            <a:endParaRPr>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1"/>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2"/>
                  </a:ext>
                </a:extLst>
              </a:rPr>
              <a:t>Kahoot! is a game-based learning platform that enables teachers to create and host live quizzes, surveys, and discussions. Students participate in real-time using their devices, making assessments fun and interactive while encouraging engagement. It also offers self-paced challenges for remote learning. URL: </a:t>
            </a:r>
            <a:r>
              <a:rPr lang="en-US" u="sng">
                <a:solidFill>
                  <a:schemeClr val="hlink"/>
                </a:solidFill>
                <a:hlinkClick r:id="rId5"/>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3"/>
                  </a:ext>
                </a:extLst>
              </a:rPr>
              <a:t>https://kahoot.com/</a:t>
            </a: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4"/>
                  </a:ext>
                </a:extLst>
              </a:rPr>
              <a:t> </a:t>
            </a:r>
            <a:endParaRPr>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5"/>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6"/>
                  </a:ext>
                </a:extLst>
              </a:rPr>
              <a:t>CodeCombat is an interactive coding game designed to teach real programming languages like Python and JavaScript through a fun, RPG-style adventure. Players write actual code to navigate challenges, solve puzzles, and progress through levels, making it an excellent tool for gamified programming education. </a:t>
            </a:r>
            <a:r>
              <a:rPr lang="en-US" u="sng">
                <a:solidFill>
                  <a:schemeClr val="hlink"/>
                </a:solidFill>
                <a:hlinkClick r:id="rId6"/>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7"/>
                  </a:ext>
                </a:extLst>
              </a:rPr>
              <a:t>https://codecombat.com/</a:t>
            </a: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8"/>
                  </a:ext>
                </a:extLst>
              </a:rPr>
              <a:t> </a:t>
            </a:r>
            <a:endParaRPr>
              <a:solidFill>
                <a:srgbClr val="2B454E"/>
              </a:solidFill>
            </a:endParaRPr>
          </a:p>
        </p:txBody>
      </p:sp>
      <p:sp>
        <p:nvSpPr>
          <p:cNvPr id="150" name="Google Shape;150;g3501b5cbe11_1_1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3501b5cbe11_1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7" name="Google Shape;157;g3501b5cbe11_1_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endParaRPr>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9"/>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0"/>
                  </a:ext>
                </a:extLst>
              </a:rPr>
              <a:t>This is Activity 1.</a:t>
            </a:r>
            <a:endParaRPr>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1"/>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2"/>
                  </a:ext>
                </a:extLst>
              </a:rPr>
              <a:t>H5P is an open-source platform that allows educators to create interactive quizzes, assessments, and other engaging content. It supports various question types like multiple-choice, fill-in-the-blanks, and drag-and-drop, making learning more dynamic and interactive. URL: </a:t>
            </a:r>
            <a:r>
              <a:rPr lang="en-US" u="sng">
                <a:solidFill>
                  <a:schemeClr val="hlink"/>
                </a:solidFill>
                <a:hlinkClick r:id="rId3"/>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3"/>
                  </a:ext>
                </a:extLst>
              </a:rPr>
              <a:t>https://h5p.org/</a:t>
            </a:r>
            <a:endParaRPr>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4"/>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5"/>
                  </a:ext>
                </a:extLst>
              </a:rPr>
              <a:t>H5P Question Set is a versatile tool that allows educators to create interactive quizzes with multiple question types, including multiple-choice, true/false, fill-in-the-blanks, drag-and-drop, and more. It provides instant feedback, scoring, and progress tracking, making it a great tool for formative assessment. Question Sets can be embedded into websites, Learning Management Systems (LMS) like Moodle, or used independently to enhance engagement and learning.</a:t>
            </a:r>
            <a:endParaRPr>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6"/>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7"/>
                  </a:ext>
                </a:extLst>
              </a:rPr>
              <a:t>URL: </a:t>
            </a:r>
            <a:r>
              <a:rPr lang="en-US" u="sng">
                <a:solidFill>
                  <a:schemeClr val="hlink"/>
                </a:solidFill>
                <a:hlinkClick r:id="rId4"/>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8"/>
                  </a:ext>
                </a:extLst>
              </a:rPr>
              <a:t>https://h5p.org/question-set</a:t>
            </a: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9"/>
                  </a:ext>
                </a:extLst>
              </a:rPr>
              <a:t> </a:t>
            </a:r>
            <a:endParaRPr>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0"/>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1"/>
                  </a:ext>
                </a:extLst>
              </a:rPr>
              <a:t>Kahoot! is a game-based learning platform that enables teachers to create and host live quizzes, surveys, and discussions. Students participate in real-time using their devices, making assessments fun and interactive while encouraging engagement. It also offers self-paced challenges for remote learning. URL: </a:t>
            </a:r>
            <a:r>
              <a:rPr lang="en-US" u="sng">
                <a:solidFill>
                  <a:schemeClr val="hlink"/>
                </a:solidFill>
                <a:hlinkClick r:id="rId5"/>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2"/>
                  </a:ext>
                </a:extLst>
              </a:rPr>
              <a:t>https://kahoot.com/</a:t>
            </a: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3"/>
                  </a:ext>
                </a:extLst>
              </a:rPr>
              <a:t> </a:t>
            </a:r>
            <a:endParaRPr>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4"/>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5"/>
                  </a:ext>
                </a:extLst>
              </a:rPr>
              <a:t>CodeCombat is an interactive coding game designed to teach real programming languages like Python and JavaScript through a fun, RPG-style adventure. Players write actual code to navigate challenges, solve puzzles, and progress through levels, making it an excellent tool for gamified programming education. </a:t>
            </a:r>
            <a:r>
              <a:rPr lang="en-US" u="sng">
                <a:solidFill>
                  <a:schemeClr val="hlink"/>
                </a:solidFill>
                <a:hlinkClick r:id="rId6"/>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6"/>
                  </a:ext>
                </a:extLst>
              </a:rPr>
              <a:t>https://codecombat.com/</a:t>
            </a: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7"/>
                  </a:ext>
                </a:extLst>
              </a:rPr>
              <a:t> </a:t>
            </a:r>
            <a:endParaRPr>
              <a:solidFill>
                <a:srgbClr val="2B454E"/>
              </a:solidFill>
            </a:endParaRPr>
          </a:p>
        </p:txBody>
      </p:sp>
      <p:sp>
        <p:nvSpPr>
          <p:cNvPr id="158" name="Google Shape;158;g3501b5cbe11_1_2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3441028e5a5_0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g3441028e5a5_0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Activity 1 continues…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8"/>
                  </a:ext>
                </a:extLst>
              </a:rPr>
              <a:t>Create groups from participants.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Let them discuss about how these tools can help in engagement, creativity and assessment</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Which tool they find most useful?</a:t>
            </a: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p:txBody>
      </p:sp>
      <p:sp>
        <p:nvSpPr>
          <p:cNvPr id="166" name="Google Shape;166;g3441028e5a5_0_3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3408979d82a_0_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g3408979d82a_0_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This is Activity 2.</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Slides 11-15 - Template for Quiz Creation</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Slides 16-18 - H5P Quiz Sample</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Slides 19-21 - Moodle Quiz Sample</a:t>
            </a:r>
            <a:endParaRPr>
              <a:solidFill>
                <a:srgbClr val="2B454E"/>
              </a:solidFill>
            </a:endParaRPr>
          </a:p>
        </p:txBody>
      </p:sp>
      <p:sp>
        <p:nvSpPr>
          <p:cNvPr id="173" name="Google Shape;173;g3408979d82a_0_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3408979d82a_0_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Google Shape;179;g3408979d82a_0_7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11-15 - Template for Quiz Creation</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16-18 - H5P Quiz Sample</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19-21 - Moodle Quiz Sample</a:t>
            </a:r>
            <a:endParaRPr>
              <a:solidFill>
                <a:srgbClr val="2B454E"/>
              </a:solidFill>
            </a:endParaRPr>
          </a:p>
        </p:txBody>
      </p:sp>
      <p:sp>
        <p:nvSpPr>
          <p:cNvPr id="180" name="Google Shape;180;g3408979d82a_0_7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3408979d82a_0_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g3408979d82a_0_7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11-15 - Template for Quiz Creation</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16-18 - H5P Quiz Sample</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19-21 - Moodle Quiz Sample</a:t>
            </a:r>
            <a:endParaRPr>
              <a:solidFill>
                <a:srgbClr val="2B454E"/>
              </a:solidFill>
            </a:endParaRPr>
          </a:p>
        </p:txBody>
      </p:sp>
      <p:sp>
        <p:nvSpPr>
          <p:cNvPr id="187" name="Google Shape;187;g3408979d82a_0_7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3408979d82a_0_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4" name="Google Shape;194;g3408979d82a_0_8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11-15 - Template for Quiz Creation</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16-18 - H5P Quiz Sample</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19-21 - Moodle Quiz Sample</a:t>
            </a:r>
            <a:endParaRPr>
              <a:solidFill>
                <a:srgbClr val="2B454E"/>
              </a:solidFill>
            </a:endParaRPr>
          </a:p>
        </p:txBody>
      </p:sp>
      <p:sp>
        <p:nvSpPr>
          <p:cNvPr id="195" name="Google Shape;195;g3408979d82a_0_8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3408979d82a_0_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1" name="Google Shape;201;g3408979d82a_0_8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11-15 - Template for Quiz Creation</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16-18 - H5P Quiz Sample</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19-21 - Moodle Quiz Sample</a:t>
            </a:r>
            <a:endParaRPr>
              <a:solidFill>
                <a:srgbClr val="2B454E"/>
              </a:solidFill>
            </a:endParaRPr>
          </a:p>
        </p:txBody>
      </p:sp>
      <p:sp>
        <p:nvSpPr>
          <p:cNvPr id="202" name="Google Shape;202;g3408979d82a_0_8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3408979d82a_0_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8" name="Google Shape;208;g3408979d82a_0_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11-15 - Template for Quiz Creation</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16-18 - H5P Quiz Sample</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19-21 - Moodle Quiz Sample</a:t>
            </a:r>
            <a:endParaRPr>
              <a:solidFill>
                <a:srgbClr val="2B454E"/>
              </a:solidFill>
            </a:endParaRPr>
          </a:p>
        </p:txBody>
      </p:sp>
      <p:sp>
        <p:nvSpPr>
          <p:cNvPr id="209" name="Google Shape;209;g3408979d82a_0_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3408979d82a_0_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g3408979d82a_0_2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11-15 - Template for Quiz Creation</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16-18 - H5P Quiz Sample</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19-21 - Moodle Quiz Sample</a:t>
            </a:r>
            <a:endParaRPr>
              <a:solidFill>
                <a:srgbClr val="2B454E"/>
              </a:solidFill>
            </a:endParaRPr>
          </a:p>
        </p:txBody>
      </p:sp>
      <p:sp>
        <p:nvSpPr>
          <p:cNvPr id="217" name="Google Shape;217;g3408979d82a_0_2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9" name="Google Shape;8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3408979d82a_0_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4" name="Google Shape;224;g3408979d82a_0_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11-15 - Template for Quiz Creation</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16-18 - H5P Quiz Sample</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19-21 - Moodle Quiz Sample</a:t>
            </a:r>
            <a:endParaRPr>
              <a:solidFill>
                <a:srgbClr val="2B454E"/>
              </a:solidFill>
            </a:endParaRPr>
          </a:p>
        </p:txBody>
      </p:sp>
      <p:sp>
        <p:nvSpPr>
          <p:cNvPr id="225" name="Google Shape;225;g3408979d82a_0_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408979d82a_0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1" name="Google Shape;231;g3408979d82a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11-15 - Template for Quiz Creation</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16-18 - H5P Quiz Sample</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19-21 - Moodle Quiz Sample</a:t>
            </a:r>
            <a:endParaRPr>
              <a:solidFill>
                <a:srgbClr val="2B454E"/>
              </a:solidFill>
            </a:endParaRPr>
          </a:p>
        </p:txBody>
      </p:sp>
      <p:sp>
        <p:nvSpPr>
          <p:cNvPr id="232" name="Google Shape;232;g3408979d82a_0_2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3408979d82a_0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9" name="Google Shape;239;g3408979d82a_0_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11-15 - Template for Quiz Creation</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16-18 - H5P Quiz Sample</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19-21 - Moodle Quiz Sample</a:t>
            </a:r>
            <a:endParaRPr>
              <a:solidFill>
                <a:srgbClr val="2B454E"/>
              </a:solidFill>
            </a:endParaRPr>
          </a:p>
        </p:txBody>
      </p:sp>
      <p:sp>
        <p:nvSpPr>
          <p:cNvPr id="240" name="Google Shape;240;g3408979d82a_0_4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3408979d82a_0_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7" name="Google Shape;247;g3408979d82a_0_5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11-15 - Template for Quiz Creation</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16-18 - H5P Quiz Sample</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19-21 - Moodle Quiz Sample</a:t>
            </a:r>
            <a:endParaRPr>
              <a:solidFill>
                <a:srgbClr val="2B454E"/>
              </a:solidFill>
            </a:endParaRPr>
          </a:p>
        </p:txBody>
      </p:sp>
      <p:sp>
        <p:nvSpPr>
          <p:cNvPr id="248" name="Google Shape;248;g3408979d82a_0_5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3441028e5a5_0_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4" name="Google Shape;254;g3441028e5a5_0_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final slide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Let participants create a quiz using the H5P.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Encourage the participants to share their quizzes and provide feedback with each other.</a:t>
            </a:r>
            <a:endParaRPr>
              <a:solidFill>
                <a:srgbClr val="2B454E"/>
              </a:solidFill>
            </a:endParaRPr>
          </a:p>
        </p:txBody>
      </p:sp>
      <p:sp>
        <p:nvSpPr>
          <p:cNvPr id="255" name="Google Shape;255;g3441028e5a5_0_5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3441028e5a5_0_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1" name="Google Shape;261;g3441028e5a5_0_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This is Activity 3.</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Create groups from participants.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Let them discuss and share their past experiences with digital tools.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Encourage participants to share their experiences on the discussion threads on the Moodle (or any other platform if plans changed).</a:t>
            </a: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p:txBody>
      </p:sp>
      <p:sp>
        <p:nvSpPr>
          <p:cNvPr id="262" name="Google Shape;262;g3441028e5a5_0_2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8" name="Google Shape;26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3408979d82a_0_10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These are the references for the publications used.</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Moreover, last 2 links are tutorial videos for H5P and Moodle Quiz usage, respectively.</a:t>
            </a:r>
            <a:endParaRPr/>
          </a:p>
        </p:txBody>
      </p:sp>
      <p:sp>
        <p:nvSpPr>
          <p:cNvPr id="274" name="Google Shape;274;g3408979d82a_0_1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342f6cef8a4_2_15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a:t>This slide is helpful to share the links to the THINKER 1) website, 2) Framework, 3) Learning Scenarios</a:t>
            </a:r>
            <a:endParaRPr/>
          </a:p>
          <a:p>
            <a:pPr marL="0" lvl="0" indent="0" algn="l" rtl="0">
              <a:lnSpc>
                <a:spcPct val="100000"/>
              </a:lnSpc>
              <a:spcBef>
                <a:spcPts val="0"/>
              </a:spcBef>
              <a:spcAft>
                <a:spcPts val="0"/>
              </a:spcAft>
              <a:buSzPts val="1400"/>
              <a:buNone/>
            </a:pPr>
            <a:endParaRPr/>
          </a:p>
        </p:txBody>
      </p:sp>
      <p:sp>
        <p:nvSpPr>
          <p:cNvPr id="280" name="Google Shape;280;g342f6cef8a4_2_1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35773e36086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8" name="Google Shape;288;g35773e36086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a:t>This slide can be used as a reminder for you and informative one for the learners about what are the expected educational outcomes of this lesson.</a:t>
            </a:r>
            <a:endParaRPr/>
          </a:p>
          <a:p>
            <a:pPr marL="0" lvl="0" indent="0" algn="l" rtl="0">
              <a:lnSpc>
                <a:spcPct val="100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SzPts val="1400"/>
              <a:buNone/>
            </a:pPr>
            <a:endParaRPr/>
          </a:p>
        </p:txBody>
      </p:sp>
      <p:sp>
        <p:nvSpPr>
          <p:cNvPr id="96" name="Google Shape;9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342f6cef8a4_2_1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g342f6cef8a4_2_18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a:t>This is the list of the contents and can be used to give a super-summary to the participants about what they can expect from the lesson.</a:t>
            </a:r>
            <a:endParaRPr/>
          </a:p>
        </p:txBody>
      </p:sp>
      <p:sp>
        <p:nvSpPr>
          <p:cNvPr id="103" name="Google Shape;103;g342f6cef8a4_2_18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3441028e5a5_0_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g3441028e5a5_0_4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r>
              <a:rPr lang="en-US" sz="1100">
                <a:solidFill>
                  <a:srgbClr val="1D1D1B"/>
                </a:solidFill>
              </a:rPr>
              <a:t>In today's rapidly evolving educational landscape, digital tools play a crucial role in informatics education, enhancing both teaching and learning experiences. </a:t>
            </a:r>
            <a:endParaRPr sz="1100">
              <a:solidFill>
                <a:srgbClr val="1D1D1B"/>
              </a:solidFill>
            </a:endParaRPr>
          </a:p>
          <a:p>
            <a:pPr marL="0" lvl="0" indent="0" algn="l" rtl="0">
              <a:lnSpc>
                <a:spcPct val="100000"/>
              </a:lnSpc>
              <a:spcBef>
                <a:spcPts val="1000"/>
              </a:spcBef>
              <a:spcAft>
                <a:spcPts val="0"/>
              </a:spcAft>
              <a:buClr>
                <a:schemeClr val="dk1"/>
              </a:buClr>
              <a:buSzPts val="1100"/>
              <a:buFont typeface="Arial"/>
              <a:buNone/>
            </a:pPr>
            <a:r>
              <a:rPr lang="en-US" sz="1100">
                <a:solidFill>
                  <a:srgbClr val="1D1D1B"/>
                </a:solidFill>
              </a:rPr>
              <a:t>In this lesson, to explore this further, we will:</a:t>
            </a:r>
            <a:endParaRPr sz="1100">
              <a:solidFill>
                <a:srgbClr val="1D1D1B"/>
              </a:solidFill>
            </a:endParaRPr>
          </a:p>
          <a:p>
            <a:pPr marL="457200" lvl="0" indent="-298450" algn="l" rtl="0">
              <a:lnSpc>
                <a:spcPct val="100000"/>
              </a:lnSpc>
              <a:spcBef>
                <a:spcPts val="1000"/>
              </a:spcBef>
              <a:spcAft>
                <a:spcPts val="0"/>
              </a:spcAft>
              <a:buClr>
                <a:srgbClr val="1D1D1B"/>
              </a:buClr>
              <a:buSzPts val="1100"/>
              <a:buFont typeface="Calibri"/>
              <a:buChar char="●"/>
            </a:pPr>
            <a:r>
              <a:rPr lang="en-US" sz="1100">
                <a:solidFill>
                  <a:srgbClr val="1D1D1B"/>
                </a:solidFill>
              </a:rPr>
              <a:t>Discuss the significance of digital tools in informatics education and how they contribute to more effective learning.</a:t>
            </a:r>
            <a:endParaRPr sz="1100">
              <a:solidFill>
                <a:srgbClr val="1D1D1B"/>
              </a:solidFill>
            </a:endParaRPr>
          </a:p>
          <a:p>
            <a:pPr marL="457200" lvl="0" indent="-298450" algn="l" rtl="0">
              <a:lnSpc>
                <a:spcPct val="100000"/>
              </a:lnSpc>
              <a:spcBef>
                <a:spcPts val="0"/>
              </a:spcBef>
              <a:spcAft>
                <a:spcPts val="0"/>
              </a:spcAft>
              <a:buClr>
                <a:srgbClr val="1D1D1B"/>
              </a:buClr>
              <a:buSzPts val="1100"/>
              <a:buFont typeface="Calibri"/>
              <a:buChar char="●"/>
            </a:pPr>
            <a:r>
              <a:rPr lang="en-US" sz="1100">
                <a:solidFill>
                  <a:srgbClr val="1D1D1B"/>
                </a:solidFill>
              </a:rPr>
              <a:t>Connect this topic to participants' prior experiences by reflecting on their use of online teaching tools and the impact on their instructional practices.</a:t>
            </a:r>
            <a:endParaRPr sz="1100">
              <a:solidFill>
                <a:srgbClr val="1D1D1B"/>
              </a:solidFill>
            </a:endParaRPr>
          </a:p>
          <a:p>
            <a:pPr marL="457200" lvl="0" indent="-298450" algn="l" rtl="0">
              <a:lnSpc>
                <a:spcPct val="100000"/>
              </a:lnSpc>
              <a:spcBef>
                <a:spcPts val="0"/>
              </a:spcBef>
              <a:spcAft>
                <a:spcPts val="0"/>
              </a:spcAft>
              <a:buClr>
                <a:srgbClr val="1D1D1B"/>
              </a:buClr>
              <a:buSzPts val="1100"/>
              <a:buFont typeface="Calibri"/>
              <a:buChar char="●"/>
            </a:pPr>
            <a:r>
              <a:rPr lang="en-US" sz="1100">
                <a:solidFill>
                  <a:srgbClr val="1D1D1B"/>
                </a:solidFill>
              </a:rPr>
              <a:t>Highlight how these digital tools align with the THINKER Framework, fostering inclusive and authentic learning experiences for all students.</a:t>
            </a:r>
            <a:endParaRPr sz="1100">
              <a:solidFill>
                <a:srgbClr val="1D1D1B"/>
              </a:solidFill>
            </a:endParaRPr>
          </a:p>
          <a:p>
            <a:pPr marL="0" lvl="0" indent="0" algn="l" rtl="0">
              <a:lnSpc>
                <a:spcPct val="100000"/>
              </a:lnSpc>
              <a:spcBef>
                <a:spcPts val="1000"/>
              </a:spcBef>
              <a:spcAft>
                <a:spcPts val="0"/>
              </a:spcAft>
              <a:buClr>
                <a:schemeClr val="dk1"/>
              </a:buClr>
              <a:buSzPts val="1100"/>
              <a:buFont typeface="Arial"/>
              <a:buNone/>
            </a:pPr>
            <a:r>
              <a:rPr lang="en-US" sz="1100">
                <a:solidFill>
                  <a:srgbClr val="1D1D1B"/>
                </a:solidFill>
              </a:rPr>
              <a:t>This discussion will provide valuable insights into the evolving role of technology in education while ensuring inclusivity and engagement in learning environments.</a:t>
            </a:r>
            <a:endParaRPr>
              <a:solidFill>
                <a:srgbClr val="2B454E"/>
              </a:solidFill>
            </a:endParaRPr>
          </a:p>
          <a:p>
            <a:pPr marL="457200" marR="0" lvl="0" indent="-228600" algn="l" rtl="0">
              <a:lnSpc>
                <a:spcPct val="100000"/>
              </a:lnSpc>
              <a:spcBef>
                <a:spcPts val="1000"/>
              </a:spcBef>
              <a:spcAft>
                <a:spcPts val="0"/>
              </a:spcAft>
              <a:buClr>
                <a:srgbClr val="000000"/>
              </a:buClr>
              <a:buSzPts val="1400"/>
              <a:buFont typeface="Arial"/>
              <a:buNone/>
            </a:pPr>
            <a:endParaRPr/>
          </a:p>
        </p:txBody>
      </p:sp>
      <p:sp>
        <p:nvSpPr>
          <p:cNvPr id="112" name="Google Shape;112;g3441028e5a5_0_4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3441028e5a5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8" name="Google Shape;118;g3441028e5a5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Briefly give information about the traditional teaching methods.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Mention the benefits of digital tools over the traditional teaching methods.</a:t>
            </a:r>
            <a:endParaRPr>
              <a:solidFill>
                <a:srgbClr val="2B454E"/>
              </a:solidFill>
            </a:endParaRPr>
          </a:p>
          <a:p>
            <a:pPr marL="457200" lvl="0" indent="-317500" algn="l" rtl="0">
              <a:lnSpc>
                <a:spcPct val="90000"/>
              </a:lnSpc>
              <a:spcBef>
                <a:spcPts val="1000"/>
              </a:spcBef>
              <a:spcAft>
                <a:spcPts val="0"/>
              </a:spcAft>
              <a:buClr>
                <a:srgbClr val="2B454E"/>
              </a:buClr>
              <a:buSzPts val="1400"/>
              <a:buChar char="●"/>
            </a:pPr>
            <a:r>
              <a:rPr lang="en-US">
                <a:solidFill>
                  <a:srgbClr val="2B454E"/>
                </a:solidFill>
              </a:rPr>
              <a:t>Increases engagement</a:t>
            </a:r>
            <a:endParaRPr>
              <a:solidFill>
                <a:srgbClr val="2B454E"/>
              </a:solidFill>
            </a:endParaRPr>
          </a:p>
          <a:p>
            <a:pPr marL="457200" lvl="0" indent="-317500" algn="l" rtl="0">
              <a:lnSpc>
                <a:spcPct val="90000"/>
              </a:lnSpc>
              <a:spcBef>
                <a:spcPts val="0"/>
              </a:spcBef>
              <a:spcAft>
                <a:spcPts val="0"/>
              </a:spcAft>
              <a:buClr>
                <a:srgbClr val="2B454E"/>
              </a:buClr>
              <a:buSzPts val="1400"/>
              <a:buChar char="●"/>
            </a:pPr>
            <a:r>
              <a:rPr lang="en-US">
                <a:solidFill>
                  <a:srgbClr val="2B454E"/>
                </a:solidFill>
              </a:rPr>
              <a:t>Supports diverse learning styles</a:t>
            </a:r>
            <a:endParaRPr>
              <a:solidFill>
                <a:srgbClr val="2B454E"/>
              </a:solidFill>
            </a:endParaRPr>
          </a:p>
          <a:p>
            <a:pPr marL="457200" lvl="0" indent="-317500" algn="l" rtl="0">
              <a:lnSpc>
                <a:spcPct val="90000"/>
              </a:lnSpc>
              <a:spcBef>
                <a:spcPts val="0"/>
              </a:spcBef>
              <a:spcAft>
                <a:spcPts val="0"/>
              </a:spcAft>
              <a:buClr>
                <a:srgbClr val="2B454E"/>
              </a:buClr>
              <a:buSzPts val="1400"/>
              <a:buChar char="●"/>
            </a:pPr>
            <a:r>
              <a:rPr lang="en-US">
                <a:solidFill>
                  <a:srgbClr val="2B454E"/>
                </a:solidFill>
              </a:rPr>
              <a:t>Provides instant feedback</a:t>
            </a: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a:p>
            <a:pPr marL="457200" marR="0" lvl="0" indent="-228600" algn="l" rtl="0">
              <a:lnSpc>
                <a:spcPct val="100000"/>
              </a:lnSpc>
              <a:spcBef>
                <a:spcPts val="0"/>
              </a:spcBef>
              <a:spcAft>
                <a:spcPts val="0"/>
              </a:spcAft>
              <a:buClr>
                <a:srgbClr val="000000"/>
              </a:buClr>
              <a:buSzPts val="1400"/>
              <a:buFont typeface="Arial"/>
              <a:buNone/>
            </a:pPr>
            <a:endParaRPr/>
          </a:p>
        </p:txBody>
      </p:sp>
      <p:sp>
        <p:nvSpPr>
          <p:cNvPr id="119" name="Google Shape;119;g3441028e5a5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441028e5a5_0_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 name="Google Shape;127;g3441028e5a5_0_4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Mention that today’s digital tools can help with creating authentic, inclusive lectures which are perfectly aligned with THINKER Framework and aims.</a:t>
            </a:r>
            <a:endParaRPr/>
          </a:p>
          <a:p>
            <a:pPr marL="457200" marR="0" lvl="0" indent="-228600" algn="l" rtl="0">
              <a:lnSpc>
                <a:spcPct val="100000"/>
              </a:lnSpc>
              <a:spcBef>
                <a:spcPts val="0"/>
              </a:spcBef>
              <a:spcAft>
                <a:spcPts val="0"/>
              </a:spcAft>
              <a:buClr>
                <a:srgbClr val="000000"/>
              </a:buClr>
              <a:buSzPts val="1400"/>
              <a:buFont typeface="Arial"/>
              <a:buNone/>
            </a:pPr>
            <a:endParaRPr/>
          </a:p>
        </p:txBody>
      </p:sp>
      <p:sp>
        <p:nvSpPr>
          <p:cNvPr id="128" name="Google Shape;128;g3441028e5a5_0_4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441028e5a5_0_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g3441028e5a5_0_6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Give brief information about these tools:</a:t>
            </a:r>
            <a:endParaRPr>
              <a:solidFill>
                <a:srgbClr val="2B454E"/>
              </a:solidFill>
            </a:endParaRPr>
          </a:p>
          <a:p>
            <a:pPr marL="457200" marR="0" lvl="0" indent="-228600" algn="l" rtl="0">
              <a:lnSpc>
                <a:spcPct val="100000"/>
              </a:lnSpc>
              <a:spcBef>
                <a:spcPts val="0"/>
              </a:spcBef>
              <a:spcAft>
                <a:spcPts val="0"/>
              </a:spcAft>
              <a:buClr>
                <a:srgbClr val="000000"/>
              </a:buClr>
              <a:buSzPts val="1400"/>
              <a:buFont typeface="Arial"/>
              <a:buNone/>
            </a:pPr>
            <a:r>
              <a:rPr lang="en-US"/>
              <a:t>H5P – Create interactive content like quizzes, videos, and presentations. </a:t>
            </a:r>
            <a:r>
              <a:rPr lang="en-US" u="sng">
                <a:solidFill>
                  <a:schemeClr val="hlink"/>
                </a:solidFill>
                <a:hlinkClick r:id="rId3"/>
              </a:rPr>
              <a:t>https://h5p.org/</a:t>
            </a:r>
            <a:r>
              <a:rPr lang="en-US"/>
              <a:t> </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H5P QUIZ-A free HTML5 based content type allowing creatives to create quizzes. </a:t>
            </a:r>
            <a:r>
              <a:rPr lang="en-US" u="sng">
                <a:solidFill>
                  <a:schemeClr val="hlink"/>
                </a:solidFill>
                <a:hlinkClick r:id="rId4"/>
              </a:rPr>
              <a:t>https://h5p.org/question-set</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CodeCombat – A game-based platform for learning programming through real coding challenges. </a:t>
            </a:r>
            <a:r>
              <a:rPr lang="en-US" u="sng">
                <a:solidFill>
                  <a:schemeClr val="hlink"/>
                </a:solidFill>
                <a:hlinkClick r:id="rId5"/>
              </a:rPr>
              <a:t>https://codecombat.com/</a:t>
            </a:r>
            <a:r>
              <a:rPr lang="en-US"/>
              <a:t> </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Kahoot! – A live quiz-based learning platform for engaging assessments. </a:t>
            </a:r>
            <a:r>
              <a:rPr lang="en-US" u="sng">
                <a:solidFill>
                  <a:schemeClr val="hlink"/>
                </a:solidFill>
                <a:hlinkClick r:id="rId6"/>
              </a:rPr>
              <a:t>https://kahoot.com/</a:t>
            </a:r>
            <a:r>
              <a:rPr lang="en-US"/>
              <a:t> </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Moodle Quizzes – A feature within Moodle for creating custom quizzes and assessments. </a:t>
            </a:r>
            <a:r>
              <a:rPr lang="en-US" u="sng">
                <a:solidFill>
                  <a:schemeClr val="hlink"/>
                </a:solidFill>
                <a:hlinkClick r:id="rId7"/>
              </a:rPr>
              <a:t>https://moodle.org/</a:t>
            </a:r>
            <a:r>
              <a:rPr lang="en-US"/>
              <a:t> </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Chatbots – AI-driven tools for automated student interactions and assessments. ChatGPT can be an example here: </a:t>
            </a:r>
            <a:r>
              <a:rPr lang="en-US" u="sng">
                <a:solidFill>
                  <a:schemeClr val="hlink"/>
                </a:solidFill>
                <a:hlinkClick r:id="rId8"/>
              </a:rPr>
              <a:t>https://chatgpt.com/</a:t>
            </a:r>
            <a:r>
              <a:rPr lang="en-US"/>
              <a:t> </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Mentimeter – An interactive presentation tool for live polls, quizzes, and Q&amp;A. </a:t>
            </a:r>
            <a:r>
              <a:rPr lang="en-US" u="sng">
                <a:solidFill>
                  <a:schemeClr val="hlink"/>
                </a:solidFill>
                <a:hlinkClick r:id="rId9"/>
              </a:rPr>
              <a:t>https://www.mentimeter.com/</a:t>
            </a:r>
            <a:r>
              <a:rPr lang="en-US"/>
              <a:t> </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Padlet – A collaborative online board for sharing ideas, files, and multimedia. </a:t>
            </a:r>
            <a:r>
              <a:rPr lang="en-US" u="sng">
                <a:solidFill>
                  <a:schemeClr val="hlink"/>
                </a:solidFill>
                <a:hlinkClick r:id="rId10"/>
              </a:rPr>
              <a:t>https://padlet.com/</a:t>
            </a:r>
            <a:r>
              <a:rPr lang="en-US"/>
              <a:t> </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Google Jamboard – A digital whiteboard for real-time collaboration. </a:t>
            </a:r>
            <a:r>
              <a:rPr lang="en-US" u="sng">
                <a:solidFill>
                  <a:schemeClr val="hlink"/>
                </a:solidFill>
                <a:hlinkClick r:id="rId11"/>
              </a:rPr>
              <a:t>https://workspace.google.com/products/jamboard/</a:t>
            </a:r>
            <a:r>
              <a:rPr lang="en-US"/>
              <a:t> </a:t>
            </a:r>
            <a:endParaRPr/>
          </a:p>
        </p:txBody>
      </p:sp>
      <p:sp>
        <p:nvSpPr>
          <p:cNvPr id="135" name="Google Shape;135;g3441028e5a5_0_6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3501b5cbe11_1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1" name="Google Shape;141;g3501b5cbe11_1_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endParaRPr>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This is Activity 1.</a:t>
            </a:r>
            <a:endParaRPr>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rPr>
              <a:t>H5P is an open-source platform that allows educators to create interactive quizzes, assessments, and other engaging content. It supports various question types like multiple-choice, fill-in-the-blanks, and drag-and-drop, making learning more dynamic and interactive. URL: </a:t>
            </a:r>
            <a:r>
              <a:rPr lang="en-US" u="sng">
                <a:solidFill>
                  <a:schemeClr val="hlink"/>
                </a:solidFill>
                <a:hlinkClick r:id="rId3"/>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
                  </a:ext>
                </a:extLst>
              </a:rPr>
              <a:t>https://h5p.org/</a:t>
            </a:r>
            <a:endParaRPr>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
                  </a:ext>
                </a:extLst>
              </a:rPr>
              <a:t>H5P Question Set is a versatile tool that allows educators to create interactive quizzes with multiple question types, including multiple-choice, true/false, fill-in-the-blanks, drag-and-drop, and more. It provides instant feedback, scoring, and progress tracking, making it a great tool for formative assessment. Question Sets can be embedded into websites, Learning Management Systems (LMS) like Moodle, or used independently to enhance engagement and learning.</a:t>
            </a:r>
            <a:endParaRPr>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
                  </a:ext>
                </a:extLst>
              </a:rPr>
              <a:t>URL: </a:t>
            </a:r>
            <a:r>
              <a:rPr lang="en-US" u="sng">
                <a:solidFill>
                  <a:schemeClr val="hlink"/>
                </a:solidFill>
                <a:hlinkClick r:id="rId4"/>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
                  </a:ext>
                </a:extLst>
              </a:rPr>
              <a:t>https://h5p.org/question-set</a:t>
            </a: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1"/>
                  </a:ext>
                </a:extLst>
              </a:rPr>
              <a:t> </a:t>
            </a:r>
            <a:endParaRPr>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2"/>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3"/>
                  </a:ext>
                </a:extLst>
              </a:rPr>
              <a:t>Kahoot! is a game-based learning platform that enables teachers to create and host live quizzes, surveys, and discussions. Students participate in real-time using their devices, making assessments fun and interactive while encouraging engagement. It also offers self-paced challenges for remote learning. URL: </a:t>
            </a:r>
            <a:r>
              <a:rPr lang="en-US" u="sng">
                <a:solidFill>
                  <a:schemeClr val="hlink"/>
                </a:solidFill>
                <a:hlinkClick r:id="rId5"/>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4"/>
                  </a:ext>
                </a:extLst>
              </a:rPr>
              <a:t>https://kahoot.com/</a:t>
            </a: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5"/>
                  </a:ext>
                </a:extLst>
              </a:rPr>
              <a:t> </a:t>
            </a:r>
            <a:endParaRPr>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6"/>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7"/>
                  </a:ext>
                </a:extLst>
              </a:rPr>
              <a:t>CodeCombat is an interactive coding game designed to teach real programming languages like Python and JavaScript through a fun, RPG-style adventure. Players write actual code to navigate challenges, solve puzzles, and progress through levels, making it an excellent tool for gamified programming education. </a:t>
            </a:r>
            <a:r>
              <a:rPr lang="en-US" u="sng">
                <a:solidFill>
                  <a:schemeClr val="hlink"/>
                </a:solidFill>
                <a:hlinkClick r:id="rId6"/>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https://codecombat.com/</a:t>
            </a:r>
            <a:r>
              <a:rPr lang="en-US">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9"/>
                  </a:ext>
                </a:extLst>
              </a:rPr>
              <a:t> </a:t>
            </a:r>
            <a:endParaRPr>
              <a:solidFill>
                <a:srgbClr val="2B454E"/>
              </a:solidFill>
            </a:endParaRPr>
          </a:p>
        </p:txBody>
      </p:sp>
      <p:sp>
        <p:nvSpPr>
          <p:cNvPr id="142" name="Google Shape;142;g3501b5cbe11_1_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2E047EB1-BC40-8BEE-78ED-2A8058E6D6F3}"/>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4899403"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4899403"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E54B13EE-2F23-4B38-210E-26BE514F7E97}"/>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37"/>
        <p:cNvGrpSpPr/>
        <p:nvPr/>
      </p:nvGrpSpPr>
      <p:grpSpPr>
        <a:xfrm>
          <a:off x="0" y="0"/>
          <a:ext cx="0" cy="0"/>
          <a:chOff x="0" y="0"/>
          <a:chExt cx="0" cy="0"/>
        </a:xfrm>
      </p:grpSpPr>
      <p:sp>
        <p:nvSpPr>
          <p:cNvPr id="38" name="Google Shape;38;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0"/>
        <p:cNvGrpSpPr/>
        <p:nvPr/>
      </p:nvGrpSpPr>
      <p:grpSpPr>
        <a:xfrm>
          <a:off x="0" y="0"/>
          <a:ext cx="0" cy="0"/>
          <a:chOff x="0" y="0"/>
          <a:chExt cx="0" cy="0"/>
        </a:xfrm>
      </p:grpSpPr>
      <p:sp>
        <p:nvSpPr>
          <p:cNvPr id="41" name="Google Shape;41;g342f6cef8a4_2_137"/>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2" name="Google Shape;42;g342f6cef8a4_2_137"/>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43" name="Google Shape;43;g342f6cef8a4_2_137"/>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44" name="Google Shape;44;g342f6cef8a4_2_137"/>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46" name="Google Shape;46;g342f6cef8a4_2_137"/>
          <p:cNvGrpSpPr/>
          <p:nvPr/>
        </p:nvGrpSpPr>
        <p:grpSpPr>
          <a:xfrm>
            <a:off x="2179811" y="4729766"/>
            <a:ext cx="7832078" cy="1110328"/>
            <a:chOff x="2179603" y="4888792"/>
            <a:chExt cx="7798544" cy="1110328"/>
          </a:xfrm>
        </p:grpSpPr>
        <p:pic>
          <p:nvPicPr>
            <p:cNvPr id="47" name="Google Shape;47;g342f6cef8a4_2_137"/>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48" name="Google Shape;48;g342f6cef8a4_2_137"/>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49" name="Google Shape;49;g342f6cef8a4_2_137"/>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50" name="Google Shape;50;g342f6cef8a4_2_137"/>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51" name="Google Shape;51;g342f6cef8a4_2_137"/>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52" name="Google Shape;52;g342f6cef8a4_2_137"/>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53" name="Google Shape;53;g342f6cef8a4_2_137"/>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54" name="Google Shape;54;g342f6cef8a4_2_137"/>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55" name="Google Shape;55;g342f6cef8a4_2_137"/>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56" name="Google Shape;56;g342f6cef8a4_2_137"/>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384;p30">
            <a:extLst>
              <a:ext uri="{FF2B5EF4-FFF2-40B4-BE49-F238E27FC236}">
                <a16:creationId xmlns:a16="http://schemas.microsoft.com/office/drawing/2014/main" id="{411028AC-CF2E-1AFF-6EAD-E1ACAB642A89}"/>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60"/>
        <p:cNvGrpSpPr/>
        <p:nvPr/>
      </p:nvGrpSpPr>
      <p:grpSpPr>
        <a:xfrm>
          <a:off x="0" y="0"/>
          <a:ext cx="0" cy="0"/>
          <a:chOff x="0" y="0"/>
          <a:chExt cx="0" cy="0"/>
        </a:xfrm>
      </p:grpSpPr>
      <p:sp>
        <p:nvSpPr>
          <p:cNvPr id="61" name="Google Shape;61;g35773e36086_0_63"/>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62" name="Google Shape;62;g35773e36086_0_63"/>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63" name="Google Shape;63;g35773e36086_0_63"/>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64" name="Google Shape;64;g35773e36086_0_63"/>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66" name="Google Shape;66;g35773e36086_0_63"/>
          <p:cNvGrpSpPr/>
          <p:nvPr/>
        </p:nvGrpSpPr>
        <p:grpSpPr>
          <a:xfrm>
            <a:off x="2179811" y="4729766"/>
            <a:ext cx="7832078" cy="1110328"/>
            <a:chOff x="2179603" y="4888792"/>
            <a:chExt cx="7798544" cy="1110328"/>
          </a:xfrm>
        </p:grpSpPr>
        <p:pic>
          <p:nvPicPr>
            <p:cNvPr id="67" name="Google Shape;67;g35773e36086_0_63"/>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68" name="Google Shape;68;g35773e36086_0_63"/>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69" name="Google Shape;69;g35773e36086_0_63"/>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70" name="Google Shape;70;g35773e36086_0_63"/>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71" name="Google Shape;71;g35773e36086_0_63"/>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72" name="Google Shape;72;g35773e36086_0_63"/>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73" name="Google Shape;73;g35773e36086_0_63"/>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74" name="Google Shape;74;g35773e36086_0_63"/>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75" name="Google Shape;75;g35773e36086_0_63"/>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76" name="Google Shape;76;g35773e36086_0_63"/>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384;p30">
            <a:extLst>
              <a:ext uri="{FF2B5EF4-FFF2-40B4-BE49-F238E27FC236}">
                <a16:creationId xmlns:a16="http://schemas.microsoft.com/office/drawing/2014/main" id="{87A85B8A-5B75-9CE3-6F67-1ABE427BE47D}"/>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77"/>
        <p:cNvGrpSpPr/>
        <p:nvPr/>
      </p:nvGrpSpPr>
      <p:grpSpPr>
        <a:xfrm>
          <a:off x="0" y="0"/>
          <a:ext cx="0" cy="0"/>
          <a:chOff x="0" y="0"/>
          <a:chExt cx="0" cy="0"/>
        </a:xfrm>
      </p:grpSpPr>
      <p:sp>
        <p:nvSpPr>
          <p:cNvPr id="78" name="Google Shape;78;g35773e36086_0_6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g35773e36086_0_6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8235"/>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7"/>
        <p:cNvGrpSpPr/>
        <p:nvPr/>
      </p:nvGrpSpPr>
      <p:grpSpPr>
        <a:xfrm>
          <a:off x="0" y="0"/>
          <a:ext cx="0" cy="0"/>
          <a:chOff x="0" y="0"/>
          <a:chExt cx="0" cy="0"/>
        </a:xfrm>
      </p:grpSpPr>
      <p:sp>
        <p:nvSpPr>
          <p:cNvPr id="58" name="Google Shape;58;g35773e36086_0_57"/>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9" name="Google Shape;59;g35773e36086_0_5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kahoot.com"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hyperlink" Target="https://codecombat.com"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https://doi.org/10.1080/1554480X.2024.2379789"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hyperlink" Target="https://www.youtube.com/watch?v=TeZbOTszyCQ&amp;pp=ygUncHJhY3RpY2FsIHVzZXMgb2YgTW9vZGxlIHF1aXogcXVlc3Rpb25z" TargetMode="External"/><Relationship Id="rId5" Type="http://schemas.openxmlformats.org/officeDocument/2006/relationships/hyperlink" Target="https://www.youtube.com/watch?v=-t8vC25bGI4&amp;pp=ygUkcHJhY3RpY2FsIHVzZXMgb2YgaDVwIHF1aXogcXVlc3Rpb25z" TargetMode="External"/><Relationship Id="rId4" Type="http://schemas.openxmlformats.org/officeDocument/2006/relationships/hyperlink" Target="https://doi.org/10.1016/j.susoc.2022.05.004"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thinker.ucd.ie/wp-content/uploads/2025/02/TINKER_WP2_Framework-and-Toolkit_EN_FV.pdf" TargetMode="External"/><Relationship Id="rId7"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hyperlink" Target="https://thinker.ucd.ie/resources/framework-and-toolkit/" TargetMode="External"/><Relationship Id="rId5" Type="http://schemas.openxmlformats.org/officeDocument/2006/relationships/hyperlink" Target="https://thinker.ucd.ie/" TargetMode="External"/><Relationship Id="rId4" Type="http://schemas.openxmlformats.org/officeDocument/2006/relationships/hyperlink" Target="https://thinker.ucd.ie/wp-content/uploads/2025/02/TINKER_WP2_Toolkit_Learning-Scenarios_EN_FV.pdf" TargetMode="External"/></Relationships>
</file>

<file path=ppt/slides/_rels/slide29.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hyperlink" Target="https://thinker.ucd.ie/elearning/" TargetMode="Externa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5.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5" Type="http://schemas.openxmlformats.org/officeDocument/2006/relationships/hyperlink" Target="https://creativecommons.org/licenses/by-nc-nd/4.0/" TargetMode="External"/><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2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h5p.org/content-types-and-applications"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3"/>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9444"/>
              <a:buFont typeface="Calibri"/>
              <a:buNone/>
            </a:pPr>
            <a:r>
              <a:rPr lang="en-US"/>
              <a:t>WP3: Teacher training for authentic and gender inclusive informatics education</a:t>
            </a:r>
            <a:endParaRPr/>
          </a:p>
        </p:txBody>
      </p:sp>
      <p:sp>
        <p:nvSpPr>
          <p:cNvPr id="85" name="Google Shape;85;p3"/>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Clr>
                <a:schemeClr val="dk1"/>
              </a:buClr>
              <a:buSzPts val="1600"/>
              <a:buNone/>
            </a:pPr>
            <a:r>
              <a:rPr lang="en-US"/>
              <a:t>THINKER training course for primary and secondary education</a:t>
            </a:r>
            <a:endParaRPr/>
          </a:p>
          <a:p>
            <a:pPr marL="457200" lvl="0" indent="-406400" algn="l" rtl="0">
              <a:lnSpc>
                <a:spcPct val="90000"/>
              </a:lnSpc>
              <a:spcBef>
                <a:spcPts val="1000"/>
              </a:spcBef>
              <a:spcAft>
                <a:spcPts val="0"/>
              </a:spcAft>
              <a:buClr>
                <a:schemeClr val="dk1"/>
              </a:buClr>
              <a:buSzPts val="16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g3501b5cbe11_1_1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Exploring online tools for teaching informatics</a:t>
            </a:r>
            <a:endParaRPr/>
          </a:p>
        </p:txBody>
      </p:sp>
      <p:sp>
        <p:nvSpPr>
          <p:cNvPr id="153" name="Google Shape;153;g3501b5cbe11_1_11"/>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2200"/>
              <a:buNone/>
            </a:pPr>
            <a:r>
              <a:rPr lang="en-US" sz="2400" b="1">
                <a:solidFill>
                  <a:srgbClr val="000000"/>
                </a:solidFill>
              </a:rPr>
              <a:t>What is Kahoot?</a:t>
            </a:r>
            <a:br>
              <a:rPr lang="en-US" sz="2400" b="1">
                <a:solidFill>
                  <a:srgbClr val="000000"/>
                </a:solidFill>
              </a:rPr>
            </a:br>
            <a:r>
              <a:rPr lang="en-US" sz="2400">
                <a:solidFill>
                  <a:srgbClr val="000000"/>
                </a:solidFill>
              </a:rPr>
              <a:t> Kahoot is a </a:t>
            </a:r>
            <a:r>
              <a:rPr lang="en-US" sz="2400" b="1">
                <a:solidFill>
                  <a:srgbClr val="000000"/>
                </a:solidFill>
              </a:rPr>
              <a:t>game-based learning platform</a:t>
            </a:r>
            <a:r>
              <a:rPr lang="en-US" sz="2400">
                <a:solidFill>
                  <a:srgbClr val="000000"/>
                </a:solidFill>
              </a:rPr>
              <a:t> that allows educators to create and host </a:t>
            </a:r>
            <a:r>
              <a:rPr lang="en-US" sz="2400" b="1">
                <a:solidFill>
                  <a:srgbClr val="000000"/>
                </a:solidFill>
              </a:rPr>
              <a:t>live quizzes</a:t>
            </a:r>
            <a:r>
              <a:rPr lang="en-US" sz="2400">
                <a:solidFill>
                  <a:srgbClr val="000000"/>
                </a:solidFill>
              </a:rPr>
              <a:t>, surveys, and polls to make learning </a:t>
            </a:r>
            <a:r>
              <a:rPr lang="en-US" sz="2400" b="1">
                <a:solidFill>
                  <a:srgbClr val="000000"/>
                </a:solidFill>
              </a:rPr>
              <a:t>fun, fast-paced, and interactive</a:t>
            </a:r>
            <a:r>
              <a:rPr lang="en-US" sz="2400">
                <a:solidFill>
                  <a:srgbClr val="000000"/>
                </a:solidFill>
              </a:rPr>
              <a:t>.</a:t>
            </a:r>
            <a:endParaRPr sz="2400">
              <a:solidFill>
                <a:srgbClr val="000000"/>
              </a:solidFill>
            </a:endParaRPr>
          </a:p>
          <a:p>
            <a:pPr marL="0" lvl="0" indent="0" algn="l" rtl="0">
              <a:lnSpc>
                <a:spcPct val="115000"/>
              </a:lnSpc>
              <a:spcBef>
                <a:spcPts val="1200"/>
              </a:spcBef>
              <a:spcAft>
                <a:spcPts val="0"/>
              </a:spcAft>
              <a:buSzPts val="2200"/>
              <a:buNone/>
            </a:pPr>
            <a:r>
              <a:rPr lang="en-US" sz="2400" b="1">
                <a:solidFill>
                  <a:srgbClr val="000000"/>
                </a:solidFill>
              </a:rPr>
              <a:t>Key features:</a:t>
            </a:r>
            <a:endParaRPr sz="1800" b="1">
              <a:solidFill>
                <a:srgbClr val="000000"/>
              </a:solidFill>
            </a:endParaRPr>
          </a:p>
          <a:p>
            <a:pPr marL="457200" lvl="0" indent="-342900" algn="l" rtl="0">
              <a:lnSpc>
                <a:spcPct val="115000"/>
              </a:lnSpc>
              <a:spcBef>
                <a:spcPts val="1200"/>
              </a:spcBef>
              <a:spcAft>
                <a:spcPts val="0"/>
              </a:spcAft>
              <a:buClr>
                <a:srgbClr val="000000"/>
              </a:buClr>
              <a:buSzPts val="1800"/>
              <a:buChar char="●"/>
            </a:pPr>
            <a:r>
              <a:rPr lang="en-US" sz="1800">
                <a:solidFill>
                  <a:srgbClr val="000000"/>
                </a:solidFill>
              </a:rPr>
              <a:t>🧩 </a:t>
            </a:r>
            <a:r>
              <a:rPr lang="en-US" sz="1800" b="1">
                <a:solidFill>
                  <a:srgbClr val="000000"/>
                </a:solidFill>
              </a:rPr>
              <a:t>Multiple question types</a:t>
            </a:r>
            <a:r>
              <a:rPr lang="en-US" sz="1800">
                <a:solidFill>
                  <a:srgbClr val="000000"/>
                </a:solidFill>
              </a:rPr>
              <a:t> – Multiple choice, true/false, puzzles</a:t>
            </a:r>
            <a:endParaRPr sz="1800">
              <a:solidFill>
                <a:srgbClr val="000000"/>
              </a:solidFill>
            </a:endParaRPr>
          </a:p>
          <a:p>
            <a:pPr marL="457200" lvl="0" indent="-342900" algn="l" rtl="0">
              <a:lnSpc>
                <a:spcPct val="115000"/>
              </a:lnSpc>
              <a:spcBef>
                <a:spcPts val="0"/>
              </a:spcBef>
              <a:spcAft>
                <a:spcPts val="0"/>
              </a:spcAft>
              <a:buClr>
                <a:srgbClr val="000000"/>
              </a:buClr>
              <a:buSzPts val="1800"/>
              <a:buChar char="●"/>
            </a:pPr>
            <a:r>
              <a:rPr lang="en-US" sz="1800">
                <a:solidFill>
                  <a:srgbClr val="000000"/>
                </a:solidFill>
              </a:rPr>
              <a:t>🌍 </a:t>
            </a:r>
            <a:r>
              <a:rPr lang="en-US" sz="1800" b="1">
                <a:solidFill>
                  <a:srgbClr val="000000"/>
                </a:solidFill>
              </a:rPr>
              <a:t>Live or self-paced</a:t>
            </a:r>
            <a:r>
              <a:rPr lang="en-US" sz="1800">
                <a:solidFill>
                  <a:srgbClr val="000000"/>
                </a:solidFill>
              </a:rPr>
              <a:t> – Play in class or assign as homework</a:t>
            </a:r>
            <a:endParaRPr sz="1800">
              <a:solidFill>
                <a:srgbClr val="000000"/>
              </a:solidFill>
            </a:endParaRPr>
          </a:p>
          <a:p>
            <a:pPr marL="457200" lvl="0" indent="-342900" algn="l" rtl="0">
              <a:lnSpc>
                <a:spcPct val="115000"/>
              </a:lnSpc>
              <a:spcBef>
                <a:spcPts val="0"/>
              </a:spcBef>
              <a:spcAft>
                <a:spcPts val="0"/>
              </a:spcAft>
              <a:buClr>
                <a:srgbClr val="000000"/>
              </a:buClr>
              <a:buSzPts val="1800"/>
              <a:buChar char="●"/>
            </a:pPr>
            <a:r>
              <a:rPr lang="en-US" sz="1800">
                <a:solidFill>
                  <a:srgbClr val="000000"/>
                </a:solidFill>
              </a:rPr>
              <a:t>📈 </a:t>
            </a:r>
            <a:r>
              <a:rPr lang="en-US" sz="1800" b="1">
                <a:solidFill>
                  <a:srgbClr val="000000"/>
                </a:solidFill>
              </a:rPr>
              <a:t>Instant feedback &amp; scores</a:t>
            </a:r>
            <a:r>
              <a:rPr lang="en-US" sz="1800">
                <a:solidFill>
                  <a:srgbClr val="000000"/>
                </a:solidFill>
              </a:rPr>
              <a:t> – Tracks progress in real-time</a:t>
            </a:r>
            <a:endParaRPr sz="1800">
              <a:solidFill>
                <a:srgbClr val="000000"/>
              </a:solidFill>
            </a:endParaRPr>
          </a:p>
          <a:p>
            <a:pPr marL="457200" lvl="0" indent="-342900" algn="l" rtl="0">
              <a:lnSpc>
                <a:spcPct val="115000"/>
              </a:lnSpc>
              <a:spcBef>
                <a:spcPts val="0"/>
              </a:spcBef>
              <a:spcAft>
                <a:spcPts val="0"/>
              </a:spcAft>
              <a:buClr>
                <a:srgbClr val="000000"/>
              </a:buClr>
              <a:buSzPts val="1800"/>
              <a:buChar char="●"/>
            </a:pPr>
            <a:r>
              <a:rPr lang="en-US" sz="1800">
                <a:solidFill>
                  <a:srgbClr val="000000"/>
                </a:solidFill>
              </a:rPr>
              <a:t>👥 </a:t>
            </a:r>
            <a:r>
              <a:rPr lang="en-US" sz="1800" b="1">
                <a:solidFill>
                  <a:srgbClr val="000000"/>
                </a:solidFill>
              </a:rPr>
              <a:t>Collaborative play</a:t>
            </a:r>
            <a:r>
              <a:rPr lang="en-US" sz="1800">
                <a:solidFill>
                  <a:srgbClr val="000000"/>
                </a:solidFill>
              </a:rPr>
              <a:t> – Team mode promotes peer learning</a:t>
            </a:r>
            <a:endParaRPr sz="1800">
              <a:solidFill>
                <a:srgbClr val="000000"/>
              </a:solidFill>
            </a:endParaRPr>
          </a:p>
          <a:p>
            <a:pPr marL="0" lvl="0" indent="0" algn="l" rtl="0">
              <a:lnSpc>
                <a:spcPct val="115000"/>
              </a:lnSpc>
              <a:spcBef>
                <a:spcPts val="1200"/>
              </a:spcBef>
              <a:spcAft>
                <a:spcPts val="0"/>
              </a:spcAft>
              <a:buSzPts val="2200"/>
              <a:buNone/>
            </a:pPr>
            <a:r>
              <a:rPr lang="en-US" sz="2400" b="1">
                <a:solidFill>
                  <a:srgbClr val="000000"/>
                </a:solidFill>
              </a:rPr>
              <a:t>Why use Kahoot in the classroom?</a:t>
            </a:r>
            <a:br>
              <a:rPr lang="en-US" sz="2400" b="1">
                <a:solidFill>
                  <a:srgbClr val="000000"/>
                </a:solidFill>
              </a:rPr>
            </a:br>
            <a:r>
              <a:rPr lang="en-US">
                <a:solidFill>
                  <a:srgbClr val="000000"/>
                </a:solidFill>
              </a:rPr>
              <a:t> ✅ Encourages participation and motivation</a:t>
            </a:r>
            <a:br>
              <a:rPr lang="en-US">
                <a:solidFill>
                  <a:srgbClr val="000000"/>
                </a:solidFill>
              </a:rPr>
            </a:br>
            <a:r>
              <a:rPr lang="en-US">
                <a:solidFill>
                  <a:srgbClr val="000000"/>
                </a:solidFill>
              </a:rPr>
              <a:t> ✅ Reinforces key concepts through gamification</a:t>
            </a:r>
            <a:br>
              <a:rPr lang="en-US">
                <a:solidFill>
                  <a:srgbClr val="000000"/>
                </a:solidFill>
              </a:rPr>
            </a:br>
            <a:r>
              <a:rPr lang="en-US">
                <a:solidFill>
                  <a:srgbClr val="000000"/>
                </a:solidFill>
              </a:rPr>
              <a:t> ✅ Simple to use with any device</a:t>
            </a:r>
            <a:br>
              <a:rPr lang="en-US">
                <a:solidFill>
                  <a:srgbClr val="000000"/>
                </a:solidFill>
              </a:rPr>
            </a:br>
            <a:r>
              <a:rPr lang="en-US">
                <a:solidFill>
                  <a:srgbClr val="000000"/>
                </a:solidFill>
              </a:rPr>
              <a:t> ✅ Real-time insights for formative assessment</a:t>
            </a:r>
            <a:endParaRPr>
              <a:solidFill>
                <a:srgbClr val="000000"/>
              </a:solidFill>
            </a:endParaRPr>
          </a:p>
          <a:p>
            <a:pPr marL="0" lvl="0" indent="0" algn="l" rtl="0">
              <a:lnSpc>
                <a:spcPct val="115000"/>
              </a:lnSpc>
              <a:spcBef>
                <a:spcPts val="1200"/>
              </a:spcBef>
              <a:spcAft>
                <a:spcPts val="0"/>
              </a:spcAft>
              <a:buSzPts val="2200"/>
              <a:buNone/>
            </a:pPr>
            <a:r>
              <a:rPr lang="en-US" sz="2400" u="sng">
                <a:solidFill>
                  <a:schemeClr val="hlink"/>
                </a:solidFill>
                <a:hlinkClick r:id="rId3"/>
              </a:rPr>
              <a:t>https://kahoot.com</a:t>
            </a:r>
            <a:endParaRPr sz="2400">
              <a:solidFill>
                <a:srgbClr val="000000"/>
              </a:solidFill>
            </a:endParaRPr>
          </a:p>
          <a:p>
            <a:pPr marL="0" lvl="0" indent="0" algn="l" rtl="0">
              <a:lnSpc>
                <a:spcPct val="115000"/>
              </a:lnSpc>
              <a:spcBef>
                <a:spcPts val="1200"/>
              </a:spcBef>
              <a:spcAft>
                <a:spcPts val="0"/>
              </a:spcAft>
              <a:buSzPts val="2200"/>
              <a:buNone/>
            </a:pPr>
            <a:endParaRPr sz="2400">
              <a:solidFill>
                <a:srgbClr val="000000"/>
              </a:solidFill>
            </a:endParaRPr>
          </a:p>
          <a:p>
            <a:pPr marL="0" marR="0" lvl="0" indent="0" algn="l" rtl="0">
              <a:lnSpc>
                <a:spcPct val="90000"/>
              </a:lnSpc>
              <a:spcBef>
                <a:spcPts val="1200"/>
              </a:spcBef>
              <a:spcAft>
                <a:spcPts val="0"/>
              </a:spcAft>
              <a:buSzPts val="2200"/>
              <a:buNone/>
            </a:pPr>
            <a:endParaRPr sz="2400" b="1"/>
          </a:p>
          <a:p>
            <a:pPr marL="0" marR="0" lvl="0" indent="0" algn="l" rtl="0">
              <a:lnSpc>
                <a:spcPct val="90000"/>
              </a:lnSpc>
              <a:spcBef>
                <a:spcPts val="1000"/>
              </a:spcBef>
              <a:spcAft>
                <a:spcPts val="0"/>
              </a:spcAft>
              <a:buSzPts val="2200"/>
              <a:buNone/>
            </a:pPr>
            <a:endParaRPr sz="2400" b="1"/>
          </a:p>
        </p:txBody>
      </p:sp>
      <p:pic>
        <p:nvPicPr>
          <p:cNvPr id="154" name="Google Shape;154;g3501b5cbe11_1_11"/>
          <p:cNvPicPr preferRelativeResize="0"/>
          <p:nvPr/>
        </p:nvPicPr>
        <p:blipFill rotWithShape="1">
          <a:blip r:embed="rId4">
            <a:alphaModFix/>
          </a:blip>
          <a:srcRect/>
          <a:stretch/>
        </p:blipFill>
        <p:spPr>
          <a:xfrm>
            <a:off x="7396700" y="2731025"/>
            <a:ext cx="3860549" cy="217155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g3501b5cbe11_1_2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Exploring online tools for teaching informatics</a:t>
            </a:r>
            <a:endParaRPr/>
          </a:p>
        </p:txBody>
      </p:sp>
      <p:sp>
        <p:nvSpPr>
          <p:cNvPr id="161" name="Google Shape;161;g3501b5cbe11_1_2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2200"/>
              <a:buNone/>
            </a:pPr>
            <a:r>
              <a:rPr lang="en-US" sz="2400" b="1">
                <a:solidFill>
                  <a:srgbClr val="000000"/>
                </a:solidFill>
              </a:rPr>
              <a:t>What are coding games?</a:t>
            </a:r>
            <a:br>
              <a:rPr lang="en-US" sz="2400" b="1">
                <a:solidFill>
                  <a:srgbClr val="000000"/>
                </a:solidFill>
              </a:rPr>
            </a:br>
            <a:r>
              <a:rPr lang="en-US" sz="2400">
                <a:solidFill>
                  <a:srgbClr val="000000"/>
                </a:solidFill>
              </a:rPr>
              <a:t> Coding games like </a:t>
            </a:r>
            <a:r>
              <a:rPr lang="en-US" sz="2400" b="1">
                <a:solidFill>
                  <a:srgbClr val="000000"/>
                </a:solidFill>
              </a:rPr>
              <a:t>CodeCombat</a:t>
            </a:r>
            <a:r>
              <a:rPr lang="en-US" sz="2400">
                <a:solidFill>
                  <a:srgbClr val="000000"/>
                </a:solidFill>
              </a:rPr>
              <a:t>, </a:t>
            </a:r>
            <a:r>
              <a:rPr lang="en-US" sz="2400" b="1">
                <a:solidFill>
                  <a:srgbClr val="000000"/>
                </a:solidFill>
              </a:rPr>
              <a:t>Scratch</a:t>
            </a:r>
            <a:r>
              <a:rPr lang="en-US" sz="2400">
                <a:solidFill>
                  <a:srgbClr val="000000"/>
                </a:solidFill>
              </a:rPr>
              <a:t>, or </a:t>
            </a:r>
            <a:r>
              <a:rPr lang="en-US" sz="2400" b="1">
                <a:solidFill>
                  <a:srgbClr val="000000"/>
                </a:solidFill>
              </a:rPr>
              <a:t>Tynker</a:t>
            </a:r>
            <a:r>
              <a:rPr lang="en-US" sz="2400">
                <a:solidFill>
                  <a:srgbClr val="000000"/>
                </a:solidFill>
              </a:rPr>
              <a:t> teach programming concepts through </a:t>
            </a:r>
            <a:r>
              <a:rPr lang="en-US" sz="2400" b="1">
                <a:solidFill>
                  <a:srgbClr val="000000"/>
                </a:solidFill>
              </a:rPr>
              <a:t>interactive, game-based environments</a:t>
            </a:r>
            <a:r>
              <a:rPr lang="en-US" sz="2400">
                <a:solidFill>
                  <a:srgbClr val="000000"/>
                </a:solidFill>
              </a:rPr>
              <a:t> that make learning to code fun and engaging.</a:t>
            </a:r>
            <a:endParaRPr sz="2400">
              <a:solidFill>
                <a:srgbClr val="000000"/>
              </a:solidFill>
            </a:endParaRPr>
          </a:p>
          <a:p>
            <a:pPr marL="0" lvl="0" indent="0" algn="l" rtl="0">
              <a:lnSpc>
                <a:spcPct val="115000"/>
              </a:lnSpc>
              <a:spcBef>
                <a:spcPts val="1200"/>
              </a:spcBef>
              <a:spcAft>
                <a:spcPts val="0"/>
              </a:spcAft>
              <a:buSzPts val="2200"/>
              <a:buNone/>
            </a:pPr>
            <a:r>
              <a:rPr lang="en-US" sz="2400" b="1">
                <a:solidFill>
                  <a:srgbClr val="000000"/>
                </a:solidFill>
              </a:rPr>
              <a:t>Key features:</a:t>
            </a:r>
            <a:endParaRPr sz="1800" b="1">
              <a:solidFill>
                <a:srgbClr val="000000"/>
              </a:solidFill>
            </a:endParaRPr>
          </a:p>
          <a:p>
            <a:pPr marL="457200" lvl="0" indent="-342900" algn="l" rtl="0">
              <a:lnSpc>
                <a:spcPct val="115000"/>
              </a:lnSpc>
              <a:spcBef>
                <a:spcPts val="1200"/>
              </a:spcBef>
              <a:spcAft>
                <a:spcPts val="0"/>
              </a:spcAft>
              <a:buClr>
                <a:srgbClr val="000000"/>
              </a:buClr>
              <a:buSzPts val="1800"/>
              <a:buChar char="●"/>
            </a:pPr>
            <a:r>
              <a:rPr lang="en-US" sz="1800">
                <a:solidFill>
                  <a:srgbClr val="000000"/>
                </a:solidFill>
              </a:rPr>
              <a:t>👾 </a:t>
            </a:r>
            <a:r>
              <a:rPr lang="en-US" sz="1800" b="1">
                <a:solidFill>
                  <a:srgbClr val="000000"/>
                </a:solidFill>
              </a:rPr>
              <a:t>Game mechanics</a:t>
            </a:r>
            <a:r>
              <a:rPr lang="en-US" sz="1800">
                <a:solidFill>
                  <a:srgbClr val="000000"/>
                </a:solidFill>
              </a:rPr>
              <a:t> – Learners write real code to complete game levels</a:t>
            </a:r>
            <a:endParaRPr sz="1800">
              <a:solidFill>
                <a:srgbClr val="000000"/>
              </a:solidFill>
            </a:endParaRPr>
          </a:p>
          <a:p>
            <a:pPr marL="457200" lvl="0" indent="-342900" algn="l" rtl="0">
              <a:lnSpc>
                <a:spcPct val="115000"/>
              </a:lnSpc>
              <a:spcBef>
                <a:spcPts val="0"/>
              </a:spcBef>
              <a:spcAft>
                <a:spcPts val="0"/>
              </a:spcAft>
              <a:buClr>
                <a:srgbClr val="000000"/>
              </a:buClr>
              <a:buSzPts val="1800"/>
              <a:buChar char="●"/>
            </a:pPr>
            <a:r>
              <a:rPr lang="en-US" sz="1800">
                <a:solidFill>
                  <a:srgbClr val="000000"/>
                </a:solidFill>
              </a:rPr>
              <a:t>🧠 </a:t>
            </a:r>
            <a:r>
              <a:rPr lang="en-US" sz="1800" b="1">
                <a:solidFill>
                  <a:srgbClr val="000000"/>
                </a:solidFill>
              </a:rPr>
              <a:t>Supports multiple languages</a:t>
            </a:r>
            <a:r>
              <a:rPr lang="en-US" sz="1800">
                <a:solidFill>
                  <a:srgbClr val="000000"/>
                </a:solidFill>
              </a:rPr>
              <a:t> – Python, JavaScript, Blockly, etc.</a:t>
            </a:r>
            <a:endParaRPr sz="1800">
              <a:solidFill>
                <a:srgbClr val="000000"/>
              </a:solidFill>
            </a:endParaRPr>
          </a:p>
          <a:p>
            <a:pPr marL="457200" lvl="0" indent="-342900" algn="l" rtl="0">
              <a:lnSpc>
                <a:spcPct val="115000"/>
              </a:lnSpc>
              <a:spcBef>
                <a:spcPts val="0"/>
              </a:spcBef>
              <a:spcAft>
                <a:spcPts val="0"/>
              </a:spcAft>
              <a:buClr>
                <a:srgbClr val="000000"/>
              </a:buClr>
              <a:buSzPts val="1800"/>
              <a:buChar char="●"/>
            </a:pPr>
            <a:r>
              <a:rPr lang="en-US" sz="1800">
                <a:solidFill>
                  <a:srgbClr val="000000"/>
                </a:solidFill>
              </a:rPr>
              <a:t>🛠️ </a:t>
            </a:r>
            <a:r>
              <a:rPr lang="en-US" sz="1800" b="1">
                <a:solidFill>
                  <a:srgbClr val="000000"/>
                </a:solidFill>
              </a:rPr>
              <a:t>Problem-solving challenges</a:t>
            </a:r>
            <a:r>
              <a:rPr lang="en-US" sz="1800">
                <a:solidFill>
                  <a:srgbClr val="000000"/>
                </a:solidFill>
              </a:rPr>
              <a:t> – Build logical thinking through puzzles</a:t>
            </a:r>
            <a:endParaRPr sz="1800">
              <a:solidFill>
                <a:srgbClr val="000000"/>
              </a:solidFill>
            </a:endParaRPr>
          </a:p>
          <a:p>
            <a:pPr marL="457200" lvl="0" indent="-342900" algn="l" rtl="0">
              <a:lnSpc>
                <a:spcPct val="115000"/>
              </a:lnSpc>
              <a:spcBef>
                <a:spcPts val="0"/>
              </a:spcBef>
              <a:spcAft>
                <a:spcPts val="0"/>
              </a:spcAft>
              <a:buClr>
                <a:srgbClr val="000000"/>
              </a:buClr>
              <a:buSzPts val="1800"/>
              <a:buChar char="●"/>
            </a:pPr>
            <a:r>
              <a:rPr lang="en-US" sz="1800">
                <a:solidFill>
                  <a:srgbClr val="000000"/>
                </a:solidFill>
              </a:rPr>
              <a:t>📊 </a:t>
            </a:r>
            <a:r>
              <a:rPr lang="en-US" sz="1800" b="1">
                <a:solidFill>
                  <a:srgbClr val="000000"/>
                </a:solidFill>
              </a:rPr>
              <a:t>Progress tracking</a:t>
            </a:r>
            <a:r>
              <a:rPr lang="en-US" sz="1800">
                <a:solidFill>
                  <a:srgbClr val="000000"/>
                </a:solidFill>
              </a:rPr>
              <a:t> – See learner growth and skill acquisition</a:t>
            </a:r>
            <a:endParaRPr sz="1800">
              <a:solidFill>
                <a:srgbClr val="000000"/>
              </a:solidFill>
            </a:endParaRPr>
          </a:p>
          <a:p>
            <a:pPr marL="0" lvl="0" indent="0" algn="l" rtl="0">
              <a:lnSpc>
                <a:spcPct val="115000"/>
              </a:lnSpc>
              <a:spcBef>
                <a:spcPts val="1200"/>
              </a:spcBef>
              <a:spcAft>
                <a:spcPts val="0"/>
              </a:spcAft>
              <a:buSzPts val="2200"/>
              <a:buNone/>
            </a:pPr>
            <a:r>
              <a:rPr lang="en-US" sz="2400" b="1">
                <a:solidFill>
                  <a:srgbClr val="000000"/>
                </a:solidFill>
              </a:rPr>
              <a:t>Why use coding games in education?</a:t>
            </a:r>
            <a:br>
              <a:rPr lang="en-US" sz="1800" b="1">
                <a:solidFill>
                  <a:srgbClr val="000000"/>
                </a:solidFill>
              </a:rPr>
            </a:br>
            <a:r>
              <a:rPr lang="en-US" sz="1800">
                <a:solidFill>
                  <a:srgbClr val="000000"/>
                </a:solidFill>
              </a:rPr>
              <a:t> ✅ Makes coding accessible and enjoyable</a:t>
            </a:r>
            <a:br>
              <a:rPr lang="en-US" sz="1800">
                <a:solidFill>
                  <a:srgbClr val="000000"/>
                </a:solidFill>
              </a:rPr>
            </a:br>
            <a:r>
              <a:rPr lang="en-US" sz="1800">
                <a:solidFill>
                  <a:srgbClr val="000000"/>
                </a:solidFill>
              </a:rPr>
              <a:t> ✅ Encourages experimentation and creativity</a:t>
            </a:r>
            <a:br>
              <a:rPr lang="en-US" sz="1800">
                <a:solidFill>
                  <a:srgbClr val="000000"/>
                </a:solidFill>
              </a:rPr>
            </a:br>
            <a:r>
              <a:rPr lang="en-US" sz="1800">
                <a:solidFill>
                  <a:srgbClr val="000000"/>
                </a:solidFill>
              </a:rPr>
              <a:t> ✅ Builds computational thinking and resilience</a:t>
            </a:r>
            <a:br>
              <a:rPr lang="en-US" sz="1800">
                <a:solidFill>
                  <a:srgbClr val="000000"/>
                </a:solidFill>
              </a:rPr>
            </a:br>
            <a:r>
              <a:rPr lang="en-US" sz="1800">
                <a:solidFill>
                  <a:srgbClr val="000000"/>
                </a:solidFill>
              </a:rPr>
              <a:t> ✅ Great for individual or group work</a:t>
            </a:r>
            <a:endParaRPr sz="1800">
              <a:solidFill>
                <a:srgbClr val="000000"/>
              </a:solidFill>
            </a:endParaRPr>
          </a:p>
          <a:p>
            <a:pPr marL="0" marR="0" lvl="0" indent="0" algn="l" rtl="0">
              <a:lnSpc>
                <a:spcPct val="90000"/>
              </a:lnSpc>
              <a:spcBef>
                <a:spcPts val="1200"/>
              </a:spcBef>
              <a:spcAft>
                <a:spcPts val="0"/>
              </a:spcAft>
              <a:buSzPts val="2200"/>
              <a:buNone/>
            </a:pPr>
            <a:r>
              <a:rPr lang="en-US" sz="2400" b="1" u="sng">
                <a:solidFill>
                  <a:schemeClr val="hlink"/>
                </a:solidFill>
                <a:hlinkClick r:id="rId3"/>
              </a:rPr>
              <a:t>https://codecombat.com</a:t>
            </a:r>
            <a:endParaRPr sz="2400" b="1"/>
          </a:p>
          <a:p>
            <a:pPr marL="0" marR="0" lvl="0" indent="0" algn="l" rtl="0">
              <a:lnSpc>
                <a:spcPct val="90000"/>
              </a:lnSpc>
              <a:spcBef>
                <a:spcPts val="1000"/>
              </a:spcBef>
              <a:spcAft>
                <a:spcPts val="0"/>
              </a:spcAft>
              <a:buSzPts val="2200"/>
              <a:buNone/>
            </a:pPr>
            <a:endParaRPr sz="2400" b="1"/>
          </a:p>
        </p:txBody>
      </p:sp>
      <p:pic>
        <p:nvPicPr>
          <p:cNvPr id="162" name="Google Shape;162;g3501b5cbe11_1_20"/>
          <p:cNvPicPr preferRelativeResize="0"/>
          <p:nvPr/>
        </p:nvPicPr>
        <p:blipFill rotWithShape="1">
          <a:blip r:embed="rId4">
            <a:alphaModFix/>
          </a:blip>
          <a:srcRect/>
          <a:stretch/>
        </p:blipFill>
        <p:spPr>
          <a:xfrm>
            <a:off x="8494775" y="2771302"/>
            <a:ext cx="2694525" cy="26945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g3441028e5a5_0_36"/>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Exploring online tools for teaching informatics</a:t>
            </a:r>
            <a:endParaRPr/>
          </a:p>
        </p:txBody>
      </p:sp>
      <p:sp>
        <p:nvSpPr>
          <p:cNvPr id="169" name="Google Shape;169;g3441028e5a5_0_36"/>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sz="3800"/>
          </a:p>
          <a:p>
            <a:pPr marL="457200" lvl="0" indent="0" algn="l" rtl="0">
              <a:lnSpc>
                <a:spcPct val="90000"/>
              </a:lnSpc>
              <a:spcBef>
                <a:spcPts val="1000"/>
              </a:spcBef>
              <a:spcAft>
                <a:spcPts val="0"/>
              </a:spcAft>
              <a:buSzPts val="2200"/>
              <a:buNone/>
            </a:pPr>
            <a:r>
              <a:rPr lang="en-US" sz="3800" b="1"/>
              <a:t>Discuss</a:t>
            </a:r>
            <a:r>
              <a:rPr lang="en-US" sz="3800"/>
              <a:t> how each tool supports: </a:t>
            </a:r>
            <a:endParaRPr sz="3800"/>
          </a:p>
          <a:p>
            <a:pPr marL="1371600" marR="0" lvl="2" indent="-469900" algn="l" rtl="0">
              <a:lnSpc>
                <a:spcPct val="90000"/>
              </a:lnSpc>
              <a:spcBef>
                <a:spcPts val="1000"/>
              </a:spcBef>
              <a:spcAft>
                <a:spcPts val="0"/>
              </a:spcAft>
              <a:buSzPts val="3800"/>
              <a:buChar char="•"/>
            </a:pPr>
            <a:r>
              <a:rPr lang="en-US" sz="3800" b="1"/>
              <a:t>Engagement</a:t>
            </a:r>
            <a:endParaRPr sz="3800" b="1"/>
          </a:p>
          <a:p>
            <a:pPr marL="1371600" marR="0" lvl="2" indent="-469900" algn="l" rtl="0">
              <a:lnSpc>
                <a:spcPct val="90000"/>
              </a:lnSpc>
              <a:spcBef>
                <a:spcPts val="0"/>
              </a:spcBef>
              <a:spcAft>
                <a:spcPts val="0"/>
              </a:spcAft>
              <a:buSzPts val="3800"/>
              <a:buChar char="•"/>
            </a:pPr>
            <a:r>
              <a:rPr lang="en-US" sz="3800" b="1"/>
              <a:t>Creativity</a:t>
            </a:r>
            <a:endParaRPr sz="3800" b="1"/>
          </a:p>
          <a:p>
            <a:pPr marL="1371600" marR="0" lvl="2" indent="-469900" algn="l" rtl="0">
              <a:lnSpc>
                <a:spcPct val="90000"/>
              </a:lnSpc>
              <a:spcBef>
                <a:spcPts val="0"/>
              </a:spcBef>
              <a:spcAft>
                <a:spcPts val="0"/>
              </a:spcAft>
              <a:buSzPts val="3800"/>
              <a:buChar char="•"/>
            </a:pPr>
            <a:r>
              <a:rPr lang="en-US" sz="3800" b="1"/>
              <a:t>Assessment</a:t>
            </a:r>
            <a:endParaRPr sz="3800"/>
          </a:p>
          <a:p>
            <a:pPr marL="0" marR="0" lvl="0" indent="0" algn="l" rtl="0">
              <a:lnSpc>
                <a:spcPct val="90000"/>
              </a:lnSpc>
              <a:spcBef>
                <a:spcPts val="1000"/>
              </a:spcBef>
              <a:spcAft>
                <a:spcPts val="0"/>
              </a:spcAft>
              <a:buSzPts val="2200"/>
              <a:buNone/>
            </a:pPr>
            <a:endParaRPr sz="3800"/>
          </a:p>
          <a:p>
            <a:pPr marL="0" marR="0" lvl="0" indent="0" algn="ctr" rtl="0">
              <a:lnSpc>
                <a:spcPct val="90000"/>
              </a:lnSpc>
              <a:spcBef>
                <a:spcPts val="1000"/>
              </a:spcBef>
              <a:spcAft>
                <a:spcPts val="0"/>
              </a:spcAft>
              <a:buSzPts val="2200"/>
              <a:buNone/>
            </a:pPr>
            <a:r>
              <a:rPr lang="en-US" sz="3800" b="1"/>
              <a:t>Which tool you find most useful for the classroom?</a:t>
            </a:r>
            <a:endParaRPr sz="3800" b="1"/>
          </a:p>
          <a:p>
            <a:pPr marL="0" marR="0" lvl="0" indent="0" algn="ctr" rtl="0">
              <a:lnSpc>
                <a:spcPct val="90000"/>
              </a:lnSpc>
              <a:spcBef>
                <a:spcPts val="1000"/>
              </a:spcBef>
              <a:spcAft>
                <a:spcPts val="0"/>
              </a:spcAft>
              <a:buSzPts val="2200"/>
              <a:buNone/>
            </a:pPr>
            <a:r>
              <a:rPr lang="en-US" sz="3800"/>
              <a:t>(Include your input at the discussion thread)</a:t>
            </a:r>
            <a:endParaRPr sz="3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g3408979d82a_0_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300"/>
              <a:t>Designing a quiz with an online tool (</a:t>
            </a:r>
            <a:r>
              <a:rPr lang="en-US" sz="2600" b="1">
                <a:solidFill>
                  <a:srgbClr val="FFFFFF"/>
                </a:solidFill>
              </a:rPr>
              <a:t>Quiz creation template)</a:t>
            </a:r>
            <a:endParaRPr sz="3300">
              <a:solidFill>
                <a:srgbClr val="FFFFFF"/>
              </a:solidFill>
            </a:endParaRPr>
          </a:p>
        </p:txBody>
      </p:sp>
      <p:sp>
        <p:nvSpPr>
          <p:cNvPr id="176" name="Google Shape;176;g3408979d82a_0_3"/>
          <p:cNvSpPr txBox="1"/>
          <p:nvPr/>
        </p:nvSpPr>
        <p:spPr>
          <a:xfrm>
            <a:off x="340350" y="947800"/>
            <a:ext cx="11644800" cy="57147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1800"/>
              </a:spcBef>
              <a:spcAft>
                <a:spcPts val="0"/>
              </a:spcAft>
              <a:buClr>
                <a:srgbClr val="000000"/>
              </a:buClr>
              <a:buSzPts val="2400"/>
              <a:buFont typeface="Arial"/>
              <a:buNone/>
            </a:pPr>
            <a:r>
              <a:rPr lang="en-US" sz="2400" b="1" i="0" u="none" strike="noStrike" cap="none">
                <a:solidFill>
                  <a:srgbClr val="000000"/>
                </a:solidFill>
                <a:latin typeface="Calibri"/>
                <a:ea typeface="Calibri"/>
                <a:cs typeface="Calibri"/>
                <a:sym typeface="Calibri"/>
              </a:rPr>
              <a:t>Quiz title:</a:t>
            </a:r>
            <a:endParaRPr sz="2400" b="1" i="0" u="none" strike="noStrike" cap="none">
              <a:solidFill>
                <a:srgbClr val="000000"/>
              </a:solidFill>
              <a:latin typeface="Calibri"/>
              <a:ea typeface="Calibri"/>
              <a:cs typeface="Calibri"/>
              <a:sym typeface="Calibri"/>
            </a:endParaRPr>
          </a:p>
          <a:p>
            <a:pPr marL="0" marR="0" lvl="0" indent="0" algn="l" rtl="0">
              <a:lnSpc>
                <a:spcPct val="115000"/>
              </a:lnSpc>
              <a:spcBef>
                <a:spcPts val="1200"/>
              </a:spcBef>
              <a:spcAft>
                <a:spcPts val="0"/>
              </a:spcAft>
              <a:buClr>
                <a:srgbClr val="000000"/>
              </a:buClr>
              <a:buSzPts val="2400"/>
              <a:buFont typeface="Arial"/>
              <a:buNone/>
            </a:pPr>
            <a:r>
              <a:rPr lang="en-US" sz="2400" b="0" i="1" u="none" strike="noStrike" cap="none">
                <a:solidFill>
                  <a:srgbClr val="000000"/>
                </a:solidFill>
                <a:latin typeface="Calibri"/>
                <a:ea typeface="Calibri"/>
                <a:cs typeface="Calibri"/>
                <a:sym typeface="Calibri"/>
              </a:rPr>
              <a:t>(Give the quiz a clear and concise title, e.g., “Basic Computer Skills Quiz” or “Introduction to Algorithms”)</a:t>
            </a:r>
            <a:endParaRPr sz="2400" b="0" i="1" u="none" strike="noStrike" cap="none">
              <a:solidFill>
                <a:srgbClr val="000000"/>
              </a:solidFill>
              <a:latin typeface="Calibri"/>
              <a:ea typeface="Calibri"/>
              <a:cs typeface="Calibri"/>
              <a:sym typeface="Calibri"/>
            </a:endParaRPr>
          </a:p>
          <a:p>
            <a:pPr marL="0" marR="0" lvl="0" indent="0" algn="l" rtl="0">
              <a:lnSpc>
                <a:spcPct val="115000"/>
              </a:lnSpc>
              <a:spcBef>
                <a:spcPts val="1400"/>
              </a:spcBef>
              <a:spcAft>
                <a:spcPts val="0"/>
              </a:spcAft>
              <a:buClr>
                <a:srgbClr val="000000"/>
              </a:buClr>
              <a:buSzPts val="2400"/>
              <a:buFont typeface="Arial"/>
              <a:buNone/>
            </a:pPr>
            <a:r>
              <a:rPr lang="en-US" sz="2400" b="1" i="0" u="none" strike="noStrike" cap="none">
                <a:solidFill>
                  <a:srgbClr val="000000"/>
                </a:solidFill>
                <a:latin typeface="Calibri"/>
                <a:ea typeface="Calibri"/>
                <a:cs typeface="Calibri"/>
                <a:sym typeface="Calibri"/>
              </a:rPr>
              <a:t>1. Quiz information</a:t>
            </a:r>
            <a:endParaRPr sz="2400" b="1" i="0" u="none" strike="noStrike" cap="none">
              <a:solidFill>
                <a:srgbClr val="000000"/>
              </a:solidFill>
              <a:latin typeface="Calibri"/>
              <a:ea typeface="Calibri"/>
              <a:cs typeface="Calibri"/>
              <a:sym typeface="Calibri"/>
            </a:endParaRPr>
          </a:p>
          <a:p>
            <a:pPr marL="457200" marR="0" lvl="0" indent="-381000" algn="l" rtl="0">
              <a:lnSpc>
                <a:spcPct val="115000"/>
              </a:lnSpc>
              <a:spcBef>
                <a:spcPts val="120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Subject:</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(e.g., Mathematics, Science, Informatics, Digital Literacy)</a:t>
            </a:r>
            <a:endParaRPr sz="2400" b="0" i="1"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Grade level / age group:</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(e.g., primary school - 8-10 years, secondary school - 14-16 years)</a:t>
            </a:r>
            <a:endParaRPr sz="2400" b="0" i="1"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Quiz type:</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(Formative / summative assessment / practice Quiz)</a:t>
            </a:r>
            <a:endParaRPr sz="2400" b="0" i="1"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Time limit:</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(e.g., 15 minutes, 30 minutes, or no limit)</a:t>
            </a:r>
            <a:endParaRPr sz="2400" b="0" i="1"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Number of attempts allowed:</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(Single / aultiple attempts)</a:t>
            </a:r>
            <a:endParaRPr sz="2400" b="0" i="1"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Pass mark:</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(e.g., 70% required to pass)</a:t>
            </a:r>
            <a:br>
              <a:rPr lang="en-US" sz="2400" b="0" i="1" u="none" strike="noStrike" cap="none">
                <a:solidFill>
                  <a:srgbClr val="000000"/>
                </a:solidFill>
                <a:latin typeface="Calibri"/>
                <a:ea typeface="Calibri"/>
                <a:cs typeface="Calibri"/>
                <a:sym typeface="Calibri"/>
              </a:rPr>
            </a:br>
            <a:endParaRPr sz="2400" b="0" i="1" u="none" strike="noStrike" cap="none">
              <a:solidFill>
                <a:srgbClr val="000000"/>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g3408979d82a_0_7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300"/>
              <a:t>Designing a quiz with an online tool (</a:t>
            </a:r>
            <a:r>
              <a:rPr lang="en-US" sz="2600" b="1">
                <a:solidFill>
                  <a:srgbClr val="FFFFFF"/>
                </a:solidFill>
              </a:rPr>
              <a:t>Quiz creation template)</a:t>
            </a:r>
            <a:endParaRPr sz="3300">
              <a:solidFill>
                <a:srgbClr val="FFFFFF"/>
              </a:solidFill>
            </a:endParaRPr>
          </a:p>
        </p:txBody>
      </p:sp>
      <p:sp>
        <p:nvSpPr>
          <p:cNvPr id="183" name="Google Shape;183;g3408979d82a_0_73"/>
          <p:cNvSpPr txBox="1"/>
          <p:nvPr/>
        </p:nvSpPr>
        <p:spPr>
          <a:xfrm>
            <a:off x="189650" y="1154575"/>
            <a:ext cx="11692200" cy="5202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1400"/>
              </a:spcBef>
              <a:spcAft>
                <a:spcPts val="0"/>
              </a:spcAft>
              <a:buClr>
                <a:srgbClr val="000000"/>
              </a:buClr>
              <a:buSzPts val="3000"/>
              <a:buFont typeface="Arial"/>
              <a:buNone/>
            </a:pPr>
            <a:r>
              <a:rPr lang="en-US" sz="3000" b="1" i="0" u="none" strike="noStrike" cap="none">
                <a:solidFill>
                  <a:srgbClr val="000000"/>
                </a:solidFill>
                <a:latin typeface="Calibri"/>
                <a:ea typeface="Calibri"/>
                <a:cs typeface="Calibri"/>
                <a:sym typeface="Calibri"/>
              </a:rPr>
              <a:t>2. Learning objectives</a:t>
            </a:r>
            <a:endParaRPr sz="3000" b="1" i="0" u="none" strike="noStrike" cap="none">
              <a:solidFill>
                <a:srgbClr val="000000"/>
              </a:solidFill>
              <a:latin typeface="Calibri"/>
              <a:ea typeface="Calibri"/>
              <a:cs typeface="Calibri"/>
              <a:sym typeface="Calibri"/>
            </a:endParaRPr>
          </a:p>
          <a:p>
            <a:pPr marL="0" marR="0" lvl="0" indent="0" algn="l" rtl="0">
              <a:lnSpc>
                <a:spcPct val="115000"/>
              </a:lnSpc>
              <a:spcBef>
                <a:spcPts val="1200"/>
              </a:spcBef>
              <a:spcAft>
                <a:spcPts val="0"/>
              </a:spcAft>
              <a:buClr>
                <a:srgbClr val="000000"/>
              </a:buClr>
              <a:buSzPts val="3000"/>
              <a:buFont typeface="Arial"/>
              <a:buNone/>
            </a:pPr>
            <a:r>
              <a:rPr lang="en-US" sz="3000" b="0" i="1" u="none" strike="noStrike" cap="none">
                <a:solidFill>
                  <a:srgbClr val="000000"/>
                </a:solidFill>
                <a:latin typeface="Calibri"/>
                <a:ea typeface="Calibri"/>
                <a:cs typeface="Calibri"/>
                <a:sym typeface="Calibri"/>
              </a:rPr>
              <a:t>(What should students learn or demonstrate through this quiz? Use action verbs like “identify,” “explain,” “apply”)</a:t>
            </a:r>
            <a:endParaRPr sz="3000" b="0" i="1" u="none" strike="noStrike" cap="none">
              <a:solidFill>
                <a:srgbClr val="000000"/>
              </a:solidFill>
              <a:latin typeface="Calibri"/>
              <a:ea typeface="Calibri"/>
              <a:cs typeface="Calibri"/>
              <a:sym typeface="Calibri"/>
            </a:endParaRPr>
          </a:p>
          <a:p>
            <a:pPr marL="457200" marR="0" lvl="0" indent="-419100" algn="l" rtl="0">
              <a:lnSpc>
                <a:spcPct val="115000"/>
              </a:lnSpc>
              <a:spcBef>
                <a:spcPts val="1200"/>
              </a:spcBef>
              <a:spcAft>
                <a:spcPts val="0"/>
              </a:spcAft>
              <a:buClr>
                <a:srgbClr val="000000"/>
              </a:buClr>
              <a:buSzPts val="3000"/>
              <a:buFont typeface="Calibri"/>
              <a:buChar char="●"/>
            </a:pPr>
            <a:r>
              <a:rPr lang="en-US" sz="3000" b="0" i="0" u="none" strike="noStrike" cap="none">
                <a:solidFill>
                  <a:srgbClr val="000000"/>
                </a:solidFill>
                <a:latin typeface="Calibri"/>
                <a:ea typeface="Calibri"/>
                <a:cs typeface="Calibri"/>
                <a:sym typeface="Calibri"/>
              </a:rPr>
              <a:t>Objective 1: </a:t>
            </a:r>
            <a:r>
              <a:rPr lang="en-US" sz="3000" b="0" i="1" u="none" strike="noStrike" cap="none">
                <a:solidFill>
                  <a:srgbClr val="000000"/>
                </a:solidFill>
                <a:latin typeface="Calibri"/>
                <a:ea typeface="Calibri"/>
                <a:cs typeface="Calibri"/>
                <a:sym typeface="Calibri"/>
              </a:rPr>
              <a:t>(e.g., Identify the parts of a computer)</a:t>
            </a:r>
            <a:br>
              <a:rPr lang="en-US" sz="3000" b="0" i="1" u="none" strike="noStrike" cap="none">
                <a:solidFill>
                  <a:srgbClr val="000000"/>
                </a:solidFill>
                <a:latin typeface="Calibri"/>
                <a:ea typeface="Calibri"/>
                <a:cs typeface="Calibri"/>
                <a:sym typeface="Calibri"/>
              </a:rPr>
            </a:br>
            <a:endParaRPr sz="3000" b="0" i="1" u="none" strike="noStrike" cap="none">
              <a:solidFill>
                <a:srgbClr val="000000"/>
              </a:solidFill>
              <a:latin typeface="Calibri"/>
              <a:ea typeface="Calibri"/>
              <a:cs typeface="Calibri"/>
              <a:sym typeface="Calibri"/>
            </a:endParaRPr>
          </a:p>
          <a:p>
            <a:pPr marL="457200" marR="0" lvl="0" indent="-419100" algn="l" rtl="0">
              <a:lnSpc>
                <a:spcPct val="115000"/>
              </a:lnSpc>
              <a:spcBef>
                <a:spcPts val="0"/>
              </a:spcBef>
              <a:spcAft>
                <a:spcPts val="0"/>
              </a:spcAft>
              <a:buClr>
                <a:srgbClr val="000000"/>
              </a:buClr>
              <a:buSzPts val="3000"/>
              <a:buFont typeface="Calibri"/>
              <a:buChar char="●"/>
            </a:pPr>
            <a:r>
              <a:rPr lang="en-US" sz="3000" b="0" i="0" u="none" strike="noStrike" cap="none">
                <a:solidFill>
                  <a:srgbClr val="000000"/>
                </a:solidFill>
                <a:latin typeface="Calibri"/>
                <a:ea typeface="Calibri"/>
                <a:cs typeface="Calibri"/>
                <a:sym typeface="Calibri"/>
              </a:rPr>
              <a:t>Objective 2: </a:t>
            </a:r>
            <a:r>
              <a:rPr lang="en-US" sz="3000" b="0" i="1" u="none" strike="noStrike" cap="none">
                <a:solidFill>
                  <a:srgbClr val="000000"/>
                </a:solidFill>
                <a:latin typeface="Calibri"/>
                <a:ea typeface="Calibri"/>
                <a:cs typeface="Calibri"/>
                <a:sym typeface="Calibri"/>
              </a:rPr>
              <a:t>(e.g., Apply simple coding logic to solve a problem)</a:t>
            </a:r>
            <a:br>
              <a:rPr lang="en-US" sz="3000" b="0" i="1" u="none" strike="noStrike" cap="none">
                <a:solidFill>
                  <a:srgbClr val="000000"/>
                </a:solidFill>
                <a:latin typeface="Calibri"/>
                <a:ea typeface="Calibri"/>
                <a:cs typeface="Calibri"/>
                <a:sym typeface="Calibri"/>
              </a:rPr>
            </a:br>
            <a:endParaRPr sz="3000" b="0" i="1" u="none" strike="noStrike" cap="none">
              <a:solidFill>
                <a:srgbClr val="000000"/>
              </a:solidFill>
              <a:latin typeface="Calibri"/>
              <a:ea typeface="Calibri"/>
              <a:cs typeface="Calibri"/>
              <a:sym typeface="Calibri"/>
            </a:endParaRPr>
          </a:p>
          <a:p>
            <a:pPr marL="457200" marR="0" lvl="0" indent="-419100" algn="l" rtl="0">
              <a:lnSpc>
                <a:spcPct val="115000"/>
              </a:lnSpc>
              <a:spcBef>
                <a:spcPts val="0"/>
              </a:spcBef>
              <a:spcAft>
                <a:spcPts val="0"/>
              </a:spcAft>
              <a:buClr>
                <a:srgbClr val="000000"/>
              </a:buClr>
              <a:buSzPts val="3000"/>
              <a:buFont typeface="Calibri"/>
              <a:buChar char="●"/>
            </a:pPr>
            <a:r>
              <a:rPr lang="en-US" sz="3000" b="0" i="0" u="none" strike="noStrike" cap="none">
                <a:solidFill>
                  <a:srgbClr val="000000"/>
                </a:solidFill>
                <a:latin typeface="Calibri"/>
                <a:ea typeface="Calibri"/>
                <a:cs typeface="Calibri"/>
                <a:sym typeface="Calibri"/>
              </a:rPr>
              <a:t>Objective 3: </a:t>
            </a:r>
            <a:r>
              <a:rPr lang="en-US" sz="3000" b="0" i="1" u="none" strike="noStrike" cap="none">
                <a:solidFill>
                  <a:srgbClr val="000000"/>
                </a:solidFill>
                <a:latin typeface="Calibri"/>
                <a:ea typeface="Calibri"/>
                <a:cs typeface="Calibri"/>
                <a:sym typeface="Calibri"/>
              </a:rPr>
              <a:t>(e.g., Explain the importance of online safety rules)</a:t>
            </a:r>
            <a:br>
              <a:rPr lang="en-US" sz="3000" b="0" i="1" u="none" strike="noStrike" cap="none">
                <a:solidFill>
                  <a:srgbClr val="000000"/>
                </a:solidFill>
                <a:latin typeface="Calibri"/>
                <a:ea typeface="Calibri"/>
                <a:cs typeface="Calibri"/>
                <a:sym typeface="Calibri"/>
              </a:rPr>
            </a:br>
            <a:endParaRPr sz="3000" b="0" i="1" u="none" strike="noStrike" cap="none">
              <a:solidFill>
                <a:srgbClr val="000000"/>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g3408979d82a_0_7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300"/>
              <a:t>Designing a quiz with an online tool (</a:t>
            </a:r>
            <a:r>
              <a:rPr lang="en-US" sz="2600" b="1">
                <a:solidFill>
                  <a:srgbClr val="FFFFFF"/>
                </a:solidFill>
              </a:rPr>
              <a:t>Quiz creation template)</a:t>
            </a:r>
            <a:endParaRPr sz="3300">
              <a:solidFill>
                <a:srgbClr val="FFFFFF"/>
              </a:solidFill>
            </a:endParaRPr>
          </a:p>
        </p:txBody>
      </p:sp>
      <p:graphicFrame>
        <p:nvGraphicFramePr>
          <p:cNvPr id="190" name="Google Shape;190;g3408979d82a_0_78"/>
          <p:cNvGraphicFramePr/>
          <p:nvPr/>
        </p:nvGraphicFramePr>
        <p:xfrm>
          <a:off x="199825" y="2048000"/>
          <a:ext cx="3000000" cy="3000000"/>
        </p:xfrm>
        <a:graphic>
          <a:graphicData uri="http://schemas.openxmlformats.org/drawingml/2006/table">
            <a:tbl>
              <a:tblPr>
                <a:noFill/>
                <a:tableStyleId>{454A415A-EDF4-4377-A119-46B840D98A58}</a:tableStyleId>
              </a:tblPr>
              <a:tblGrid>
                <a:gridCol w="382850">
                  <a:extLst>
                    <a:ext uri="{9D8B030D-6E8A-4147-A177-3AD203B41FA5}">
                      <a16:colId xmlns:a16="http://schemas.microsoft.com/office/drawing/2014/main" val="20000"/>
                    </a:ext>
                  </a:extLst>
                </a:gridCol>
                <a:gridCol w="1195950">
                  <a:extLst>
                    <a:ext uri="{9D8B030D-6E8A-4147-A177-3AD203B41FA5}">
                      <a16:colId xmlns:a16="http://schemas.microsoft.com/office/drawing/2014/main" val="20001"/>
                    </a:ext>
                  </a:extLst>
                </a:gridCol>
                <a:gridCol w="2650300">
                  <a:extLst>
                    <a:ext uri="{9D8B030D-6E8A-4147-A177-3AD203B41FA5}">
                      <a16:colId xmlns:a16="http://schemas.microsoft.com/office/drawing/2014/main" val="20002"/>
                    </a:ext>
                  </a:extLst>
                </a:gridCol>
                <a:gridCol w="2905125">
                  <a:extLst>
                    <a:ext uri="{9D8B030D-6E8A-4147-A177-3AD203B41FA5}">
                      <a16:colId xmlns:a16="http://schemas.microsoft.com/office/drawing/2014/main" val="20003"/>
                    </a:ext>
                  </a:extLst>
                </a:gridCol>
                <a:gridCol w="1314450">
                  <a:extLst>
                    <a:ext uri="{9D8B030D-6E8A-4147-A177-3AD203B41FA5}">
                      <a16:colId xmlns:a16="http://schemas.microsoft.com/office/drawing/2014/main" val="20004"/>
                    </a:ext>
                  </a:extLst>
                </a:gridCol>
                <a:gridCol w="2895600">
                  <a:extLst>
                    <a:ext uri="{9D8B030D-6E8A-4147-A177-3AD203B41FA5}">
                      <a16:colId xmlns:a16="http://schemas.microsoft.com/office/drawing/2014/main" val="20005"/>
                    </a:ext>
                  </a:extLst>
                </a:gridCol>
              </a:tblGrid>
              <a:tr h="0">
                <a:tc>
                  <a:txBody>
                    <a:bodyPr/>
                    <a:lstStyle/>
                    <a:p>
                      <a:pPr marL="0" marR="0" lvl="0" indent="0" algn="ctr" rtl="0">
                        <a:lnSpc>
                          <a:spcPct val="115000"/>
                        </a:lnSpc>
                        <a:spcBef>
                          <a:spcPts val="0"/>
                        </a:spcBef>
                        <a:spcAft>
                          <a:spcPts val="0"/>
                        </a:spcAft>
                        <a:buClr>
                          <a:srgbClr val="000000"/>
                        </a:buClr>
                        <a:buSzPts val="1800"/>
                        <a:buFont typeface="Arial"/>
                        <a:buNone/>
                      </a:pPr>
                      <a:r>
                        <a:rPr lang="en-US" sz="1800" b="1" u="none" strike="noStrike" cap="none">
                          <a:latin typeface="Calibri"/>
                          <a:ea typeface="Calibri"/>
                          <a:cs typeface="Calibri"/>
                          <a:sym typeface="Calibri"/>
                        </a:rPr>
                        <a:t>#</a:t>
                      </a:r>
                      <a:endParaRPr sz="1800" b="1" u="none" strike="noStrike" cap="none">
                        <a:latin typeface="Calibri"/>
                        <a:ea typeface="Calibri"/>
                        <a:cs typeface="Calibri"/>
                        <a:sym typeface="Calibri"/>
                      </a:endParaRPr>
                    </a:p>
                  </a:txBody>
                  <a:tcPr marL="91425" marR="91425" marT="91425" marB="91425"/>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1" u="none" strike="noStrike" cap="none">
                          <a:latin typeface="Calibri"/>
                          <a:ea typeface="Calibri"/>
                          <a:cs typeface="Calibri"/>
                          <a:sym typeface="Calibri"/>
                        </a:rPr>
                        <a:t>Question Type</a:t>
                      </a:r>
                      <a:endParaRPr sz="1800" b="1" u="none" strike="noStrike" cap="none">
                        <a:latin typeface="Calibri"/>
                        <a:ea typeface="Calibri"/>
                        <a:cs typeface="Calibri"/>
                        <a:sym typeface="Calibri"/>
                      </a:endParaRPr>
                    </a:p>
                  </a:txBody>
                  <a:tcPr marL="91425" marR="91425" marT="91425" marB="91425"/>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1" u="none" strike="noStrike" cap="none">
                          <a:latin typeface="Calibri"/>
                          <a:ea typeface="Calibri"/>
                          <a:cs typeface="Calibri"/>
                          <a:sym typeface="Calibri"/>
                        </a:rPr>
                        <a:t>Question Text</a:t>
                      </a:r>
                      <a:endParaRPr sz="1800" b="1" u="none" strike="noStrike" cap="none">
                        <a:latin typeface="Calibri"/>
                        <a:ea typeface="Calibri"/>
                        <a:cs typeface="Calibri"/>
                        <a:sym typeface="Calibri"/>
                      </a:endParaRPr>
                    </a:p>
                  </a:txBody>
                  <a:tcPr marL="91425" marR="91425" marT="91425" marB="91425"/>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1" u="none" strike="noStrike" cap="none">
                          <a:latin typeface="Calibri"/>
                          <a:ea typeface="Calibri"/>
                          <a:cs typeface="Calibri"/>
                          <a:sym typeface="Calibri"/>
                        </a:rPr>
                        <a:t>Answer Choices / Format</a:t>
                      </a:r>
                      <a:endParaRPr sz="1800" b="1" u="none" strike="noStrike" cap="none">
                        <a:latin typeface="Calibri"/>
                        <a:ea typeface="Calibri"/>
                        <a:cs typeface="Calibri"/>
                        <a:sym typeface="Calibri"/>
                      </a:endParaRPr>
                    </a:p>
                  </a:txBody>
                  <a:tcPr marL="91425" marR="91425" marT="91425" marB="91425"/>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1" u="none" strike="noStrike" cap="none">
                          <a:latin typeface="Calibri"/>
                          <a:ea typeface="Calibri"/>
                          <a:cs typeface="Calibri"/>
                          <a:sym typeface="Calibri"/>
                        </a:rPr>
                        <a:t>Correct Answer</a:t>
                      </a:r>
                      <a:endParaRPr sz="1800" b="1" u="none" strike="noStrike" cap="none">
                        <a:latin typeface="Calibri"/>
                        <a:ea typeface="Calibri"/>
                        <a:cs typeface="Calibri"/>
                        <a:sym typeface="Calibri"/>
                      </a:endParaRPr>
                    </a:p>
                  </a:txBody>
                  <a:tcPr marL="91425" marR="91425" marT="91425" marB="91425"/>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1" u="none" strike="noStrike" cap="none">
                          <a:latin typeface="Calibri"/>
                          <a:ea typeface="Calibri"/>
                          <a:cs typeface="Calibri"/>
                          <a:sym typeface="Calibri"/>
                        </a:rPr>
                        <a:t>Feedback (Optional)</a:t>
                      </a:r>
                      <a:endParaRPr sz="1800" b="1" u="none" strike="noStrike" cap="none">
                        <a:latin typeface="Calibri"/>
                        <a:ea typeface="Calibri"/>
                        <a:cs typeface="Calibri"/>
                        <a:sym typeface="Calibri"/>
                      </a:endParaRPr>
                    </a:p>
                  </a:txBody>
                  <a:tcPr marL="91425" marR="91425" marT="91425" marB="91425"/>
                </a:tc>
                <a:extLst>
                  <a:ext uri="{0D108BD9-81ED-4DB2-BD59-A6C34878D82A}">
                    <a16:rowId xmlns:a16="http://schemas.microsoft.com/office/drawing/2014/main" val="10000"/>
                  </a:ext>
                </a:extLst>
              </a:tr>
              <a:tr h="0">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1</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Multiple Choice</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What is the capital of France?</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a) Berlin b) Madrid c) Paris d) Rome</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c) Paris</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Correct! Paris is the capital of France.</a:t>
                      </a:r>
                      <a:endParaRPr sz="1800" u="none" strike="noStrike" cap="none">
                        <a:latin typeface="Calibri"/>
                        <a:ea typeface="Calibri"/>
                        <a:cs typeface="Calibri"/>
                        <a:sym typeface="Calibri"/>
                      </a:endParaRPr>
                    </a:p>
                  </a:txBody>
                  <a:tcPr marL="91425" marR="91425" marT="91425" marB="91425"/>
                </a:tc>
                <a:extLst>
                  <a:ext uri="{0D108BD9-81ED-4DB2-BD59-A6C34878D82A}">
                    <a16:rowId xmlns:a16="http://schemas.microsoft.com/office/drawing/2014/main" val="10001"/>
                  </a:ext>
                </a:extLst>
              </a:tr>
              <a:tr h="0">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2</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True/False</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Water boils at 100°C.</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True / False</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True</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Good job! This is true at sea level.</a:t>
                      </a:r>
                      <a:endParaRPr sz="1800" u="none" strike="noStrike" cap="none">
                        <a:latin typeface="Calibri"/>
                        <a:ea typeface="Calibri"/>
                        <a:cs typeface="Calibri"/>
                        <a:sym typeface="Calibri"/>
                      </a:endParaRPr>
                    </a:p>
                  </a:txBody>
                  <a:tcPr marL="91425" marR="91425" marT="91425" marB="91425"/>
                </a:tc>
                <a:extLst>
                  <a:ext uri="{0D108BD9-81ED-4DB2-BD59-A6C34878D82A}">
                    <a16:rowId xmlns:a16="http://schemas.microsoft.com/office/drawing/2014/main" val="10002"/>
                  </a:ext>
                </a:extLst>
              </a:tr>
              <a:tr h="0">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3</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Fill in the Blank</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The largest planet in our solar system is ________.</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Open-ended text box</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Jupiter</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Remember: Jupiter is the biggest planet!</a:t>
                      </a:r>
                      <a:endParaRPr sz="1800" u="none" strike="noStrike" cap="none">
                        <a:latin typeface="Calibri"/>
                        <a:ea typeface="Calibri"/>
                        <a:cs typeface="Calibri"/>
                        <a:sym typeface="Calibri"/>
                      </a:endParaRPr>
                    </a:p>
                  </a:txBody>
                  <a:tcPr marL="91425" marR="91425" marT="91425" marB="91425"/>
                </a:tc>
                <a:extLst>
                  <a:ext uri="{0D108BD9-81ED-4DB2-BD59-A6C34878D82A}">
                    <a16:rowId xmlns:a16="http://schemas.microsoft.com/office/drawing/2014/main" val="10003"/>
                  </a:ext>
                </a:extLst>
              </a:tr>
              <a:tr h="0">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4</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Drag and Drop</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Sort the animals into mammals and birds.</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List of animal names + categories</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Correct classification</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Mammals: Lion, Dolphin; Birds: Parrot, Eagle.</a:t>
                      </a:r>
                      <a:endParaRPr sz="1800" u="none" strike="noStrike" cap="none">
                        <a:latin typeface="Calibri"/>
                        <a:ea typeface="Calibri"/>
                        <a:cs typeface="Calibri"/>
                        <a:sym typeface="Calibri"/>
                      </a:endParaRPr>
                    </a:p>
                  </a:txBody>
                  <a:tcPr marL="91425" marR="91425" marT="91425" marB="91425"/>
                </a:tc>
                <a:extLst>
                  <a:ext uri="{0D108BD9-81ED-4DB2-BD59-A6C34878D82A}">
                    <a16:rowId xmlns:a16="http://schemas.microsoft.com/office/drawing/2014/main" val="10004"/>
                  </a:ext>
                </a:extLst>
              </a:tr>
              <a:tr h="3247125">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5</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Matching</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Match the inventor with their invention.</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Left column: Names, Right column: Inventions</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Correct pairings</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Alan Turing → Computer Science.</a:t>
                      </a:r>
                      <a:endParaRPr sz="1800" u="none" strike="noStrike" cap="none">
                        <a:latin typeface="Calibri"/>
                        <a:ea typeface="Calibri"/>
                        <a:cs typeface="Calibri"/>
                        <a:sym typeface="Calibri"/>
                      </a:endParaRPr>
                    </a:p>
                  </a:txBody>
                  <a:tcPr marL="91425" marR="91425" marT="91425" marB="91425"/>
                </a:tc>
                <a:extLst>
                  <a:ext uri="{0D108BD9-81ED-4DB2-BD59-A6C34878D82A}">
                    <a16:rowId xmlns:a16="http://schemas.microsoft.com/office/drawing/2014/main" val="10005"/>
                  </a:ext>
                </a:extLst>
              </a:tr>
            </a:tbl>
          </a:graphicData>
        </a:graphic>
      </p:graphicFrame>
      <p:sp>
        <p:nvSpPr>
          <p:cNvPr id="191" name="Google Shape;191;g3408979d82a_0_78"/>
          <p:cNvSpPr txBox="1"/>
          <p:nvPr/>
        </p:nvSpPr>
        <p:spPr>
          <a:xfrm>
            <a:off x="199825" y="831475"/>
            <a:ext cx="11740800" cy="11328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1400"/>
              </a:spcBef>
              <a:spcAft>
                <a:spcPts val="0"/>
              </a:spcAft>
              <a:buClr>
                <a:srgbClr val="000000"/>
              </a:buClr>
              <a:buSzPts val="2400"/>
              <a:buFont typeface="Arial"/>
              <a:buNone/>
            </a:pPr>
            <a:r>
              <a:rPr lang="en-US" sz="2400" b="1" i="0" u="none" strike="noStrike" cap="none">
                <a:solidFill>
                  <a:srgbClr val="000000"/>
                </a:solidFill>
                <a:latin typeface="Calibri"/>
                <a:ea typeface="Calibri"/>
                <a:cs typeface="Calibri"/>
                <a:sym typeface="Calibri"/>
              </a:rPr>
              <a:t>3. Question Types &amp; Structure</a:t>
            </a:r>
            <a:endParaRPr sz="2400" b="1" i="0" u="none" strike="noStrike" cap="none">
              <a:solidFill>
                <a:srgbClr val="000000"/>
              </a:solidFill>
              <a:latin typeface="Calibri"/>
              <a:ea typeface="Calibri"/>
              <a:cs typeface="Calibri"/>
              <a:sym typeface="Calibri"/>
            </a:endParaRPr>
          </a:p>
          <a:p>
            <a:pPr marL="0" marR="0" lvl="0" indent="0" algn="l" rtl="0">
              <a:lnSpc>
                <a:spcPct val="115000"/>
              </a:lnSpc>
              <a:spcBef>
                <a:spcPts val="1200"/>
              </a:spcBef>
              <a:spcAft>
                <a:spcPts val="1200"/>
              </a:spcAft>
              <a:buClr>
                <a:srgbClr val="000000"/>
              </a:buClr>
              <a:buSzPts val="2400"/>
              <a:buFont typeface="Arial"/>
              <a:buNone/>
            </a:pPr>
            <a:r>
              <a:rPr lang="en-US" sz="2400" b="0" i="1" u="none" strike="noStrike" cap="none">
                <a:solidFill>
                  <a:srgbClr val="000000"/>
                </a:solidFill>
                <a:latin typeface="Calibri"/>
                <a:ea typeface="Calibri"/>
                <a:cs typeface="Calibri"/>
                <a:sym typeface="Calibri"/>
              </a:rPr>
              <a:t>(A well-balanced quiz includes different question formats to assess various skills.)</a:t>
            </a:r>
            <a:endParaRPr sz="2400" b="0" i="1" u="none" strike="noStrike" cap="none">
              <a:solidFill>
                <a:srgbClr val="000000"/>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g3408979d82a_0_8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300"/>
              <a:t>Designing a quiz with an online tool (</a:t>
            </a:r>
            <a:r>
              <a:rPr lang="en-US" sz="2600" b="1">
                <a:solidFill>
                  <a:srgbClr val="FFFFFF"/>
                </a:solidFill>
              </a:rPr>
              <a:t>Quiz creation template)</a:t>
            </a:r>
            <a:endParaRPr sz="3300">
              <a:solidFill>
                <a:srgbClr val="FFFFFF"/>
              </a:solidFill>
            </a:endParaRPr>
          </a:p>
        </p:txBody>
      </p:sp>
      <p:sp>
        <p:nvSpPr>
          <p:cNvPr id="198" name="Google Shape;198;g3408979d82a_0_83"/>
          <p:cNvSpPr txBox="1"/>
          <p:nvPr/>
        </p:nvSpPr>
        <p:spPr>
          <a:xfrm>
            <a:off x="60300" y="1210575"/>
            <a:ext cx="11644800" cy="54438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1400"/>
              </a:spcBef>
              <a:spcAft>
                <a:spcPts val="0"/>
              </a:spcAft>
              <a:buClr>
                <a:srgbClr val="000000"/>
              </a:buClr>
              <a:buSzPts val="2400"/>
              <a:buFont typeface="Arial"/>
              <a:buNone/>
            </a:pPr>
            <a:r>
              <a:rPr lang="en-US" sz="2400" b="1" i="0" u="none" strike="noStrike" cap="none">
                <a:solidFill>
                  <a:srgbClr val="000000"/>
                </a:solidFill>
                <a:latin typeface="Calibri"/>
                <a:ea typeface="Calibri"/>
                <a:cs typeface="Calibri"/>
                <a:sym typeface="Calibri"/>
              </a:rPr>
              <a:t>4. Feedback Strategy</a:t>
            </a:r>
            <a:endParaRPr sz="2400" b="1" i="0" u="none" strike="noStrike" cap="none">
              <a:solidFill>
                <a:srgbClr val="000000"/>
              </a:solidFill>
              <a:latin typeface="Calibri"/>
              <a:ea typeface="Calibri"/>
              <a:cs typeface="Calibri"/>
              <a:sym typeface="Calibri"/>
            </a:endParaRPr>
          </a:p>
          <a:p>
            <a:pPr marL="457200" marR="0" lvl="0" indent="-381000" algn="l" rtl="0">
              <a:lnSpc>
                <a:spcPct val="115000"/>
              </a:lnSpc>
              <a:spcBef>
                <a:spcPts val="120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Immediate Feedback:</a:t>
            </a:r>
            <a:r>
              <a:rPr lang="en-US" sz="2400" b="0" i="0" u="none" strike="noStrike" cap="none">
                <a:solidFill>
                  <a:srgbClr val="000000"/>
                </a:solidFill>
                <a:latin typeface="Calibri"/>
                <a:ea typeface="Calibri"/>
                <a:cs typeface="Calibri"/>
                <a:sym typeface="Calibri"/>
              </a:rPr>
              <a:t> (e.g., Show correct answers after each question or at the end.)</a:t>
            </a:r>
            <a:endParaRPr sz="2400" b="0" i="0"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Hints (if applicable):</a:t>
            </a:r>
            <a:r>
              <a:rPr lang="en-US" sz="2400" b="0" i="0" u="none" strike="noStrike" cap="none">
                <a:solidFill>
                  <a:srgbClr val="000000"/>
                </a:solidFill>
                <a:latin typeface="Calibri"/>
                <a:ea typeface="Calibri"/>
                <a:cs typeface="Calibri"/>
                <a:sym typeface="Calibri"/>
              </a:rPr>
              <a:t> Provide optional hints for difficult questions.</a:t>
            </a:r>
            <a:endParaRPr sz="2400" b="0" i="0"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Retry Options:</a:t>
            </a:r>
            <a:r>
              <a:rPr lang="en-US" sz="2400" b="0" i="0" u="none" strike="noStrike" cap="none">
                <a:solidFill>
                  <a:srgbClr val="000000"/>
                </a:solidFill>
                <a:latin typeface="Calibri"/>
                <a:ea typeface="Calibri"/>
                <a:cs typeface="Calibri"/>
                <a:sym typeface="Calibri"/>
              </a:rPr>
              <a:t> Allow students to retake incorrect questions (if formative).</a:t>
            </a:r>
            <a:endParaRPr sz="2400" b="0" i="0" u="none" strike="noStrike" cap="none">
              <a:solidFill>
                <a:srgbClr val="000000"/>
              </a:solidFill>
              <a:latin typeface="Calibri"/>
              <a:ea typeface="Calibri"/>
              <a:cs typeface="Calibri"/>
              <a:sym typeface="Calibri"/>
            </a:endParaRPr>
          </a:p>
          <a:p>
            <a:pPr marL="0" marR="0" lvl="0" indent="0" algn="l" rtl="0">
              <a:lnSpc>
                <a:spcPct val="115000"/>
              </a:lnSpc>
              <a:spcBef>
                <a:spcPts val="1200"/>
              </a:spcBef>
              <a:spcAft>
                <a:spcPts val="0"/>
              </a:spcAft>
              <a:buClr>
                <a:srgbClr val="000000"/>
              </a:buClr>
              <a:buSzPts val="2400"/>
              <a:buFont typeface="Arial"/>
              <a:buNone/>
            </a:pPr>
            <a:endParaRPr sz="2400" b="0" i="0" u="none" strike="noStrike" cap="none">
              <a:solidFill>
                <a:srgbClr val="000000"/>
              </a:solidFill>
              <a:latin typeface="Calibri"/>
              <a:ea typeface="Calibri"/>
              <a:cs typeface="Calibri"/>
              <a:sym typeface="Calibri"/>
            </a:endParaRPr>
          </a:p>
          <a:p>
            <a:pPr marL="0" marR="0" lvl="0" indent="0" algn="l" rtl="0">
              <a:lnSpc>
                <a:spcPct val="115000"/>
              </a:lnSpc>
              <a:spcBef>
                <a:spcPts val="1400"/>
              </a:spcBef>
              <a:spcAft>
                <a:spcPts val="0"/>
              </a:spcAft>
              <a:buClr>
                <a:srgbClr val="000000"/>
              </a:buClr>
              <a:buSzPts val="2400"/>
              <a:buFont typeface="Arial"/>
              <a:buNone/>
            </a:pPr>
            <a:r>
              <a:rPr lang="en-US" sz="2400" b="1" i="0" u="none" strike="noStrike" cap="none">
                <a:solidFill>
                  <a:srgbClr val="000000"/>
                </a:solidFill>
                <a:latin typeface="Calibri"/>
                <a:ea typeface="Calibri"/>
                <a:cs typeface="Calibri"/>
                <a:sym typeface="Calibri"/>
              </a:rPr>
              <a:t>5. Quiz Settings &amp; Accessibility</a:t>
            </a:r>
            <a:endParaRPr sz="2400" b="1" i="0" u="none" strike="noStrike" cap="none">
              <a:solidFill>
                <a:srgbClr val="000000"/>
              </a:solidFill>
              <a:latin typeface="Calibri"/>
              <a:ea typeface="Calibri"/>
              <a:cs typeface="Calibri"/>
              <a:sym typeface="Calibri"/>
            </a:endParaRPr>
          </a:p>
          <a:p>
            <a:pPr marL="457200" marR="0" lvl="0" indent="-381000" algn="l" rtl="0">
              <a:lnSpc>
                <a:spcPct val="115000"/>
              </a:lnSpc>
              <a:spcBef>
                <a:spcPts val="120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Randomization:</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(Shuffle questions and answer choices to prevent memorization.)</a:t>
            </a:r>
            <a:endParaRPr sz="2400" b="0" i="1"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Adaptive Mode:</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(Allow hints and second attempts for incorrect answers.)</a:t>
            </a:r>
            <a:endParaRPr sz="2400" b="0" i="1"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Accessibility Considerations:</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(Ensure readability, avoid complex phrasing, provide audio options if needed.)</a:t>
            </a:r>
            <a:br>
              <a:rPr lang="en-US" sz="2400" b="0" i="1" u="none" strike="noStrike" cap="none">
                <a:solidFill>
                  <a:srgbClr val="000000"/>
                </a:solidFill>
                <a:latin typeface="Calibri"/>
                <a:ea typeface="Calibri"/>
                <a:cs typeface="Calibri"/>
                <a:sym typeface="Calibri"/>
              </a:rPr>
            </a:br>
            <a:endParaRPr sz="2400" b="0" i="1" u="none" strike="noStrike" cap="none">
              <a:solidFill>
                <a:srgbClr val="000000"/>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g3408979d82a_0_8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300"/>
              <a:t>Designing a quiz with an online tool (</a:t>
            </a:r>
            <a:r>
              <a:rPr lang="en-US" sz="2600" b="1">
                <a:solidFill>
                  <a:srgbClr val="FFFFFF"/>
                </a:solidFill>
              </a:rPr>
              <a:t>Quiz creation template)</a:t>
            </a:r>
            <a:endParaRPr sz="3300">
              <a:solidFill>
                <a:srgbClr val="FFFFFF"/>
              </a:solidFill>
            </a:endParaRPr>
          </a:p>
        </p:txBody>
      </p:sp>
      <p:sp>
        <p:nvSpPr>
          <p:cNvPr id="205" name="Google Shape;205;g3408979d82a_0_88"/>
          <p:cNvSpPr txBox="1"/>
          <p:nvPr/>
        </p:nvSpPr>
        <p:spPr>
          <a:xfrm>
            <a:off x="64625" y="1055500"/>
            <a:ext cx="11394900" cy="50190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1400"/>
              </a:spcBef>
              <a:spcAft>
                <a:spcPts val="0"/>
              </a:spcAft>
              <a:buClr>
                <a:srgbClr val="000000"/>
              </a:buClr>
              <a:buSzPts val="2400"/>
              <a:buFont typeface="Arial"/>
              <a:buNone/>
            </a:pPr>
            <a:r>
              <a:rPr lang="en-US" sz="2400" b="1" i="0" u="none" strike="noStrike" cap="none">
                <a:solidFill>
                  <a:srgbClr val="000000"/>
                </a:solidFill>
                <a:latin typeface="Calibri"/>
                <a:ea typeface="Calibri"/>
                <a:cs typeface="Calibri"/>
                <a:sym typeface="Calibri"/>
              </a:rPr>
              <a:t>6. Final Review &amp; Publishing</a:t>
            </a:r>
            <a:endParaRPr sz="2400" b="1" i="0" u="none" strike="noStrike" cap="none">
              <a:solidFill>
                <a:srgbClr val="000000"/>
              </a:solidFill>
              <a:latin typeface="Calibri"/>
              <a:ea typeface="Calibri"/>
              <a:cs typeface="Calibri"/>
              <a:sym typeface="Calibri"/>
            </a:endParaRPr>
          </a:p>
          <a:p>
            <a:pPr marL="457200" marR="0" lvl="0" indent="-381000" algn="l" rtl="0">
              <a:lnSpc>
                <a:spcPct val="115000"/>
              </a:lnSpc>
              <a:spcBef>
                <a:spcPts val="120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Test the Quiz:</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(Check for errors, unclear wording, and functionality.)</a:t>
            </a:r>
            <a:endParaRPr sz="2400" b="0" i="1"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Set Due Date:</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(If for an assignment or test.)</a:t>
            </a:r>
            <a:endParaRPr sz="2400" b="0" i="1"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Publish &amp; Track Performance:</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(Use analytics tools to monitor student progress.)</a:t>
            </a:r>
            <a:endParaRPr sz="2400" b="0" i="1" u="none" strike="noStrike" cap="none">
              <a:solidFill>
                <a:srgbClr val="000000"/>
              </a:solidFill>
              <a:latin typeface="Calibri"/>
              <a:ea typeface="Calibri"/>
              <a:cs typeface="Calibri"/>
              <a:sym typeface="Calibri"/>
            </a:endParaRPr>
          </a:p>
          <a:p>
            <a:pPr marL="0" marR="0" lvl="0" indent="0" algn="l" rtl="0">
              <a:lnSpc>
                <a:spcPct val="115000"/>
              </a:lnSpc>
              <a:spcBef>
                <a:spcPts val="1200"/>
              </a:spcBef>
              <a:spcAft>
                <a:spcPts val="0"/>
              </a:spcAft>
              <a:buClr>
                <a:srgbClr val="000000"/>
              </a:buClr>
              <a:buSzPts val="2400"/>
              <a:buFont typeface="Arial"/>
              <a:buNone/>
            </a:pPr>
            <a:endParaRPr sz="2400" b="0" i="1" u="none" strike="noStrike" cap="none">
              <a:solidFill>
                <a:srgbClr val="000000"/>
              </a:solidFill>
              <a:latin typeface="Calibri"/>
              <a:ea typeface="Calibri"/>
              <a:cs typeface="Calibri"/>
              <a:sym typeface="Calibri"/>
            </a:endParaRPr>
          </a:p>
          <a:p>
            <a:pPr marL="0" marR="0" lvl="0" indent="0" algn="l" rtl="0">
              <a:lnSpc>
                <a:spcPct val="115000"/>
              </a:lnSpc>
              <a:spcBef>
                <a:spcPts val="1400"/>
              </a:spcBef>
              <a:spcAft>
                <a:spcPts val="0"/>
              </a:spcAft>
              <a:buClr>
                <a:srgbClr val="000000"/>
              </a:buClr>
              <a:buSzPts val="2400"/>
              <a:buFont typeface="Arial"/>
              <a:buNone/>
            </a:pPr>
            <a:r>
              <a:rPr lang="en-US" sz="2400" b="1" i="0" u="none" strike="noStrike" cap="none">
                <a:solidFill>
                  <a:srgbClr val="000000"/>
                </a:solidFill>
                <a:latin typeface="Calibri"/>
                <a:ea typeface="Calibri"/>
                <a:cs typeface="Calibri"/>
                <a:sym typeface="Calibri"/>
              </a:rPr>
              <a:t>7. Additional Notes </a:t>
            </a:r>
            <a:r>
              <a:rPr lang="en-US" sz="2400" b="1" i="1" u="none" strike="noStrike" cap="none">
                <a:solidFill>
                  <a:srgbClr val="000000"/>
                </a:solidFill>
                <a:latin typeface="Calibri"/>
                <a:ea typeface="Calibri"/>
                <a:cs typeface="Calibri"/>
                <a:sym typeface="Calibri"/>
              </a:rPr>
              <a:t>(Optional)</a:t>
            </a:r>
            <a:endParaRPr sz="2400" b="1" i="1" u="none" strike="noStrike" cap="none">
              <a:solidFill>
                <a:srgbClr val="000000"/>
              </a:solidFill>
              <a:latin typeface="Calibri"/>
              <a:ea typeface="Calibri"/>
              <a:cs typeface="Calibri"/>
              <a:sym typeface="Calibri"/>
            </a:endParaRPr>
          </a:p>
          <a:p>
            <a:pPr marL="457200" marR="0" lvl="0" indent="-381000" algn="l" rtl="0">
              <a:lnSpc>
                <a:spcPct val="115000"/>
              </a:lnSpc>
              <a:spcBef>
                <a:spcPts val="1200"/>
              </a:spcBef>
              <a:spcAft>
                <a:spcPts val="0"/>
              </a:spcAft>
              <a:buClr>
                <a:srgbClr val="000000"/>
              </a:buClr>
              <a:buSzPts val="2400"/>
              <a:buFont typeface="Calibri"/>
              <a:buChar char="●"/>
            </a:pPr>
            <a:r>
              <a:rPr lang="en-US" sz="2400" b="0" i="0" u="none" strike="noStrike" cap="none">
                <a:solidFill>
                  <a:srgbClr val="000000"/>
                </a:solidFill>
                <a:latin typeface="Calibri"/>
                <a:ea typeface="Calibri"/>
                <a:cs typeface="Calibri"/>
                <a:sym typeface="Calibri"/>
              </a:rPr>
              <a:t>Special instructions for students.</a:t>
            </a:r>
            <a:endParaRPr sz="2400" b="0" i="0"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Calibri"/>
              <a:buChar char="●"/>
            </a:pPr>
            <a:r>
              <a:rPr lang="en-US" sz="2400" b="0" i="0" u="none" strike="noStrike" cap="none">
                <a:solidFill>
                  <a:srgbClr val="000000"/>
                </a:solidFill>
                <a:latin typeface="Calibri"/>
                <a:ea typeface="Calibri"/>
                <a:cs typeface="Calibri"/>
                <a:sym typeface="Calibri"/>
              </a:rPr>
              <a:t>Link to study materials or pre-quiz revision content.</a:t>
            </a:r>
            <a:endParaRPr sz="2400" b="0" i="0"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Calibri"/>
              <a:buChar char="●"/>
            </a:pPr>
            <a:r>
              <a:rPr lang="en-US" sz="2400" b="0" i="0" u="none" strike="noStrike" cap="none">
                <a:solidFill>
                  <a:srgbClr val="000000"/>
                </a:solidFill>
                <a:latin typeface="Calibri"/>
                <a:ea typeface="Calibri"/>
                <a:cs typeface="Calibri"/>
                <a:sym typeface="Calibri"/>
              </a:rPr>
              <a:t>Notes on quiz difficulty or estimated completion time.</a:t>
            </a:r>
            <a:br>
              <a:rPr lang="en-US" sz="2400" b="0" i="0" u="none" strike="noStrike" cap="none">
                <a:solidFill>
                  <a:srgbClr val="000000"/>
                </a:solidFill>
                <a:latin typeface="Calibri"/>
                <a:ea typeface="Calibri"/>
                <a:cs typeface="Calibri"/>
                <a:sym typeface="Calibri"/>
              </a:rPr>
            </a:br>
            <a:endParaRPr sz="2400" b="0" i="0" u="none" strike="noStrike" cap="none">
              <a:solidFill>
                <a:srgbClr val="000000"/>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g3408979d82a_0_9"/>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Designing a quiz with an online tool</a:t>
            </a:r>
            <a:endParaRPr/>
          </a:p>
        </p:txBody>
      </p:sp>
      <p:sp>
        <p:nvSpPr>
          <p:cNvPr id="212" name="Google Shape;212;g3408979d82a_0_9"/>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endParaRPr sz="3100" b="1"/>
          </a:p>
          <a:p>
            <a:pPr marL="0" marR="0" lvl="0" indent="0" algn="l" rtl="0">
              <a:lnSpc>
                <a:spcPct val="90000"/>
              </a:lnSpc>
              <a:spcBef>
                <a:spcPts val="1000"/>
              </a:spcBef>
              <a:spcAft>
                <a:spcPts val="0"/>
              </a:spcAft>
              <a:buClr>
                <a:schemeClr val="accent4"/>
              </a:buClr>
              <a:buSzPts val="2200"/>
              <a:buFont typeface="Arial"/>
              <a:buNone/>
            </a:pPr>
            <a:r>
              <a:rPr lang="en-US" sz="3100" b="1"/>
              <a:t>H5P Quiz tool</a:t>
            </a:r>
            <a:endParaRPr sz="3100" b="1"/>
          </a:p>
          <a:p>
            <a:pPr marL="0" lvl="0" indent="0" algn="l" rtl="0">
              <a:lnSpc>
                <a:spcPct val="115000"/>
              </a:lnSpc>
              <a:spcBef>
                <a:spcPts val="1400"/>
              </a:spcBef>
              <a:spcAft>
                <a:spcPts val="0"/>
              </a:spcAft>
              <a:buSzPts val="2200"/>
              <a:buNone/>
            </a:pPr>
            <a:r>
              <a:rPr lang="en-US" sz="1300" b="1">
                <a:solidFill>
                  <a:srgbClr val="000000"/>
                </a:solidFill>
                <a:latin typeface="Arial"/>
                <a:ea typeface="Arial"/>
                <a:cs typeface="Arial"/>
                <a:sym typeface="Arial"/>
              </a:rPr>
              <a:t>1. Setting Up an H5P Quiz</a:t>
            </a:r>
            <a:endParaRPr sz="13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b="1">
                <a:solidFill>
                  <a:srgbClr val="000000"/>
                </a:solidFill>
                <a:latin typeface="Arial"/>
                <a:ea typeface="Arial"/>
                <a:cs typeface="Arial"/>
                <a:sym typeface="Arial"/>
              </a:rPr>
              <a:t>Step 1: Choose the Right H5P Content Type</a:t>
            </a:r>
            <a:endParaRPr sz="1100" b="1">
              <a:solidFill>
                <a:srgbClr val="000000"/>
              </a:solidFill>
              <a:latin typeface="Arial"/>
              <a:ea typeface="Arial"/>
              <a:cs typeface="Arial"/>
              <a:sym typeface="Arial"/>
            </a:endParaRPr>
          </a:p>
          <a:p>
            <a:pPr marL="457200" lvl="0" indent="-298450" algn="l" rtl="0">
              <a:lnSpc>
                <a:spcPct val="115000"/>
              </a:lnSpc>
              <a:spcBef>
                <a:spcPts val="1200"/>
              </a:spcBef>
              <a:spcAft>
                <a:spcPts val="0"/>
              </a:spcAft>
              <a:buClr>
                <a:srgbClr val="000000"/>
              </a:buClr>
              <a:buSzPts val="1100"/>
              <a:buChar char="●"/>
            </a:pPr>
            <a:r>
              <a:rPr lang="en-US" sz="1100" b="1">
                <a:solidFill>
                  <a:srgbClr val="000000"/>
                </a:solidFill>
                <a:latin typeface="Arial"/>
                <a:ea typeface="Arial"/>
                <a:cs typeface="Arial"/>
                <a:sym typeface="Arial"/>
              </a:rPr>
              <a:t>Quiz (Question Set):</a:t>
            </a:r>
            <a:r>
              <a:rPr lang="en-US" sz="1100">
                <a:solidFill>
                  <a:srgbClr val="000000"/>
                </a:solidFill>
                <a:latin typeface="Arial"/>
                <a:ea typeface="Arial"/>
                <a:cs typeface="Arial"/>
                <a:sym typeface="Arial"/>
              </a:rPr>
              <a:t> A collection of multiple question types.</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b="1">
                <a:solidFill>
                  <a:srgbClr val="000000"/>
                </a:solidFill>
                <a:latin typeface="Arial"/>
                <a:ea typeface="Arial"/>
                <a:cs typeface="Arial"/>
                <a:sym typeface="Arial"/>
              </a:rPr>
              <a:t>Multiple Choice:</a:t>
            </a:r>
            <a:r>
              <a:rPr lang="en-US" sz="1100">
                <a:solidFill>
                  <a:srgbClr val="000000"/>
                </a:solidFill>
                <a:latin typeface="Arial"/>
                <a:ea typeface="Arial"/>
                <a:cs typeface="Arial"/>
                <a:sym typeface="Arial"/>
              </a:rPr>
              <a:t> Allows one or multiple correct answers.</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b="1">
                <a:solidFill>
                  <a:srgbClr val="000000"/>
                </a:solidFill>
                <a:latin typeface="Arial"/>
                <a:ea typeface="Arial"/>
                <a:cs typeface="Arial"/>
                <a:sym typeface="Arial"/>
              </a:rPr>
              <a:t>True/False:</a:t>
            </a:r>
            <a:r>
              <a:rPr lang="en-US" sz="1100">
                <a:solidFill>
                  <a:srgbClr val="000000"/>
                </a:solidFill>
                <a:latin typeface="Arial"/>
                <a:ea typeface="Arial"/>
                <a:cs typeface="Arial"/>
                <a:sym typeface="Arial"/>
              </a:rPr>
              <a:t> A simple binary question format.</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b="1">
                <a:solidFill>
                  <a:srgbClr val="000000"/>
                </a:solidFill>
                <a:latin typeface="Arial"/>
                <a:ea typeface="Arial"/>
                <a:cs typeface="Arial"/>
                <a:sym typeface="Arial"/>
              </a:rPr>
              <a:t>Fill in the Blanks:</a:t>
            </a:r>
            <a:r>
              <a:rPr lang="en-US" sz="1100">
                <a:solidFill>
                  <a:srgbClr val="000000"/>
                </a:solidFill>
                <a:latin typeface="Arial"/>
                <a:ea typeface="Arial"/>
                <a:cs typeface="Arial"/>
                <a:sym typeface="Arial"/>
              </a:rPr>
              <a:t> Requires users to type the missing words.</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b="1">
                <a:solidFill>
                  <a:srgbClr val="000000"/>
                </a:solidFill>
                <a:latin typeface="Arial"/>
                <a:ea typeface="Arial"/>
                <a:cs typeface="Arial"/>
                <a:sym typeface="Arial"/>
              </a:rPr>
              <a:t>Drag and Drop:</a:t>
            </a:r>
            <a:r>
              <a:rPr lang="en-US" sz="1100">
                <a:solidFill>
                  <a:srgbClr val="000000"/>
                </a:solidFill>
                <a:latin typeface="Arial"/>
                <a:ea typeface="Arial"/>
                <a:cs typeface="Arial"/>
                <a:sym typeface="Arial"/>
              </a:rPr>
              <a:t> Users match elements by dragging them to correct locations.</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b="1">
                <a:solidFill>
                  <a:srgbClr val="000000"/>
                </a:solidFill>
                <a:latin typeface="Arial"/>
                <a:ea typeface="Arial"/>
                <a:cs typeface="Arial"/>
                <a:sym typeface="Arial"/>
              </a:rPr>
              <a:t>Flashcards:</a:t>
            </a:r>
            <a:r>
              <a:rPr lang="en-US" sz="1100">
                <a:solidFill>
                  <a:srgbClr val="000000"/>
                </a:solidFill>
                <a:latin typeface="Arial"/>
                <a:ea typeface="Arial"/>
                <a:cs typeface="Arial"/>
                <a:sym typeface="Arial"/>
              </a:rPr>
              <a:t> Great for vocabulary or concept review.</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b="1">
                <a:solidFill>
                  <a:srgbClr val="000000"/>
                </a:solidFill>
                <a:latin typeface="Arial"/>
                <a:ea typeface="Arial"/>
                <a:cs typeface="Arial"/>
                <a:sym typeface="Arial"/>
              </a:rPr>
              <a:t>Step 2: Create a New Quiz</a:t>
            </a:r>
            <a:endParaRPr sz="1100" b="1">
              <a:solidFill>
                <a:srgbClr val="000000"/>
              </a:solidFill>
              <a:latin typeface="Arial"/>
              <a:ea typeface="Arial"/>
              <a:cs typeface="Arial"/>
              <a:sym typeface="Arial"/>
            </a:endParaRPr>
          </a:p>
          <a:p>
            <a:pPr marL="457200" lvl="0" indent="-298450" algn="l" rtl="0">
              <a:lnSpc>
                <a:spcPct val="115000"/>
              </a:lnSpc>
              <a:spcBef>
                <a:spcPts val="1200"/>
              </a:spcBef>
              <a:spcAft>
                <a:spcPts val="0"/>
              </a:spcAft>
              <a:buClr>
                <a:srgbClr val="000000"/>
              </a:buClr>
              <a:buSzPts val="1100"/>
              <a:buAutoNum type="arabicPeriod"/>
            </a:pPr>
            <a:r>
              <a:rPr lang="en-US" sz="1100">
                <a:solidFill>
                  <a:srgbClr val="000000"/>
                </a:solidFill>
                <a:latin typeface="Arial"/>
                <a:ea typeface="Arial"/>
                <a:cs typeface="Arial"/>
                <a:sym typeface="Arial"/>
              </a:rPr>
              <a:t>Go to your </a:t>
            </a:r>
            <a:r>
              <a:rPr lang="en-US" sz="1100" b="1">
                <a:solidFill>
                  <a:srgbClr val="000000"/>
                </a:solidFill>
                <a:latin typeface="Arial"/>
                <a:ea typeface="Arial"/>
                <a:cs typeface="Arial"/>
                <a:sym typeface="Arial"/>
              </a:rPr>
              <a:t>LMS (e.g., Moodle, WordPress, Drupal)</a:t>
            </a:r>
            <a:r>
              <a:rPr lang="en-US" sz="1100">
                <a:solidFill>
                  <a:srgbClr val="000000"/>
                </a:solidFill>
                <a:latin typeface="Arial"/>
                <a:ea typeface="Arial"/>
                <a:cs typeface="Arial"/>
                <a:sym typeface="Arial"/>
              </a:rPr>
              <a:t> where H5P is installed.</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Select </a:t>
            </a:r>
            <a:r>
              <a:rPr lang="en-US" sz="1100" b="1">
                <a:solidFill>
                  <a:srgbClr val="000000"/>
                </a:solidFill>
                <a:latin typeface="Arial"/>
                <a:ea typeface="Arial"/>
                <a:cs typeface="Arial"/>
                <a:sym typeface="Arial"/>
              </a:rPr>
              <a:t>“Add New H5P Activity”</a:t>
            </a:r>
            <a:r>
              <a:rPr lang="en-US" sz="1100">
                <a:solidFill>
                  <a:srgbClr val="000000"/>
                </a:solidFill>
                <a:latin typeface="Arial"/>
                <a:ea typeface="Arial"/>
                <a:cs typeface="Arial"/>
                <a:sym typeface="Arial"/>
              </a:rPr>
              <a:t> and choose </a:t>
            </a:r>
            <a:r>
              <a:rPr lang="en-US" sz="1100" b="1">
                <a:solidFill>
                  <a:srgbClr val="000000"/>
                </a:solidFill>
                <a:latin typeface="Arial"/>
                <a:ea typeface="Arial"/>
                <a:cs typeface="Arial"/>
                <a:sym typeface="Arial"/>
              </a:rPr>
              <a:t>“Question Set”</a:t>
            </a:r>
            <a:r>
              <a:rPr lang="en-US" sz="1100">
                <a:solidFill>
                  <a:srgbClr val="000000"/>
                </a:solidFill>
                <a:latin typeface="Arial"/>
                <a:ea typeface="Arial"/>
                <a:cs typeface="Arial"/>
                <a:sym typeface="Arial"/>
              </a:rPr>
              <a:t> or the desired quiz type.</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Give your quiz a </a:t>
            </a:r>
            <a:r>
              <a:rPr lang="en-US" sz="1100" b="1">
                <a:solidFill>
                  <a:srgbClr val="000000"/>
                </a:solidFill>
                <a:latin typeface="Arial"/>
                <a:ea typeface="Arial"/>
                <a:cs typeface="Arial"/>
                <a:sym typeface="Arial"/>
              </a:rPr>
              <a:t>title</a:t>
            </a:r>
            <a:r>
              <a:rPr lang="en-US" sz="1100">
                <a:solidFill>
                  <a:srgbClr val="000000"/>
                </a:solidFill>
                <a:latin typeface="Arial"/>
                <a:ea typeface="Arial"/>
                <a:cs typeface="Arial"/>
                <a:sym typeface="Arial"/>
              </a:rPr>
              <a:t> and a </a:t>
            </a:r>
            <a:r>
              <a:rPr lang="en-US" sz="1100" b="1">
                <a:solidFill>
                  <a:srgbClr val="000000"/>
                </a:solidFill>
                <a:latin typeface="Arial"/>
                <a:ea typeface="Arial"/>
                <a:cs typeface="Arial"/>
                <a:sym typeface="Arial"/>
              </a:rPr>
              <a:t>brief introduction</a:t>
            </a:r>
            <a:r>
              <a:rPr lang="en-US" sz="1100">
                <a:solidFill>
                  <a:srgbClr val="000000"/>
                </a:solidFill>
                <a:latin typeface="Arial"/>
                <a:ea typeface="Arial"/>
                <a:cs typeface="Arial"/>
                <a:sym typeface="Arial"/>
              </a:rPr>
              <a:t> to guide students.</a:t>
            </a:r>
            <a:endParaRPr sz="3100" b="1"/>
          </a:p>
        </p:txBody>
      </p:sp>
      <p:pic>
        <p:nvPicPr>
          <p:cNvPr id="213" name="Google Shape;213;g3408979d82a_0_9"/>
          <p:cNvPicPr preferRelativeResize="0"/>
          <p:nvPr/>
        </p:nvPicPr>
        <p:blipFill rotWithShape="1">
          <a:blip r:embed="rId3">
            <a:alphaModFix/>
          </a:blip>
          <a:srcRect/>
          <a:stretch/>
        </p:blipFill>
        <p:spPr>
          <a:xfrm>
            <a:off x="6331800" y="1648250"/>
            <a:ext cx="5188300" cy="29054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g3408979d82a_0_2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Designing a quiz with an online tool</a:t>
            </a:r>
            <a:endParaRPr/>
          </a:p>
        </p:txBody>
      </p:sp>
      <p:sp>
        <p:nvSpPr>
          <p:cNvPr id="220" name="Google Shape;220;g3408979d82a_0_27"/>
          <p:cNvSpPr txBox="1">
            <a:spLocks noGrp="1"/>
          </p:cNvSpPr>
          <p:nvPr>
            <p:ph type="body" idx="1"/>
          </p:nvPr>
        </p:nvSpPr>
        <p:spPr>
          <a:xfrm>
            <a:off x="97973" y="881750"/>
            <a:ext cx="55197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r>
              <a:rPr lang="en-US" sz="3100" b="1"/>
              <a:t>H5P Quiz tool</a:t>
            </a:r>
            <a:endParaRPr sz="3100" b="1"/>
          </a:p>
          <a:p>
            <a:pPr marL="0" lvl="0" indent="0" algn="l" rtl="0">
              <a:lnSpc>
                <a:spcPct val="115000"/>
              </a:lnSpc>
              <a:spcBef>
                <a:spcPts val="1400"/>
              </a:spcBef>
              <a:spcAft>
                <a:spcPts val="0"/>
              </a:spcAft>
              <a:buSzPts val="2200"/>
              <a:buNone/>
            </a:pPr>
            <a:r>
              <a:rPr lang="en-US" sz="1300" b="1">
                <a:solidFill>
                  <a:srgbClr val="000000"/>
                </a:solidFill>
                <a:latin typeface="Arial"/>
                <a:ea typeface="Arial"/>
                <a:cs typeface="Arial"/>
                <a:sym typeface="Arial"/>
              </a:rPr>
              <a:t>2. Designing Effective Quiz Questions</a:t>
            </a:r>
            <a:endParaRPr sz="13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b="1">
                <a:solidFill>
                  <a:srgbClr val="000000"/>
                </a:solidFill>
                <a:latin typeface="Arial"/>
                <a:ea typeface="Arial"/>
                <a:cs typeface="Arial"/>
                <a:sym typeface="Arial"/>
              </a:rPr>
              <a:t>General Best Practices:</a:t>
            </a:r>
            <a:endParaRPr sz="1100" b="1">
              <a:solidFill>
                <a:srgbClr val="000000"/>
              </a:solidFill>
              <a:latin typeface="Arial"/>
              <a:ea typeface="Arial"/>
              <a:cs typeface="Arial"/>
              <a:sym typeface="Arial"/>
            </a:endParaRPr>
          </a:p>
          <a:p>
            <a:pPr marL="457200" lvl="0" indent="-298450" algn="l" rtl="0">
              <a:lnSpc>
                <a:spcPct val="115000"/>
              </a:lnSpc>
              <a:spcBef>
                <a:spcPts val="1200"/>
              </a:spcBef>
              <a:spcAft>
                <a:spcPts val="0"/>
              </a:spcAft>
              <a:buClr>
                <a:srgbClr val="000000"/>
              </a:buClr>
              <a:buSzPts val="1100"/>
              <a:buChar char="●"/>
            </a:pPr>
            <a:r>
              <a:rPr lang="en-US" sz="1100">
                <a:solidFill>
                  <a:srgbClr val="000000"/>
                </a:solidFill>
                <a:latin typeface="Arial"/>
                <a:ea typeface="Arial"/>
                <a:cs typeface="Arial"/>
                <a:sym typeface="Arial"/>
              </a:rPr>
              <a:t>Use </a:t>
            </a:r>
            <a:r>
              <a:rPr lang="en-US" sz="1100" b="1">
                <a:solidFill>
                  <a:srgbClr val="000000"/>
                </a:solidFill>
                <a:latin typeface="Arial"/>
                <a:ea typeface="Arial"/>
                <a:cs typeface="Arial"/>
                <a:sym typeface="Arial"/>
              </a:rPr>
              <a:t>clear, concise language</a:t>
            </a:r>
            <a:r>
              <a:rPr lang="en-US" sz="1100">
                <a:solidFill>
                  <a:srgbClr val="000000"/>
                </a:solidFill>
                <a:latin typeface="Arial"/>
                <a:ea typeface="Arial"/>
                <a:cs typeface="Arial"/>
                <a:sym typeface="Arial"/>
              </a:rPr>
              <a:t> that matches students' reading level.</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Avoid </a:t>
            </a:r>
            <a:r>
              <a:rPr lang="en-US" sz="1100" b="1">
                <a:solidFill>
                  <a:srgbClr val="000000"/>
                </a:solidFill>
                <a:latin typeface="Arial"/>
                <a:ea typeface="Arial"/>
                <a:cs typeface="Arial"/>
                <a:sym typeface="Arial"/>
              </a:rPr>
              <a:t>tricky or misleading questions</a:t>
            </a:r>
            <a:r>
              <a:rPr lang="en-US" sz="1100">
                <a:solidFill>
                  <a:srgbClr val="000000"/>
                </a:solidFill>
                <a:latin typeface="Arial"/>
                <a:ea typeface="Arial"/>
                <a:cs typeface="Arial"/>
                <a:sym typeface="Arial"/>
              </a:rPr>
              <a:t>—keep them straightforward.</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Ensure </a:t>
            </a:r>
            <a:r>
              <a:rPr lang="en-US" sz="1100" b="1">
                <a:solidFill>
                  <a:srgbClr val="000000"/>
                </a:solidFill>
                <a:latin typeface="Arial"/>
                <a:ea typeface="Arial"/>
                <a:cs typeface="Arial"/>
                <a:sym typeface="Arial"/>
              </a:rPr>
              <a:t>questions align with learning objectives</a:t>
            </a:r>
            <a:r>
              <a:rPr lang="en-US" sz="1100">
                <a:solidFill>
                  <a:srgbClr val="000000"/>
                </a:solidFill>
                <a:latin typeface="Arial"/>
                <a:ea typeface="Arial"/>
                <a:cs typeface="Arial"/>
                <a:sym typeface="Arial"/>
              </a:rPr>
              <a:t>.</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Include </a:t>
            </a:r>
            <a:r>
              <a:rPr lang="en-US" sz="1100" b="1">
                <a:solidFill>
                  <a:srgbClr val="000000"/>
                </a:solidFill>
                <a:latin typeface="Arial"/>
                <a:ea typeface="Arial"/>
                <a:cs typeface="Arial"/>
                <a:sym typeface="Arial"/>
              </a:rPr>
              <a:t>feedback for correct and incorrect answers</a:t>
            </a:r>
            <a:r>
              <a:rPr lang="en-US" sz="1100">
                <a:solidFill>
                  <a:srgbClr val="000000"/>
                </a:solidFill>
                <a:latin typeface="Arial"/>
                <a:ea typeface="Arial"/>
                <a:cs typeface="Arial"/>
                <a:sym typeface="Arial"/>
              </a:rPr>
              <a:t> to enhance learning.</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b="1">
                <a:solidFill>
                  <a:srgbClr val="000000"/>
                </a:solidFill>
                <a:latin typeface="Arial"/>
                <a:ea typeface="Arial"/>
                <a:cs typeface="Arial"/>
                <a:sym typeface="Arial"/>
              </a:rPr>
              <a:t>Multiple Choice Questions (MCQ)</a:t>
            </a:r>
            <a:endParaRPr sz="11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 Provide </a:t>
            </a:r>
            <a:r>
              <a:rPr lang="en-US" sz="1100" b="1">
                <a:solidFill>
                  <a:srgbClr val="000000"/>
                </a:solidFill>
                <a:latin typeface="Arial"/>
                <a:ea typeface="Arial"/>
                <a:cs typeface="Arial"/>
                <a:sym typeface="Arial"/>
              </a:rPr>
              <a:t>2-4 answer choices</a:t>
            </a:r>
            <a:r>
              <a:rPr lang="en-US" sz="1100">
                <a:solidFill>
                  <a:srgbClr val="000000"/>
                </a:solidFill>
                <a:latin typeface="Arial"/>
                <a:ea typeface="Arial"/>
                <a:cs typeface="Arial"/>
                <a:sym typeface="Arial"/>
              </a:rPr>
              <a:t> (one or multiple correct options).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Avoid </a:t>
            </a:r>
            <a:r>
              <a:rPr lang="en-US" sz="1100" b="1">
                <a:solidFill>
                  <a:srgbClr val="000000"/>
                </a:solidFill>
                <a:latin typeface="Arial"/>
                <a:ea typeface="Arial"/>
                <a:cs typeface="Arial"/>
                <a:sym typeface="Arial"/>
              </a:rPr>
              <a:t>overly similar</a:t>
            </a:r>
            <a:r>
              <a:rPr lang="en-US" sz="1100">
                <a:solidFill>
                  <a:srgbClr val="000000"/>
                </a:solidFill>
                <a:latin typeface="Arial"/>
                <a:ea typeface="Arial"/>
                <a:cs typeface="Arial"/>
                <a:sym typeface="Arial"/>
              </a:rPr>
              <a:t> answer choices.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Use </a:t>
            </a:r>
            <a:r>
              <a:rPr lang="en-US" sz="1100" b="1">
                <a:solidFill>
                  <a:srgbClr val="000000"/>
                </a:solidFill>
                <a:latin typeface="Arial"/>
                <a:ea typeface="Arial"/>
                <a:cs typeface="Arial"/>
                <a:sym typeface="Arial"/>
              </a:rPr>
              <a:t>distractors (incorrect choices)</a:t>
            </a:r>
            <a:r>
              <a:rPr lang="en-US" sz="1100">
                <a:solidFill>
                  <a:srgbClr val="000000"/>
                </a:solidFill>
                <a:latin typeface="Arial"/>
                <a:ea typeface="Arial"/>
                <a:cs typeface="Arial"/>
                <a:sym typeface="Arial"/>
              </a:rPr>
              <a:t> that are logical but clearly incorrect.</a:t>
            </a: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Example:</a:t>
            </a:r>
            <a:br>
              <a:rPr lang="en-US" sz="1100" b="1">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lang="en-US" sz="1100" i="1">
                <a:solidFill>
                  <a:srgbClr val="000000"/>
                </a:solidFill>
                <a:latin typeface="Arial"/>
                <a:ea typeface="Arial"/>
                <a:cs typeface="Arial"/>
                <a:sym typeface="Arial"/>
              </a:rPr>
              <a:t>"What is the capital of France?"</a:t>
            </a:r>
            <a:endParaRPr sz="1100" i="1">
              <a:solidFill>
                <a:srgbClr val="000000"/>
              </a:solidFill>
              <a:latin typeface="Arial"/>
              <a:ea typeface="Arial"/>
              <a:cs typeface="Arial"/>
              <a:sym typeface="Arial"/>
            </a:endParaRPr>
          </a:p>
          <a:p>
            <a:pPr marL="457200" lvl="0" indent="-298450" algn="l" rtl="0">
              <a:lnSpc>
                <a:spcPct val="115000"/>
              </a:lnSpc>
              <a:spcBef>
                <a:spcPts val="1200"/>
              </a:spcBef>
              <a:spcAft>
                <a:spcPts val="0"/>
              </a:spcAft>
              <a:buClr>
                <a:srgbClr val="000000"/>
              </a:buClr>
              <a:buSzPts val="1100"/>
              <a:buChar char="●"/>
            </a:pPr>
            <a:r>
              <a:rPr lang="en-US" sz="1100">
                <a:solidFill>
                  <a:srgbClr val="000000"/>
                </a:solidFill>
                <a:latin typeface="Arial"/>
                <a:ea typeface="Arial"/>
                <a:cs typeface="Arial"/>
                <a:sym typeface="Arial"/>
              </a:rPr>
              <a:t>Berlin</a:t>
            </a: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Madrid</a:t>
            </a: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 Paris</a:t>
            </a: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Rome</a:t>
            </a:r>
            <a:endParaRPr sz="1100">
              <a:solidFill>
                <a:srgbClr val="000000"/>
              </a:solidFill>
              <a:latin typeface="Arial"/>
              <a:ea typeface="Arial"/>
              <a:cs typeface="Arial"/>
              <a:sym typeface="Arial"/>
            </a:endParaRPr>
          </a:p>
          <a:p>
            <a:pPr marL="0" marR="0" lvl="0" indent="0" algn="l" rtl="0">
              <a:lnSpc>
                <a:spcPct val="90000"/>
              </a:lnSpc>
              <a:spcBef>
                <a:spcPts val="1200"/>
              </a:spcBef>
              <a:spcAft>
                <a:spcPts val="0"/>
              </a:spcAft>
              <a:buClr>
                <a:schemeClr val="accent4"/>
              </a:buClr>
              <a:buSzPts val="2200"/>
              <a:buFont typeface="Arial"/>
              <a:buNone/>
            </a:pPr>
            <a:endParaRPr sz="3100" b="1"/>
          </a:p>
          <a:p>
            <a:pPr marL="0" marR="0" lvl="0" indent="0" algn="ctr" rtl="0">
              <a:lnSpc>
                <a:spcPct val="90000"/>
              </a:lnSpc>
              <a:spcBef>
                <a:spcPts val="1000"/>
              </a:spcBef>
              <a:spcAft>
                <a:spcPts val="0"/>
              </a:spcAft>
              <a:buSzPts val="2200"/>
              <a:buNone/>
            </a:pPr>
            <a:endParaRPr sz="3100" b="1"/>
          </a:p>
        </p:txBody>
      </p:sp>
      <p:sp>
        <p:nvSpPr>
          <p:cNvPr id="221" name="Google Shape;221;g3408979d82a_0_27"/>
          <p:cNvSpPr txBox="1"/>
          <p:nvPr/>
        </p:nvSpPr>
        <p:spPr>
          <a:xfrm>
            <a:off x="6035675" y="1018550"/>
            <a:ext cx="5871900" cy="52035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1200"/>
              </a:spcBef>
              <a:spcAft>
                <a:spcPts val="0"/>
              </a:spcAft>
              <a:buClr>
                <a:srgbClr val="000000"/>
              </a:buClr>
              <a:buSzPts val="1100"/>
              <a:buFont typeface="Arial"/>
              <a:buNone/>
            </a:pPr>
            <a:r>
              <a:rPr lang="en-US" sz="1100" b="1" i="0" u="none" strike="noStrike" cap="none">
                <a:solidFill>
                  <a:srgbClr val="000000"/>
                </a:solidFill>
                <a:latin typeface="Arial"/>
                <a:ea typeface="Arial"/>
                <a:cs typeface="Arial"/>
                <a:sym typeface="Arial"/>
              </a:rPr>
              <a:t>True/False Questions</a:t>
            </a:r>
            <a:endParaRPr sz="1100" b="1" i="0" u="none" strike="noStrike" cap="none">
              <a:solidFill>
                <a:srgbClr val="000000"/>
              </a:solidFill>
              <a:latin typeface="Arial"/>
              <a:ea typeface="Arial"/>
              <a:cs typeface="Arial"/>
              <a:sym typeface="Arial"/>
            </a:endParaRPr>
          </a:p>
          <a:p>
            <a:pPr marL="0" marR="0" lvl="0" indent="0" algn="l" rtl="0">
              <a:lnSpc>
                <a:spcPct val="115000"/>
              </a:lnSpc>
              <a:spcBef>
                <a:spcPts val="1200"/>
              </a:spcBef>
              <a:spcAft>
                <a:spcPts val="0"/>
              </a:spcAft>
              <a:buClr>
                <a:srgbClr val="000000"/>
              </a:buClr>
              <a:buSzPts val="1100"/>
              <a:buFont typeface="Arial"/>
              <a:buNone/>
            </a:pPr>
            <a:r>
              <a:rPr lang="en-US" sz="1100" b="0" i="0" u="none" strike="noStrike" cap="none">
                <a:solidFill>
                  <a:srgbClr val="000000"/>
                </a:solidFill>
                <a:latin typeface="Arial"/>
                <a:ea typeface="Arial"/>
                <a:cs typeface="Arial"/>
                <a:sym typeface="Arial"/>
              </a:rPr>
              <a:t>✅ Use statements that are </a:t>
            </a:r>
            <a:r>
              <a:rPr lang="en-US" sz="1100" b="1" i="0" u="none" strike="noStrike" cap="none">
                <a:solidFill>
                  <a:srgbClr val="000000"/>
                </a:solidFill>
                <a:latin typeface="Arial"/>
                <a:ea typeface="Arial"/>
                <a:cs typeface="Arial"/>
                <a:sym typeface="Arial"/>
              </a:rPr>
              <a:t>100% true or false</a:t>
            </a:r>
            <a:r>
              <a:rPr lang="en-US" sz="1100" b="0" i="0" u="none" strike="noStrike" cap="none">
                <a:solidFill>
                  <a:srgbClr val="000000"/>
                </a:solidFill>
                <a:latin typeface="Arial"/>
                <a:ea typeface="Arial"/>
                <a:cs typeface="Arial"/>
                <a:sym typeface="Arial"/>
              </a:rPr>
              <a:t>—no ambiguity.</a:t>
            </a:r>
            <a:br>
              <a:rPr lang="en-US" sz="1100" b="0" i="0" u="none" strike="noStrike" cap="none">
                <a:solidFill>
                  <a:srgbClr val="000000"/>
                </a:solidFill>
                <a:latin typeface="Arial"/>
                <a:ea typeface="Arial"/>
                <a:cs typeface="Arial"/>
                <a:sym typeface="Arial"/>
              </a:rPr>
            </a:br>
            <a:r>
              <a:rPr lang="en-US" sz="1100" b="0" i="0" u="none" strike="noStrike" cap="none">
                <a:solidFill>
                  <a:srgbClr val="000000"/>
                </a:solidFill>
                <a:latin typeface="Arial"/>
                <a:ea typeface="Arial"/>
                <a:cs typeface="Arial"/>
                <a:sym typeface="Arial"/>
              </a:rPr>
              <a:t> ✅ Avoid using </a:t>
            </a:r>
            <a:r>
              <a:rPr lang="en-US" sz="1100" b="1" i="0" u="none" strike="noStrike" cap="none">
                <a:solidFill>
                  <a:srgbClr val="000000"/>
                </a:solidFill>
                <a:latin typeface="Arial"/>
                <a:ea typeface="Arial"/>
                <a:cs typeface="Arial"/>
                <a:sym typeface="Arial"/>
              </a:rPr>
              <a:t>"always" and "never"</a:t>
            </a:r>
            <a:r>
              <a:rPr lang="en-US" sz="1100" b="0" i="0" u="none" strike="noStrike" cap="none">
                <a:solidFill>
                  <a:srgbClr val="000000"/>
                </a:solidFill>
                <a:latin typeface="Arial"/>
                <a:ea typeface="Arial"/>
                <a:cs typeface="Arial"/>
                <a:sym typeface="Arial"/>
              </a:rPr>
              <a:t>, which can make answers obvious.</a:t>
            </a:r>
            <a:endParaRPr sz="1100" b="0" i="0" u="none" strike="noStrike" cap="none">
              <a:solidFill>
                <a:srgbClr val="000000"/>
              </a:solidFill>
              <a:latin typeface="Arial"/>
              <a:ea typeface="Arial"/>
              <a:cs typeface="Arial"/>
              <a:sym typeface="Arial"/>
            </a:endParaRPr>
          </a:p>
          <a:p>
            <a:pPr marL="0" marR="0" lvl="0" indent="0" algn="l" rtl="0">
              <a:lnSpc>
                <a:spcPct val="115000"/>
              </a:lnSpc>
              <a:spcBef>
                <a:spcPts val="1200"/>
              </a:spcBef>
              <a:spcAft>
                <a:spcPts val="0"/>
              </a:spcAft>
              <a:buClr>
                <a:srgbClr val="000000"/>
              </a:buClr>
              <a:buSzPts val="1100"/>
              <a:buFont typeface="Arial"/>
              <a:buNone/>
            </a:pPr>
            <a:r>
              <a:rPr lang="en-US" sz="1100" b="0" i="0" u="none" strike="noStrike" cap="none">
                <a:solidFill>
                  <a:srgbClr val="000000"/>
                </a:solidFill>
                <a:latin typeface="Arial"/>
                <a:ea typeface="Arial"/>
                <a:cs typeface="Arial"/>
                <a:sym typeface="Arial"/>
              </a:rPr>
              <a:t>🔹 </a:t>
            </a:r>
            <a:r>
              <a:rPr lang="en-US" sz="1100" b="1" i="0" u="none" strike="noStrike" cap="none">
                <a:solidFill>
                  <a:srgbClr val="000000"/>
                </a:solidFill>
                <a:latin typeface="Arial"/>
                <a:ea typeface="Arial"/>
                <a:cs typeface="Arial"/>
                <a:sym typeface="Arial"/>
              </a:rPr>
              <a:t>Example:</a:t>
            </a:r>
            <a:br>
              <a:rPr lang="en-US" sz="1100" b="1" i="0" u="none" strike="noStrike" cap="none">
                <a:solidFill>
                  <a:srgbClr val="000000"/>
                </a:solidFill>
                <a:latin typeface="Arial"/>
                <a:ea typeface="Arial"/>
                <a:cs typeface="Arial"/>
                <a:sym typeface="Arial"/>
              </a:rPr>
            </a:br>
            <a:r>
              <a:rPr lang="en-US" sz="1100" b="0" i="0" u="none" strike="noStrike" cap="none">
                <a:solidFill>
                  <a:srgbClr val="000000"/>
                </a:solidFill>
                <a:latin typeface="Arial"/>
                <a:ea typeface="Arial"/>
                <a:cs typeface="Arial"/>
                <a:sym typeface="Arial"/>
              </a:rPr>
              <a:t> </a:t>
            </a:r>
            <a:r>
              <a:rPr lang="en-US" sz="1100" b="0" i="1" u="none" strike="noStrike" cap="none">
                <a:solidFill>
                  <a:srgbClr val="000000"/>
                </a:solidFill>
                <a:latin typeface="Arial"/>
                <a:ea typeface="Arial"/>
                <a:cs typeface="Arial"/>
                <a:sym typeface="Arial"/>
              </a:rPr>
              <a:t>"The sun orbits around the Earth."</a:t>
            </a:r>
            <a:endParaRPr sz="1100" b="0" i="1" u="none" strike="noStrike" cap="none">
              <a:solidFill>
                <a:srgbClr val="000000"/>
              </a:solidFill>
              <a:latin typeface="Arial"/>
              <a:ea typeface="Arial"/>
              <a:cs typeface="Arial"/>
              <a:sym typeface="Arial"/>
            </a:endParaRPr>
          </a:p>
          <a:p>
            <a:pPr marL="457200" marR="0" lvl="0" indent="-298450" algn="l" rtl="0">
              <a:lnSpc>
                <a:spcPct val="115000"/>
              </a:lnSpc>
              <a:spcBef>
                <a:spcPts val="1200"/>
              </a:spcBef>
              <a:spcAft>
                <a:spcPts val="0"/>
              </a:spcAft>
              <a:buClr>
                <a:srgbClr val="000000"/>
              </a:buClr>
              <a:buSzPts val="1100"/>
              <a:buFont typeface="Arial"/>
              <a:buChar char="●"/>
            </a:pPr>
            <a:r>
              <a:rPr lang="en-US" sz="1100" b="0" i="0" u="none" strike="noStrike" cap="none">
                <a:solidFill>
                  <a:srgbClr val="000000"/>
                </a:solidFill>
                <a:latin typeface="Arial"/>
                <a:ea typeface="Arial"/>
                <a:cs typeface="Arial"/>
                <a:sym typeface="Arial"/>
              </a:rPr>
              <a:t>[✅] False</a:t>
            </a:r>
            <a:endParaRPr sz="1100" b="0" i="0" u="none" strike="noStrike" cap="none">
              <a:solidFill>
                <a:srgbClr val="000000"/>
              </a:solidFill>
              <a:latin typeface="Arial"/>
              <a:ea typeface="Arial"/>
              <a:cs typeface="Arial"/>
              <a:sym typeface="Arial"/>
            </a:endParaRPr>
          </a:p>
          <a:p>
            <a:pPr marL="0" marR="0" lvl="0" indent="0" algn="l" rtl="0">
              <a:lnSpc>
                <a:spcPct val="115000"/>
              </a:lnSpc>
              <a:spcBef>
                <a:spcPts val="1200"/>
              </a:spcBef>
              <a:spcAft>
                <a:spcPts val="0"/>
              </a:spcAft>
              <a:buClr>
                <a:srgbClr val="000000"/>
              </a:buClr>
              <a:buSzPts val="1100"/>
              <a:buFont typeface="Arial"/>
              <a:buNone/>
            </a:pPr>
            <a:r>
              <a:rPr lang="en-US" sz="1100" b="1" i="0" u="none" strike="noStrike" cap="none">
                <a:solidFill>
                  <a:srgbClr val="000000"/>
                </a:solidFill>
                <a:latin typeface="Arial"/>
                <a:ea typeface="Arial"/>
                <a:cs typeface="Arial"/>
                <a:sym typeface="Arial"/>
              </a:rPr>
              <a:t>Fill in the Blanks</a:t>
            </a:r>
            <a:endParaRPr sz="1100" b="1" i="0" u="none" strike="noStrike" cap="none">
              <a:solidFill>
                <a:srgbClr val="000000"/>
              </a:solidFill>
              <a:latin typeface="Arial"/>
              <a:ea typeface="Arial"/>
              <a:cs typeface="Arial"/>
              <a:sym typeface="Arial"/>
            </a:endParaRPr>
          </a:p>
          <a:p>
            <a:pPr marL="0" marR="0" lvl="0" indent="0" algn="l" rtl="0">
              <a:lnSpc>
                <a:spcPct val="115000"/>
              </a:lnSpc>
              <a:spcBef>
                <a:spcPts val="1200"/>
              </a:spcBef>
              <a:spcAft>
                <a:spcPts val="0"/>
              </a:spcAft>
              <a:buClr>
                <a:srgbClr val="000000"/>
              </a:buClr>
              <a:buSzPts val="1100"/>
              <a:buFont typeface="Arial"/>
              <a:buNone/>
            </a:pPr>
            <a:r>
              <a:rPr lang="en-US" sz="1100" b="0" i="0" u="none" strike="noStrike" cap="none">
                <a:solidFill>
                  <a:srgbClr val="000000"/>
                </a:solidFill>
                <a:latin typeface="Arial"/>
                <a:ea typeface="Arial"/>
                <a:cs typeface="Arial"/>
                <a:sym typeface="Arial"/>
              </a:rPr>
              <a:t>✅ Accept </a:t>
            </a:r>
            <a:r>
              <a:rPr lang="en-US" sz="1100" b="1" i="0" u="none" strike="noStrike" cap="none">
                <a:solidFill>
                  <a:srgbClr val="000000"/>
                </a:solidFill>
                <a:latin typeface="Arial"/>
                <a:ea typeface="Arial"/>
                <a:cs typeface="Arial"/>
                <a:sym typeface="Arial"/>
              </a:rPr>
              <a:t>multiple correct variations</a:t>
            </a:r>
            <a:r>
              <a:rPr lang="en-US" sz="1100" b="0" i="0" u="none" strike="noStrike" cap="none">
                <a:solidFill>
                  <a:srgbClr val="000000"/>
                </a:solidFill>
                <a:latin typeface="Arial"/>
                <a:ea typeface="Arial"/>
                <a:cs typeface="Arial"/>
                <a:sym typeface="Arial"/>
              </a:rPr>
              <a:t> (e.g., "colour" and "color").</a:t>
            </a:r>
            <a:br>
              <a:rPr lang="en-US" sz="1100" b="0" i="0" u="none" strike="noStrike" cap="none">
                <a:solidFill>
                  <a:srgbClr val="000000"/>
                </a:solidFill>
                <a:latin typeface="Arial"/>
                <a:ea typeface="Arial"/>
                <a:cs typeface="Arial"/>
                <a:sym typeface="Arial"/>
              </a:rPr>
            </a:br>
            <a:r>
              <a:rPr lang="en-US" sz="1100" b="0" i="0" u="none" strike="noStrike" cap="none">
                <a:solidFill>
                  <a:srgbClr val="000000"/>
                </a:solidFill>
                <a:latin typeface="Arial"/>
                <a:ea typeface="Arial"/>
                <a:cs typeface="Arial"/>
                <a:sym typeface="Arial"/>
              </a:rPr>
              <a:t> ✅ Keep blanks </a:t>
            </a:r>
            <a:r>
              <a:rPr lang="en-US" sz="1100" b="1" i="0" u="none" strike="noStrike" cap="none">
                <a:solidFill>
                  <a:srgbClr val="000000"/>
                </a:solidFill>
                <a:latin typeface="Arial"/>
                <a:ea typeface="Arial"/>
                <a:cs typeface="Arial"/>
                <a:sym typeface="Arial"/>
              </a:rPr>
              <a:t>limited to 1-3 words</a:t>
            </a:r>
            <a:r>
              <a:rPr lang="en-US" sz="1100" b="0" i="0" u="none" strike="noStrike" cap="none">
                <a:solidFill>
                  <a:srgbClr val="000000"/>
                </a:solidFill>
                <a:latin typeface="Arial"/>
                <a:ea typeface="Arial"/>
                <a:cs typeface="Arial"/>
                <a:sym typeface="Arial"/>
              </a:rPr>
              <a:t> for clarity.</a:t>
            </a:r>
            <a:endParaRPr sz="1100" b="0" i="0" u="none" strike="noStrike" cap="none">
              <a:solidFill>
                <a:srgbClr val="000000"/>
              </a:solidFill>
              <a:latin typeface="Arial"/>
              <a:ea typeface="Arial"/>
              <a:cs typeface="Arial"/>
              <a:sym typeface="Arial"/>
            </a:endParaRPr>
          </a:p>
          <a:p>
            <a:pPr marL="0" marR="0" lvl="0" indent="0" algn="l" rtl="0">
              <a:lnSpc>
                <a:spcPct val="115000"/>
              </a:lnSpc>
              <a:spcBef>
                <a:spcPts val="1200"/>
              </a:spcBef>
              <a:spcAft>
                <a:spcPts val="0"/>
              </a:spcAft>
              <a:buClr>
                <a:srgbClr val="000000"/>
              </a:buClr>
              <a:buSzPts val="1100"/>
              <a:buFont typeface="Arial"/>
              <a:buNone/>
            </a:pPr>
            <a:r>
              <a:rPr lang="en-US" sz="1100" b="0" i="0" u="none" strike="noStrike" cap="none">
                <a:solidFill>
                  <a:srgbClr val="000000"/>
                </a:solidFill>
                <a:latin typeface="Arial"/>
                <a:ea typeface="Arial"/>
                <a:cs typeface="Arial"/>
                <a:sym typeface="Arial"/>
              </a:rPr>
              <a:t>🔹 </a:t>
            </a:r>
            <a:r>
              <a:rPr lang="en-US" sz="1100" b="1" i="0" u="none" strike="noStrike" cap="none">
                <a:solidFill>
                  <a:srgbClr val="000000"/>
                </a:solidFill>
                <a:latin typeface="Arial"/>
                <a:ea typeface="Arial"/>
                <a:cs typeface="Arial"/>
                <a:sym typeface="Arial"/>
              </a:rPr>
              <a:t>Example:</a:t>
            </a:r>
            <a:br>
              <a:rPr lang="en-US" sz="1100" b="1" i="0" u="none" strike="noStrike" cap="none">
                <a:solidFill>
                  <a:srgbClr val="000000"/>
                </a:solidFill>
                <a:latin typeface="Arial"/>
                <a:ea typeface="Arial"/>
                <a:cs typeface="Arial"/>
                <a:sym typeface="Arial"/>
              </a:rPr>
            </a:br>
            <a:r>
              <a:rPr lang="en-US" sz="1100" b="0" i="0" u="none" strike="noStrike" cap="none">
                <a:solidFill>
                  <a:srgbClr val="000000"/>
                </a:solidFill>
                <a:latin typeface="Arial"/>
                <a:ea typeface="Arial"/>
                <a:cs typeface="Arial"/>
                <a:sym typeface="Arial"/>
              </a:rPr>
              <a:t> </a:t>
            </a:r>
            <a:r>
              <a:rPr lang="en-US" sz="1100" b="0" i="1" u="none" strike="noStrike" cap="none">
                <a:solidFill>
                  <a:srgbClr val="000000"/>
                </a:solidFill>
                <a:latin typeface="Arial"/>
                <a:ea typeface="Arial"/>
                <a:cs typeface="Arial"/>
                <a:sym typeface="Arial"/>
              </a:rPr>
              <a:t>"The largest planet in our solar system is ______________."</a:t>
            </a:r>
            <a:br>
              <a:rPr lang="en-US" sz="1100" b="0" i="1" u="none" strike="noStrike" cap="none">
                <a:solidFill>
                  <a:srgbClr val="000000"/>
                </a:solidFill>
                <a:latin typeface="Arial"/>
                <a:ea typeface="Arial"/>
                <a:cs typeface="Arial"/>
                <a:sym typeface="Arial"/>
              </a:rPr>
            </a:br>
            <a:r>
              <a:rPr lang="en-US" sz="1100" b="0" i="0" u="none" strike="noStrike" cap="none">
                <a:solidFill>
                  <a:srgbClr val="000000"/>
                </a:solidFill>
                <a:latin typeface="Arial"/>
                <a:ea typeface="Arial"/>
                <a:cs typeface="Arial"/>
                <a:sym typeface="Arial"/>
              </a:rPr>
              <a:t> (✅ Correct Answer: Jupiter)</a:t>
            </a:r>
            <a:endParaRPr sz="1100" b="0" i="0" u="none" strike="noStrike" cap="none">
              <a:solidFill>
                <a:srgbClr val="000000"/>
              </a:solidFill>
              <a:latin typeface="Arial"/>
              <a:ea typeface="Arial"/>
              <a:cs typeface="Arial"/>
              <a:sym typeface="Arial"/>
            </a:endParaRPr>
          </a:p>
          <a:p>
            <a:pPr marL="0" marR="0" lvl="0" indent="0" algn="l" rtl="0">
              <a:lnSpc>
                <a:spcPct val="115000"/>
              </a:lnSpc>
              <a:spcBef>
                <a:spcPts val="1200"/>
              </a:spcBef>
              <a:spcAft>
                <a:spcPts val="0"/>
              </a:spcAft>
              <a:buClr>
                <a:srgbClr val="000000"/>
              </a:buClr>
              <a:buSzPts val="1100"/>
              <a:buFont typeface="Arial"/>
              <a:buNone/>
            </a:pPr>
            <a:r>
              <a:rPr lang="en-US" sz="1100" b="1" i="0" u="none" strike="noStrike" cap="none">
                <a:solidFill>
                  <a:srgbClr val="000000"/>
                </a:solidFill>
                <a:latin typeface="Arial"/>
                <a:ea typeface="Arial"/>
                <a:cs typeface="Arial"/>
                <a:sym typeface="Arial"/>
              </a:rPr>
              <a:t>Drag and Drop Questions</a:t>
            </a:r>
            <a:endParaRPr sz="1100" b="1" i="0" u="none" strike="noStrike" cap="none">
              <a:solidFill>
                <a:srgbClr val="000000"/>
              </a:solidFill>
              <a:latin typeface="Arial"/>
              <a:ea typeface="Arial"/>
              <a:cs typeface="Arial"/>
              <a:sym typeface="Arial"/>
            </a:endParaRPr>
          </a:p>
          <a:p>
            <a:pPr marL="0" marR="0" lvl="0" indent="0" algn="l" rtl="0">
              <a:lnSpc>
                <a:spcPct val="115000"/>
              </a:lnSpc>
              <a:spcBef>
                <a:spcPts val="1200"/>
              </a:spcBef>
              <a:spcAft>
                <a:spcPts val="0"/>
              </a:spcAft>
              <a:buClr>
                <a:srgbClr val="000000"/>
              </a:buClr>
              <a:buSzPts val="1100"/>
              <a:buFont typeface="Arial"/>
              <a:buNone/>
            </a:pPr>
            <a:r>
              <a:rPr lang="en-US" sz="1100" b="0" i="0" u="none" strike="noStrike" cap="none">
                <a:solidFill>
                  <a:srgbClr val="000000"/>
                </a:solidFill>
                <a:latin typeface="Arial"/>
                <a:ea typeface="Arial"/>
                <a:cs typeface="Arial"/>
                <a:sym typeface="Arial"/>
              </a:rPr>
              <a:t>✅ Keep categories </a:t>
            </a:r>
            <a:r>
              <a:rPr lang="en-US" sz="1100" b="1" i="0" u="none" strike="noStrike" cap="none">
                <a:solidFill>
                  <a:srgbClr val="000000"/>
                </a:solidFill>
                <a:latin typeface="Arial"/>
                <a:ea typeface="Arial"/>
                <a:cs typeface="Arial"/>
                <a:sym typeface="Arial"/>
              </a:rPr>
              <a:t>distinct and easy to understand</a:t>
            </a:r>
            <a:r>
              <a:rPr lang="en-US" sz="1100" b="0" i="0" u="none" strike="noStrike" cap="none">
                <a:solidFill>
                  <a:srgbClr val="000000"/>
                </a:solidFill>
                <a:latin typeface="Arial"/>
                <a:ea typeface="Arial"/>
                <a:cs typeface="Arial"/>
                <a:sym typeface="Arial"/>
              </a:rPr>
              <a:t>.</a:t>
            </a:r>
            <a:br>
              <a:rPr lang="en-US" sz="1100" b="0" i="0" u="none" strike="noStrike" cap="none">
                <a:solidFill>
                  <a:srgbClr val="000000"/>
                </a:solidFill>
                <a:latin typeface="Arial"/>
                <a:ea typeface="Arial"/>
                <a:cs typeface="Arial"/>
                <a:sym typeface="Arial"/>
              </a:rPr>
            </a:br>
            <a:r>
              <a:rPr lang="en-US" sz="1100" b="0" i="0" u="none" strike="noStrike" cap="none">
                <a:solidFill>
                  <a:srgbClr val="000000"/>
                </a:solidFill>
                <a:latin typeface="Arial"/>
                <a:ea typeface="Arial"/>
                <a:cs typeface="Arial"/>
                <a:sym typeface="Arial"/>
              </a:rPr>
              <a:t> ✅ Limit the number of items to </a:t>
            </a:r>
            <a:r>
              <a:rPr lang="en-US" sz="1100" b="1" i="0" u="none" strike="noStrike" cap="none">
                <a:solidFill>
                  <a:srgbClr val="000000"/>
                </a:solidFill>
                <a:latin typeface="Arial"/>
                <a:ea typeface="Arial"/>
                <a:cs typeface="Arial"/>
                <a:sym typeface="Arial"/>
              </a:rPr>
              <a:t>5-7 to avoid cognitive overload</a:t>
            </a:r>
            <a:r>
              <a:rPr lang="en-US" sz="1100" b="0" i="0" u="none" strike="noStrike" cap="none">
                <a:solidFill>
                  <a:srgbClr val="000000"/>
                </a:solidFill>
                <a:latin typeface="Arial"/>
                <a:ea typeface="Arial"/>
                <a:cs typeface="Arial"/>
                <a:sym typeface="Arial"/>
              </a:rPr>
              <a:t>.</a:t>
            </a:r>
            <a:endParaRPr sz="1100" b="0" i="0" u="none" strike="noStrike" cap="none">
              <a:solidFill>
                <a:srgbClr val="000000"/>
              </a:solidFill>
              <a:latin typeface="Arial"/>
              <a:ea typeface="Arial"/>
              <a:cs typeface="Arial"/>
              <a:sym typeface="Arial"/>
            </a:endParaRPr>
          </a:p>
          <a:p>
            <a:pPr marL="0" marR="0" lvl="0" indent="0" algn="l" rtl="0">
              <a:lnSpc>
                <a:spcPct val="115000"/>
              </a:lnSpc>
              <a:spcBef>
                <a:spcPts val="1200"/>
              </a:spcBef>
              <a:spcAft>
                <a:spcPts val="0"/>
              </a:spcAft>
              <a:buClr>
                <a:srgbClr val="000000"/>
              </a:buClr>
              <a:buSzPts val="1100"/>
              <a:buFont typeface="Arial"/>
              <a:buNone/>
            </a:pPr>
            <a:r>
              <a:rPr lang="en-US" sz="1100" b="0" i="0" u="none" strike="noStrike" cap="none">
                <a:solidFill>
                  <a:srgbClr val="000000"/>
                </a:solidFill>
                <a:latin typeface="Arial"/>
                <a:ea typeface="Arial"/>
                <a:cs typeface="Arial"/>
                <a:sym typeface="Arial"/>
              </a:rPr>
              <a:t>🔹 </a:t>
            </a:r>
            <a:r>
              <a:rPr lang="en-US" sz="1100" b="1" i="0" u="none" strike="noStrike" cap="none">
                <a:solidFill>
                  <a:srgbClr val="000000"/>
                </a:solidFill>
                <a:latin typeface="Arial"/>
                <a:ea typeface="Arial"/>
                <a:cs typeface="Arial"/>
                <a:sym typeface="Arial"/>
              </a:rPr>
              <a:t>Example:</a:t>
            </a:r>
            <a:r>
              <a:rPr lang="en-US" sz="1100" b="0" i="0" u="none" strike="noStrike" cap="none">
                <a:solidFill>
                  <a:srgbClr val="000000"/>
                </a:solidFill>
                <a:latin typeface="Arial"/>
                <a:ea typeface="Arial"/>
                <a:cs typeface="Arial"/>
                <a:sym typeface="Arial"/>
              </a:rPr>
              <a:t> </a:t>
            </a:r>
            <a:r>
              <a:rPr lang="en-US" sz="1100" b="0" i="1" u="none" strike="noStrike" cap="none">
                <a:solidFill>
                  <a:srgbClr val="000000"/>
                </a:solidFill>
                <a:latin typeface="Arial"/>
                <a:ea typeface="Arial"/>
                <a:cs typeface="Arial"/>
                <a:sym typeface="Arial"/>
              </a:rPr>
              <a:t>Sort the animals into mammals and birds.</a:t>
            </a:r>
            <a:endParaRPr sz="1100" b="0" i="1" u="none" strike="noStrike" cap="none">
              <a:solidFill>
                <a:srgbClr val="000000"/>
              </a:solidFill>
              <a:latin typeface="Arial"/>
              <a:ea typeface="Arial"/>
              <a:cs typeface="Arial"/>
              <a:sym typeface="Arial"/>
            </a:endParaRPr>
          </a:p>
          <a:p>
            <a:pPr marL="457200" marR="0" lvl="0" indent="-298450" algn="l" rtl="0">
              <a:lnSpc>
                <a:spcPct val="115000"/>
              </a:lnSpc>
              <a:spcBef>
                <a:spcPts val="1200"/>
              </a:spcBef>
              <a:spcAft>
                <a:spcPts val="0"/>
              </a:spcAft>
              <a:buClr>
                <a:srgbClr val="000000"/>
              </a:buClr>
              <a:buSzPts val="1100"/>
              <a:buFont typeface="Arial"/>
              <a:buChar char="●"/>
            </a:pPr>
            <a:r>
              <a:rPr lang="en-US" sz="1100" b="1" i="0" u="none" strike="noStrike" cap="none">
                <a:solidFill>
                  <a:srgbClr val="000000"/>
                </a:solidFill>
                <a:latin typeface="Arial"/>
                <a:ea typeface="Arial"/>
                <a:cs typeface="Arial"/>
                <a:sym typeface="Arial"/>
              </a:rPr>
              <a:t>Mammals:</a:t>
            </a:r>
            <a:r>
              <a:rPr lang="en-US" sz="1100" b="0" i="0" u="none" strike="noStrike" cap="none">
                <a:solidFill>
                  <a:srgbClr val="000000"/>
                </a:solidFill>
                <a:latin typeface="Arial"/>
                <a:ea typeface="Arial"/>
                <a:cs typeface="Arial"/>
                <a:sym typeface="Arial"/>
              </a:rPr>
              <a:t> Lion, Dolphin, Elephant</a:t>
            </a:r>
            <a:endParaRPr sz="1100" b="0" i="0" u="none" strike="noStrike" cap="none">
              <a:solidFill>
                <a:srgbClr val="000000"/>
              </a:solidFill>
              <a:latin typeface="Arial"/>
              <a:ea typeface="Arial"/>
              <a:cs typeface="Arial"/>
              <a:sym typeface="Arial"/>
            </a:endParaRPr>
          </a:p>
          <a:p>
            <a:pPr marL="457200" marR="0" lvl="0" indent="-298450" algn="l" rtl="0">
              <a:lnSpc>
                <a:spcPct val="115000"/>
              </a:lnSpc>
              <a:spcBef>
                <a:spcPts val="0"/>
              </a:spcBef>
              <a:spcAft>
                <a:spcPts val="0"/>
              </a:spcAft>
              <a:buClr>
                <a:srgbClr val="000000"/>
              </a:buClr>
              <a:buSzPts val="1100"/>
              <a:buFont typeface="Arial"/>
              <a:buChar char="●"/>
            </a:pPr>
            <a:r>
              <a:rPr lang="en-US" sz="1100" b="1" i="0" u="none" strike="noStrike" cap="none">
                <a:solidFill>
                  <a:srgbClr val="000000"/>
                </a:solidFill>
                <a:latin typeface="Arial"/>
                <a:ea typeface="Arial"/>
                <a:cs typeface="Arial"/>
                <a:sym typeface="Arial"/>
              </a:rPr>
              <a:t>Birds:</a:t>
            </a:r>
            <a:r>
              <a:rPr lang="en-US" sz="1100" b="0" i="0" u="none" strike="noStrike" cap="none">
                <a:solidFill>
                  <a:srgbClr val="000000"/>
                </a:solidFill>
                <a:latin typeface="Arial"/>
                <a:ea typeface="Arial"/>
                <a:cs typeface="Arial"/>
                <a:sym typeface="Arial"/>
              </a:rPr>
              <a:t> Eagle, Parrot, Penguin</a:t>
            </a:r>
            <a:endParaRPr sz="1300" b="1"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2500"/>
              <a:buFont typeface="Calibri"/>
              <a:buNone/>
            </a:pPr>
            <a:r>
              <a:rPr lang="en-US"/>
              <a:t>Module 6: Learning and assessment design for upper primary classes based on the THINKER framework</a:t>
            </a:r>
            <a:endParaRPr/>
          </a:p>
        </p:txBody>
      </p:sp>
      <p:sp>
        <p:nvSpPr>
          <p:cNvPr id="92" name="Google Shape;92;p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Unit 6.3: Online tools for teaching and assessment</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g3408979d82a_0_3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Designing a quiz with an online tool</a:t>
            </a:r>
            <a:endParaRPr/>
          </a:p>
        </p:txBody>
      </p:sp>
      <p:sp>
        <p:nvSpPr>
          <p:cNvPr id="228" name="Google Shape;228;g3408979d82a_0_33"/>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r>
              <a:rPr lang="en-US" sz="3100" b="1"/>
              <a:t>H5P Quiz tool</a:t>
            </a:r>
            <a:endParaRPr sz="3100" b="1"/>
          </a:p>
          <a:p>
            <a:pPr marL="0" lvl="0" indent="0" algn="l" rtl="0">
              <a:lnSpc>
                <a:spcPct val="115000"/>
              </a:lnSpc>
              <a:spcBef>
                <a:spcPts val="1400"/>
              </a:spcBef>
              <a:spcAft>
                <a:spcPts val="0"/>
              </a:spcAft>
              <a:buSzPts val="2200"/>
              <a:buNone/>
            </a:pPr>
            <a:r>
              <a:rPr lang="en-US" sz="1300" b="1">
                <a:solidFill>
                  <a:srgbClr val="000000"/>
                </a:solidFill>
                <a:latin typeface="Arial"/>
                <a:ea typeface="Arial"/>
                <a:cs typeface="Arial"/>
                <a:sym typeface="Arial"/>
              </a:rPr>
              <a:t>3. Enhancing Quiz Engagement</a:t>
            </a:r>
            <a:endParaRPr sz="13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Use multimedia (images, audio, video)</a:t>
            </a:r>
            <a:r>
              <a:rPr lang="en-US" sz="1100">
                <a:solidFill>
                  <a:srgbClr val="000000"/>
                </a:solidFill>
                <a:latin typeface="Arial"/>
                <a:ea typeface="Arial"/>
                <a:cs typeface="Arial"/>
                <a:sym typeface="Arial"/>
              </a:rPr>
              <a:t> to make quizzes interactive.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Enable immediate feedback</a:t>
            </a:r>
            <a:r>
              <a:rPr lang="en-US" sz="1100">
                <a:solidFill>
                  <a:srgbClr val="000000"/>
                </a:solidFill>
                <a:latin typeface="Arial"/>
                <a:ea typeface="Arial"/>
                <a:cs typeface="Arial"/>
                <a:sym typeface="Arial"/>
              </a:rPr>
              <a:t> so learners can correct misconceptions.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Randomize question order</a:t>
            </a:r>
            <a:r>
              <a:rPr lang="en-US" sz="1100">
                <a:solidFill>
                  <a:srgbClr val="000000"/>
                </a:solidFill>
                <a:latin typeface="Arial"/>
                <a:ea typeface="Arial"/>
                <a:cs typeface="Arial"/>
                <a:sym typeface="Arial"/>
              </a:rPr>
              <a:t> to prevent memorization.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Set time limits</a:t>
            </a:r>
            <a:r>
              <a:rPr lang="en-US" sz="1100">
                <a:solidFill>
                  <a:srgbClr val="000000"/>
                </a:solidFill>
                <a:latin typeface="Arial"/>
                <a:ea typeface="Arial"/>
                <a:cs typeface="Arial"/>
                <a:sym typeface="Arial"/>
              </a:rPr>
              <a:t> to encourage quick thinking (optional).</a:t>
            </a: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endParaRPr sz="1100">
              <a:solidFill>
                <a:srgbClr val="000000"/>
              </a:solidFill>
              <a:latin typeface="Arial"/>
              <a:ea typeface="Arial"/>
              <a:cs typeface="Arial"/>
              <a:sym typeface="Arial"/>
            </a:endParaRPr>
          </a:p>
          <a:p>
            <a:pPr marL="0" lvl="0" indent="0" algn="l" rtl="0">
              <a:lnSpc>
                <a:spcPct val="115000"/>
              </a:lnSpc>
              <a:spcBef>
                <a:spcPts val="1400"/>
              </a:spcBef>
              <a:spcAft>
                <a:spcPts val="0"/>
              </a:spcAft>
              <a:buSzPts val="2200"/>
              <a:buNone/>
            </a:pPr>
            <a:r>
              <a:rPr lang="en-US" sz="1300" b="1">
                <a:solidFill>
                  <a:srgbClr val="000000"/>
                </a:solidFill>
                <a:latin typeface="Arial"/>
                <a:ea typeface="Arial"/>
                <a:cs typeface="Arial"/>
                <a:sym typeface="Arial"/>
              </a:rPr>
              <a:t>4. Testing and Publishing the Quiz</a:t>
            </a:r>
            <a:endParaRPr sz="1300" b="1">
              <a:solidFill>
                <a:srgbClr val="000000"/>
              </a:solidFill>
              <a:latin typeface="Arial"/>
              <a:ea typeface="Arial"/>
              <a:cs typeface="Arial"/>
              <a:sym typeface="Arial"/>
            </a:endParaRPr>
          </a:p>
          <a:p>
            <a:pPr marL="457200" lvl="0" indent="-298450" algn="l" rtl="0">
              <a:lnSpc>
                <a:spcPct val="115000"/>
              </a:lnSpc>
              <a:spcBef>
                <a:spcPts val="1200"/>
              </a:spcBef>
              <a:spcAft>
                <a:spcPts val="0"/>
              </a:spcAft>
              <a:buClr>
                <a:srgbClr val="000000"/>
              </a:buClr>
              <a:buSzPts val="1100"/>
              <a:buChar char="●"/>
            </a:pPr>
            <a:r>
              <a:rPr lang="en-US" sz="1100" b="1">
                <a:solidFill>
                  <a:srgbClr val="000000"/>
                </a:solidFill>
                <a:latin typeface="Arial"/>
                <a:ea typeface="Arial"/>
                <a:cs typeface="Arial"/>
                <a:sym typeface="Arial"/>
              </a:rPr>
              <a:t>Preview the quiz</a:t>
            </a:r>
            <a:r>
              <a:rPr lang="en-US" sz="1100">
                <a:solidFill>
                  <a:srgbClr val="000000"/>
                </a:solidFill>
                <a:latin typeface="Arial"/>
                <a:ea typeface="Arial"/>
                <a:cs typeface="Arial"/>
                <a:sym typeface="Arial"/>
              </a:rPr>
              <a:t> before publishing to check for errors.</a:t>
            </a: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Adjust </a:t>
            </a:r>
            <a:r>
              <a:rPr lang="en-US" sz="1100" b="1">
                <a:solidFill>
                  <a:srgbClr val="000000"/>
                </a:solidFill>
                <a:latin typeface="Arial"/>
                <a:ea typeface="Arial"/>
                <a:cs typeface="Arial"/>
                <a:sym typeface="Arial"/>
              </a:rPr>
              <a:t>scoring settings</a:t>
            </a:r>
            <a:r>
              <a:rPr lang="en-US" sz="1100">
                <a:solidFill>
                  <a:srgbClr val="000000"/>
                </a:solidFill>
                <a:latin typeface="Arial"/>
                <a:ea typeface="Arial"/>
                <a:cs typeface="Arial"/>
                <a:sym typeface="Arial"/>
              </a:rPr>
              <a:t> (e.g., allow retries or limit attempts).</a:t>
            </a: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b="1">
                <a:solidFill>
                  <a:srgbClr val="000000"/>
                </a:solidFill>
                <a:latin typeface="Arial"/>
                <a:ea typeface="Arial"/>
                <a:cs typeface="Arial"/>
                <a:sym typeface="Arial"/>
              </a:rPr>
              <a:t>Publish the quiz</a:t>
            </a:r>
            <a:r>
              <a:rPr lang="en-US" sz="1100">
                <a:solidFill>
                  <a:srgbClr val="000000"/>
                </a:solidFill>
                <a:latin typeface="Arial"/>
                <a:ea typeface="Arial"/>
                <a:cs typeface="Arial"/>
                <a:sym typeface="Arial"/>
              </a:rPr>
              <a:t> and embed it in your LMS or website.</a:t>
            </a: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Monitor </a:t>
            </a:r>
            <a:r>
              <a:rPr lang="en-US" sz="1100" b="1">
                <a:solidFill>
                  <a:srgbClr val="000000"/>
                </a:solidFill>
                <a:latin typeface="Arial"/>
                <a:ea typeface="Arial"/>
                <a:cs typeface="Arial"/>
                <a:sym typeface="Arial"/>
              </a:rPr>
              <a:t>quiz analytics</a:t>
            </a:r>
            <a:r>
              <a:rPr lang="en-US" sz="1100">
                <a:solidFill>
                  <a:srgbClr val="000000"/>
                </a:solidFill>
                <a:latin typeface="Arial"/>
                <a:ea typeface="Arial"/>
                <a:cs typeface="Arial"/>
                <a:sym typeface="Arial"/>
              </a:rPr>
              <a:t> (if available) to track student performance.</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0" lvl="0" indent="0" algn="l" rtl="0">
              <a:lnSpc>
                <a:spcPct val="115000"/>
              </a:lnSpc>
              <a:spcBef>
                <a:spcPts val="1400"/>
              </a:spcBef>
              <a:spcAft>
                <a:spcPts val="0"/>
              </a:spcAft>
              <a:buSzPts val="2200"/>
              <a:buNone/>
            </a:pPr>
            <a:r>
              <a:rPr lang="en-US" sz="1300" b="1">
                <a:solidFill>
                  <a:srgbClr val="000000"/>
                </a:solidFill>
                <a:latin typeface="Arial"/>
                <a:ea typeface="Arial"/>
                <a:cs typeface="Arial"/>
                <a:sym typeface="Arial"/>
              </a:rPr>
              <a:t>5. Example Use Cases</a:t>
            </a:r>
            <a:endParaRPr sz="13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Primary School:</a:t>
            </a:r>
            <a:r>
              <a:rPr lang="en-US" sz="1100">
                <a:solidFill>
                  <a:srgbClr val="000000"/>
                </a:solidFill>
                <a:latin typeface="Arial"/>
                <a:ea typeface="Arial"/>
                <a:cs typeface="Arial"/>
                <a:sym typeface="Arial"/>
              </a:rPr>
              <a:t> Vocabulary flashcards, basic math problems.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Secondary School:</a:t>
            </a:r>
            <a:r>
              <a:rPr lang="en-US" sz="1100">
                <a:solidFill>
                  <a:srgbClr val="000000"/>
                </a:solidFill>
                <a:latin typeface="Arial"/>
                <a:ea typeface="Arial"/>
                <a:cs typeface="Arial"/>
                <a:sym typeface="Arial"/>
              </a:rPr>
              <a:t> Science quizzes, history timelines.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Higher Education:</a:t>
            </a:r>
            <a:r>
              <a:rPr lang="en-US" sz="1100">
                <a:solidFill>
                  <a:srgbClr val="000000"/>
                </a:solidFill>
                <a:latin typeface="Arial"/>
                <a:ea typeface="Arial"/>
                <a:cs typeface="Arial"/>
                <a:sym typeface="Arial"/>
              </a:rPr>
              <a:t> Case studies, scenario-based assessments.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Corporate Training:</a:t>
            </a:r>
            <a:r>
              <a:rPr lang="en-US" sz="1100">
                <a:solidFill>
                  <a:srgbClr val="000000"/>
                </a:solidFill>
                <a:latin typeface="Arial"/>
                <a:ea typeface="Arial"/>
                <a:cs typeface="Arial"/>
                <a:sym typeface="Arial"/>
              </a:rPr>
              <a:t> Compliance tests, product knowledge checks.</a:t>
            </a: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By following these </a:t>
            </a:r>
            <a:r>
              <a:rPr lang="en-US" sz="1100" b="1">
                <a:solidFill>
                  <a:srgbClr val="000000"/>
                </a:solidFill>
                <a:latin typeface="Arial"/>
                <a:ea typeface="Arial"/>
                <a:cs typeface="Arial"/>
                <a:sym typeface="Arial"/>
              </a:rPr>
              <a:t>H5P Quiz tool guidelines</a:t>
            </a:r>
            <a:r>
              <a:rPr lang="en-US" sz="1100">
                <a:solidFill>
                  <a:srgbClr val="000000"/>
                </a:solidFill>
                <a:latin typeface="Arial"/>
                <a:ea typeface="Arial"/>
                <a:cs typeface="Arial"/>
                <a:sym typeface="Arial"/>
              </a:rPr>
              <a:t>, you can create engaging, effective, and interactive assessments for students of all levels. 🚀</a:t>
            </a:r>
            <a:endParaRPr sz="1100">
              <a:solidFill>
                <a:srgbClr val="000000"/>
              </a:solidFill>
              <a:latin typeface="Arial"/>
              <a:ea typeface="Arial"/>
              <a:cs typeface="Arial"/>
              <a:sym typeface="Arial"/>
            </a:endParaRPr>
          </a:p>
          <a:p>
            <a:pPr marL="0" marR="0" lvl="0" indent="0" algn="l" rtl="0">
              <a:lnSpc>
                <a:spcPct val="90000"/>
              </a:lnSpc>
              <a:spcBef>
                <a:spcPts val="1200"/>
              </a:spcBef>
              <a:spcAft>
                <a:spcPts val="0"/>
              </a:spcAft>
              <a:buClr>
                <a:schemeClr val="accent4"/>
              </a:buClr>
              <a:buSzPts val="2200"/>
              <a:buFont typeface="Arial"/>
              <a:buNone/>
            </a:pPr>
            <a:endParaRPr sz="3100" b="1"/>
          </a:p>
          <a:p>
            <a:pPr marL="0" marR="0" lvl="0" indent="0" algn="ctr" rtl="0">
              <a:lnSpc>
                <a:spcPct val="90000"/>
              </a:lnSpc>
              <a:spcBef>
                <a:spcPts val="1000"/>
              </a:spcBef>
              <a:spcAft>
                <a:spcPts val="0"/>
              </a:spcAft>
              <a:buSzPts val="2200"/>
              <a:buNone/>
            </a:pPr>
            <a:endParaRPr sz="3100" b="1"/>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g3408979d82a_0_2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Designing a quiz with an online tool</a:t>
            </a:r>
            <a:endParaRPr/>
          </a:p>
        </p:txBody>
      </p:sp>
      <p:sp>
        <p:nvSpPr>
          <p:cNvPr id="235" name="Google Shape;235;g3408979d82a_0_21"/>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r>
              <a:rPr lang="en-US" sz="3100" b="1"/>
              <a:t>Moodle Quiz tool</a:t>
            </a:r>
            <a:endParaRPr sz="3100" b="1"/>
          </a:p>
          <a:p>
            <a:pPr marL="0" lvl="0" indent="0" algn="l" rtl="0">
              <a:lnSpc>
                <a:spcPct val="115000"/>
              </a:lnSpc>
              <a:spcBef>
                <a:spcPts val="1400"/>
              </a:spcBef>
              <a:spcAft>
                <a:spcPts val="0"/>
              </a:spcAft>
              <a:buSzPts val="2200"/>
              <a:buNone/>
            </a:pPr>
            <a:r>
              <a:rPr lang="en-US" sz="1300" b="1">
                <a:solidFill>
                  <a:srgbClr val="000000"/>
                </a:solidFill>
                <a:latin typeface="Arial"/>
                <a:ea typeface="Arial"/>
                <a:cs typeface="Arial"/>
                <a:sym typeface="Arial"/>
              </a:rPr>
              <a:t>1. Setting Up a Moodle Quiz</a:t>
            </a:r>
            <a:endParaRPr sz="13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b="1">
                <a:solidFill>
                  <a:srgbClr val="000000"/>
                </a:solidFill>
                <a:latin typeface="Arial"/>
                <a:ea typeface="Arial"/>
                <a:cs typeface="Arial"/>
                <a:sym typeface="Arial"/>
              </a:rPr>
              <a:t>Step 1: Add a New Quiz</a:t>
            </a:r>
            <a:endParaRPr sz="1100" b="1">
              <a:solidFill>
                <a:srgbClr val="000000"/>
              </a:solidFill>
              <a:latin typeface="Arial"/>
              <a:ea typeface="Arial"/>
              <a:cs typeface="Arial"/>
              <a:sym typeface="Arial"/>
            </a:endParaRPr>
          </a:p>
          <a:p>
            <a:pPr marL="457200" lvl="0" indent="-298450" algn="l" rtl="0">
              <a:lnSpc>
                <a:spcPct val="115000"/>
              </a:lnSpc>
              <a:spcBef>
                <a:spcPts val="1200"/>
              </a:spcBef>
              <a:spcAft>
                <a:spcPts val="0"/>
              </a:spcAft>
              <a:buClr>
                <a:srgbClr val="000000"/>
              </a:buClr>
              <a:buSzPts val="1100"/>
              <a:buAutoNum type="arabicPeriod"/>
            </a:pPr>
            <a:r>
              <a:rPr lang="en-US" sz="1100" b="1">
                <a:solidFill>
                  <a:srgbClr val="000000"/>
                </a:solidFill>
                <a:latin typeface="Arial"/>
                <a:ea typeface="Arial"/>
                <a:cs typeface="Arial"/>
                <a:sym typeface="Arial"/>
              </a:rPr>
              <a:t>Log in to Moodle</a:t>
            </a:r>
            <a:r>
              <a:rPr lang="en-US" sz="1100">
                <a:solidFill>
                  <a:srgbClr val="000000"/>
                </a:solidFill>
                <a:latin typeface="Arial"/>
                <a:ea typeface="Arial"/>
                <a:cs typeface="Arial"/>
                <a:sym typeface="Arial"/>
              </a:rPr>
              <a:t> and go to your course.</a:t>
            </a: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AutoNum type="arabicPeriod"/>
            </a:pPr>
            <a:r>
              <a:rPr lang="en-US" sz="1100" b="1">
                <a:solidFill>
                  <a:srgbClr val="000000"/>
                </a:solidFill>
                <a:latin typeface="Arial"/>
                <a:ea typeface="Arial"/>
                <a:cs typeface="Arial"/>
                <a:sym typeface="Arial"/>
              </a:rPr>
              <a:t>Turn editing on</a:t>
            </a:r>
            <a:r>
              <a:rPr lang="en-US" sz="1100">
                <a:solidFill>
                  <a:srgbClr val="000000"/>
                </a:solidFill>
                <a:latin typeface="Arial"/>
                <a:ea typeface="Arial"/>
                <a:cs typeface="Arial"/>
                <a:sym typeface="Arial"/>
              </a:rPr>
              <a:t> (top-right corner).</a:t>
            </a: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Click </a:t>
            </a:r>
            <a:r>
              <a:rPr lang="en-US" sz="1100" b="1">
                <a:solidFill>
                  <a:srgbClr val="000000"/>
                </a:solidFill>
                <a:latin typeface="Arial"/>
                <a:ea typeface="Arial"/>
                <a:cs typeface="Arial"/>
                <a:sym typeface="Arial"/>
              </a:rPr>
              <a:t>“Add an activity or resource”</a:t>
            </a:r>
            <a:r>
              <a:rPr lang="en-US" sz="1100">
                <a:solidFill>
                  <a:srgbClr val="000000"/>
                </a:solidFill>
                <a:latin typeface="Arial"/>
                <a:ea typeface="Arial"/>
                <a:cs typeface="Arial"/>
                <a:sym typeface="Arial"/>
              </a:rPr>
              <a:t> and select </a:t>
            </a:r>
            <a:r>
              <a:rPr lang="en-US" sz="1100" b="1">
                <a:solidFill>
                  <a:srgbClr val="000000"/>
                </a:solidFill>
                <a:latin typeface="Arial"/>
                <a:ea typeface="Arial"/>
                <a:cs typeface="Arial"/>
                <a:sym typeface="Arial"/>
              </a:rPr>
              <a:t>“Quiz”</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Give your quiz a </a:t>
            </a:r>
            <a:r>
              <a:rPr lang="en-US" sz="1100" b="1">
                <a:solidFill>
                  <a:srgbClr val="000000"/>
                </a:solidFill>
                <a:latin typeface="Arial"/>
                <a:ea typeface="Arial"/>
                <a:cs typeface="Arial"/>
                <a:sym typeface="Arial"/>
              </a:rPr>
              <a:t>name and description</a:t>
            </a:r>
            <a:r>
              <a:rPr lang="en-US" sz="1100">
                <a:solidFill>
                  <a:srgbClr val="000000"/>
                </a:solidFill>
                <a:latin typeface="Arial"/>
                <a:ea typeface="Arial"/>
                <a:cs typeface="Arial"/>
                <a:sym typeface="Arial"/>
              </a:rPr>
              <a:t> (e.g., instructions for students).</a:t>
            </a: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Configure </a:t>
            </a:r>
            <a:r>
              <a:rPr lang="en-US" sz="1100" b="1">
                <a:solidFill>
                  <a:srgbClr val="000000"/>
                </a:solidFill>
                <a:latin typeface="Arial"/>
                <a:ea typeface="Arial"/>
                <a:cs typeface="Arial"/>
                <a:sym typeface="Arial"/>
              </a:rPr>
              <a:t>timing, grading, and attempt settings</a:t>
            </a:r>
            <a:r>
              <a:rPr lang="en-US" sz="1100">
                <a:solidFill>
                  <a:srgbClr val="000000"/>
                </a:solidFill>
                <a:latin typeface="Arial"/>
                <a:ea typeface="Arial"/>
                <a:cs typeface="Arial"/>
                <a:sym typeface="Arial"/>
              </a:rPr>
              <a:t> (detailed below).</a:t>
            </a:r>
            <a:endParaRPr sz="1100">
              <a:solidFill>
                <a:srgbClr val="000000"/>
              </a:solidFill>
              <a:latin typeface="Arial"/>
              <a:ea typeface="Arial"/>
              <a:cs typeface="Arial"/>
              <a:sym typeface="Arial"/>
            </a:endParaRPr>
          </a:p>
          <a:p>
            <a:pPr marL="0" lvl="0" indent="0" algn="l" rtl="0">
              <a:lnSpc>
                <a:spcPct val="115000"/>
              </a:lnSpc>
              <a:spcBef>
                <a:spcPts val="1400"/>
              </a:spcBef>
              <a:spcAft>
                <a:spcPts val="0"/>
              </a:spcAft>
              <a:buSzPts val="2200"/>
              <a:buNone/>
            </a:pPr>
            <a:r>
              <a:rPr lang="en-US" sz="1300" b="1">
                <a:solidFill>
                  <a:srgbClr val="000000"/>
                </a:solidFill>
                <a:latin typeface="Arial"/>
                <a:ea typeface="Arial"/>
                <a:cs typeface="Arial"/>
                <a:sym typeface="Arial"/>
              </a:rPr>
              <a:t>2. Configuring Quiz Settings</a:t>
            </a:r>
            <a:endParaRPr sz="13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b="1">
                <a:solidFill>
                  <a:srgbClr val="000000"/>
                </a:solidFill>
                <a:latin typeface="Arial"/>
                <a:ea typeface="Arial"/>
                <a:cs typeface="Arial"/>
                <a:sym typeface="Arial"/>
              </a:rPr>
              <a:t>Timing</a:t>
            </a:r>
            <a:endParaRPr sz="11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Set start and end dates</a:t>
            </a:r>
            <a:r>
              <a:rPr lang="en-US" sz="1100">
                <a:solidFill>
                  <a:srgbClr val="000000"/>
                </a:solidFill>
                <a:latin typeface="Arial"/>
                <a:ea typeface="Arial"/>
                <a:cs typeface="Arial"/>
                <a:sym typeface="Arial"/>
              </a:rPr>
              <a:t> for quiz availability.</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Time limit</a:t>
            </a:r>
            <a:r>
              <a:rPr lang="en-US" sz="1100">
                <a:solidFill>
                  <a:srgbClr val="000000"/>
                </a:solidFill>
                <a:latin typeface="Arial"/>
                <a:ea typeface="Arial"/>
                <a:cs typeface="Arial"/>
                <a:sym typeface="Arial"/>
              </a:rPr>
              <a:t> (optional) to control how long students have to complete it.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Auto-submit</a:t>
            </a:r>
            <a:r>
              <a:rPr lang="en-US" sz="1100">
                <a:solidFill>
                  <a:srgbClr val="000000"/>
                </a:solidFill>
                <a:latin typeface="Arial"/>
                <a:ea typeface="Arial"/>
                <a:cs typeface="Arial"/>
                <a:sym typeface="Arial"/>
              </a:rPr>
              <a:t> when time expires or allow students to manually submit.</a:t>
            </a: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b="1">
                <a:solidFill>
                  <a:srgbClr val="000000"/>
                </a:solidFill>
                <a:latin typeface="Arial"/>
                <a:ea typeface="Arial"/>
                <a:cs typeface="Arial"/>
                <a:sym typeface="Arial"/>
              </a:rPr>
              <a:t>Attempts &amp; Grading</a:t>
            </a:r>
            <a:endParaRPr sz="11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Single or multiple attempts</a:t>
            </a:r>
            <a:r>
              <a:rPr lang="en-US" sz="1100">
                <a:solidFill>
                  <a:srgbClr val="000000"/>
                </a:solidFill>
                <a:latin typeface="Arial"/>
                <a:ea typeface="Arial"/>
                <a:cs typeface="Arial"/>
                <a:sym typeface="Arial"/>
              </a:rPr>
              <a:t> (choose how many tries students get).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Grading method:</a:t>
            </a:r>
            <a:r>
              <a:rPr lang="en-US" sz="1100">
                <a:solidFill>
                  <a:srgbClr val="000000"/>
                </a:solidFill>
                <a:latin typeface="Arial"/>
                <a:ea typeface="Arial"/>
                <a:cs typeface="Arial"/>
                <a:sym typeface="Arial"/>
              </a:rPr>
              <a:t> Highest, average, first, or last attempt.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Shuffle questions &amp; answers</a:t>
            </a:r>
            <a:r>
              <a:rPr lang="en-US" sz="1100">
                <a:solidFill>
                  <a:srgbClr val="000000"/>
                </a:solidFill>
                <a:latin typeface="Arial"/>
                <a:ea typeface="Arial"/>
                <a:cs typeface="Arial"/>
                <a:sym typeface="Arial"/>
              </a:rPr>
              <a:t> for unique tests per student.</a:t>
            </a: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b="1">
                <a:solidFill>
                  <a:srgbClr val="000000"/>
                </a:solidFill>
                <a:latin typeface="Arial"/>
                <a:ea typeface="Arial"/>
                <a:cs typeface="Arial"/>
                <a:sym typeface="Arial"/>
              </a:rPr>
              <a:t>Review Options (Feedback Settings)</a:t>
            </a:r>
            <a:endParaRPr sz="11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 Control when students see </a:t>
            </a:r>
            <a:r>
              <a:rPr lang="en-US" sz="1100" b="1">
                <a:solidFill>
                  <a:srgbClr val="000000"/>
                </a:solidFill>
                <a:latin typeface="Arial"/>
                <a:ea typeface="Arial"/>
                <a:cs typeface="Arial"/>
                <a:sym typeface="Arial"/>
              </a:rPr>
              <a:t>grades, correct answers, and feedback</a:t>
            </a:r>
            <a:r>
              <a:rPr lang="en-US" sz="1100">
                <a:solidFill>
                  <a:srgbClr val="000000"/>
                </a:solidFill>
                <a:latin typeface="Arial"/>
                <a:ea typeface="Arial"/>
                <a:cs typeface="Arial"/>
                <a:sym typeface="Arial"/>
              </a:rPr>
              <a:t> (immediately, after attempt, or after quiz closes).</a:t>
            </a:r>
            <a:endParaRPr sz="1100">
              <a:solidFill>
                <a:srgbClr val="000000"/>
              </a:solidFill>
              <a:latin typeface="Arial"/>
              <a:ea typeface="Arial"/>
              <a:cs typeface="Arial"/>
              <a:sym typeface="Arial"/>
            </a:endParaRPr>
          </a:p>
          <a:p>
            <a:pPr marL="0" marR="0" lvl="0" indent="0" algn="l" rtl="0">
              <a:lnSpc>
                <a:spcPct val="90000"/>
              </a:lnSpc>
              <a:spcBef>
                <a:spcPts val="1200"/>
              </a:spcBef>
              <a:spcAft>
                <a:spcPts val="0"/>
              </a:spcAft>
              <a:buClr>
                <a:schemeClr val="accent4"/>
              </a:buClr>
              <a:buSzPts val="2200"/>
              <a:buFont typeface="Arial"/>
              <a:buNone/>
            </a:pPr>
            <a:endParaRPr sz="3100" b="1"/>
          </a:p>
          <a:p>
            <a:pPr marL="0" marR="0" lvl="0" indent="0" algn="ctr" rtl="0">
              <a:lnSpc>
                <a:spcPct val="90000"/>
              </a:lnSpc>
              <a:spcBef>
                <a:spcPts val="1000"/>
              </a:spcBef>
              <a:spcAft>
                <a:spcPts val="0"/>
              </a:spcAft>
              <a:buSzPts val="2200"/>
              <a:buNone/>
            </a:pPr>
            <a:endParaRPr sz="3100" b="1"/>
          </a:p>
        </p:txBody>
      </p:sp>
      <p:pic>
        <p:nvPicPr>
          <p:cNvPr id="236" name="Google Shape;236;g3408979d82a_0_21"/>
          <p:cNvPicPr preferRelativeResize="0"/>
          <p:nvPr/>
        </p:nvPicPr>
        <p:blipFill rotWithShape="1">
          <a:blip r:embed="rId3">
            <a:alphaModFix/>
          </a:blip>
          <a:srcRect/>
          <a:stretch/>
        </p:blipFill>
        <p:spPr>
          <a:xfrm>
            <a:off x="7214783" y="1156625"/>
            <a:ext cx="4103875" cy="30739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3408979d82a_0_4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Designing a quiz with an online tool</a:t>
            </a:r>
            <a:endParaRPr/>
          </a:p>
        </p:txBody>
      </p:sp>
      <p:sp>
        <p:nvSpPr>
          <p:cNvPr id="243" name="Google Shape;243;g3408979d82a_0_44"/>
          <p:cNvSpPr txBox="1">
            <a:spLocks noGrp="1"/>
          </p:cNvSpPr>
          <p:nvPr>
            <p:ph type="body" idx="1"/>
          </p:nvPr>
        </p:nvSpPr>
        <p:spPr>
          <a:xfrm>
            <a:off x="97973" y="881750"/>
            <a:ext cx="54078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r>
              <a:rPr lang="en-US" sz="3100" b="1"/>
              <a:t>Moodle Quiz tool</a:t>
            </a:r>
            <a:endParaRPr sz="3100" b="1"/>
          </a:p>
          <a:p>
            <a:pPr marL="0" lvl="0" indent="0" algn="l" rtl="0">
              <a:lnSpc>
                <a:spcPct val="115000"/>
              </a:lnSpc>
              <a:spcBef>
                <a:spcPts val="1400"/>
              </a:spcBef>
              <a:spcAft>
                <a:spcPts val="0"/>
              </a:spcAft>
              <a:buSzPts val="2200"/>
              <a:buNone/>
            </a:pPr>
            <a:r>
              <a:rPr lang="en-US" sz="1300" b="1">
                <a:solidFill>
                  <a:srgbClr val="000000"/>
                </a:solidFill>
                <a:latin typeface="Arial"/>
                <a:ea typeface="Arial"/>
                <a:cs typeface="Arial"/>
                <a:sym typeface="Arial"/>
              </a:rPr>
              <a:t>3. Adding Questions to the Quiz</a:t>
            </a:r>
            <a:endParaRPr sz="13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b="1">
                <a:solidFill>
                  <a:srgbClr val="000000"/>
                </a:solidFill>
                <a:latin typeface="Arial"/>
                <a:ea typeface="Arial"/>
                <a:cs typeface="Arial"/>
                <a:sym typeface="Arial"/>
              </a:rPr>
              <a:t>Step 1: Open Quiz Editor</a:t>
            </a:r>
            <a:endParaRPr sz="1100" b="1">
              <a:solidFill>
                <a:srgbClr val="000000"/>
              </a:solidFill>
              <a:latin typeface="Arial"/>
              <a:ea typeface="Arial"/>
              <a:cs typeface="Arial"/>
              <a:sym typeface="Arial"/>
            </a:endParaRPr>
          </a:p>
          <a:p>
            <a:pPr marL="457200" lvl="0" indent="-298450" algn="l" rtl="0">
              <a:lnSpc>
                <a:spcPct val="115000"/>
              </a:lnSpc>
              <a:spcBef>
                <a:spcPts val="1200"/>
              </a:spcBef>
              <a:spcAft>
                <a:spcPts val="0"/>
              </a:spcAft>
              <a:buClr>
                <a:srgbClr val="000000"/>
              </a:buClr>
              <a:buSzPts val="1100"/>
              <a:buAutoNum type="arabicPeriod"/>
            </a:pPr>
            <a:r>
              <a:rPr lang="en-US" sz="1100">
                <a:solidFill>
                  <a:srgbClr val="000000"/>
                </a:solidFill>
                <a:latin typeface="Arial"/>
                <a:ea typeface="Arial"/>
                <a:cs typeface="Arial"/>
                <a:sym typeface="Arial"/>
              </a:rPr>
              <a:t>Click on the quiz name and select </a:t>
            </a:r>
            <a:r>
              <a:rPr lang="en-US" sz="1100" b="1">
                <a:solidFill>
                  <a:srgbClr val="000000"/>
                </a:solidFill>
                <a:latin typeface="Arial"/>
                <a:ea typeface="Arial"/>
                <a:cs typeface="Arial"/>
                <a:sym typeface="Arial"/>
              </a:rPr>
              <a:t>“Edit quiz”</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Click </a:t>
            </a:r>
            <a:r>
              <a:rPr lang="en-US" sz="1100" b="1">
                <a:solidFill>
                  <a:srgbClr val="000000"/>
                </a:solidFill>
                <a:latin typeface="Arial"/>
                <a:ea typeface="Arial"/>
                <a:cs typeface="Arial"/>
                <a:sym typeface="Arial"/>
              </a:rPr>
              <a:t>“Add” → “A new question”</a:t>
            </a:r>
            <a:r>
              <a:rPr lang="en-US" sz="1100">
                <a:solidFill>
                  <a:srgbClr val="000000"/>
                </a:solidFill>
                <a:latin typeface="Arial"/>
                <a:ea typeface="Arial"/>
                <a:cs typeface="Arial"/>
                <a:sym typeface="Arial"/>
              </a:rPr>
              <a:t> to create a question.</a:t>
            </a: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b="1">
                <a:solidFill>
                  <a:srgbClr val="000000"/>
                </a:solidFill>
                <a:latin typeface="Arial"/>
                <a:ea typeface="Arial"/>
                <a:cs typeface="Arial"/>
                <a:sym typeface="Arial"/>
              </a:rPr>
              <a:t>Step 2: Choose a Question Type</a:t>
            </a:r>
            <a:endParaRPr sz="11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Moodle offers various question types, including:</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Multiple Choice (MCQ)</a:t>
            </a:r>
            <a:r>
              <a:rPr lang="en-US" sz="1100">
                <a:solidFill>
                  <a:srgbClr val="000000"/>
                </a:solidFill>
                <a:latin typeface="Arial"/>
                <a:ea typeface="Arial"/>
                <a:cs typeface="Arial"/>
                <a:sym typeface="Arial"/>
              </a:rPr>
              <a:t> – Single or multiple correct answers.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True/False</a:t>
            </a:r>
            <a:r>
              <a:rPr lang="en-US" sz="1100">
                <a:solidFill>
                  <a:srgbClr val="000000"/>
                </a:solidFill>
                <a:latin typeface="Arial"/>
                <a:ea typeface="Arial"/>
                <a:cs typeface="Arial"/>
                <a:sym typeface="Arial"/>
              </a:rPr>
              <a:t> – Simple binary choice.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Short Answer</a:t>
            </a:r>
            <a:r>
              <a:rPr lang="en-US" sz="1100">
                <a:solidFill>
                  <a:srgbClr val="000000"/>
                </a:solidFill>
                <a:latin typeface="Arial"/>
                <a:ea typeface="Arial"/>
                <a:cs typeface="Arial"/>
                <a:sym typeface="Arial"/>
              </a:rPr>
              <a:t> – Students type a short response.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Matching</a:t>
            </a:r>
            <a:r>
              <a:rPr lang="en-US" sz="1100">
                <a:solidFill>
                  <a:srgbClr val="000000"/>
                </a:solidFill>
                <a:latin typeface="Arial"/>
                <a:ea typeface="Arial"/>
                <a:cs typeface="Arial"/>
                <a:sym typeface="Arial"/>
              </a:rPr>
              <a:t> – Match items in two columns.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Numerical</a:t>
            </a:r>
            <a:r>
              <a:rPr lang="en-US" sz="1100">
                <a:solidFill>
                  <a:srgbClr val="000000"/>
                </a:solidFill>
                <a:latin typeface="Arial"/>
                <a:ea typeface="Arial"/>
                <a:cs typeface="Arial"/>
                <a:sym typeface="Arial"/>
              </a:rPr>
              <a:t> – Math-based answer with exact or range values.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Drag and Drop</a:t>
            </a:r>
            <a:r>
              <a:rPr lang="en-US" sz="1100">
                <a:solidFill>
                  <a:srgbClr val="000000"/>
                </a:solidFill>
                <a:latin typeface="Arial"/>
                <a:ea typeface="Arial"/>
                <a:cs typeface="Arial"/>
                <a:sym typeface="Arial"/>
              </a:rPr>
              <a:t> – Sort elements into correct categories or sequences.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Essay</a:t>
            </a:r>
            <a:r>
              <a:rPr lang="en-US" sz="1100">
                <a:solidFill>
                  <a:srgbClr val="000000"/>
                </a:solidFill>
                <a:latin typeface="Arial"/>
                <a:ea typeface="Arial"/>
                <a:cs typeface="Arial"/>
                <a:sym typeface="Arial"/>
              </a:rPr>
              <a:t> – Manually graded responses.</a:t>
            </a: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b="1">
                <a:solidFill>
                  <a:srgbClr val="000000"/>
                </a:solidFill>
                <a:latin typeface="Arial"/>
                <a:ea typeface="Arial"/>
                <a:cs typeface="Arial"/>
                <a:sym typeface="Arial"/>
              </a:rPr>
              <a:t>Step 3: Create Effective Questions</a:t>
            </a:r>
            <a:endParaRPr sz="1100" b="1">
              <a:solidFill>
                <a:srgbClr val="000000"/>
              </a:solidFill>
              <a:latin typeface="Arial"/>
              <a:ea typeface="Arial"/>
              <a:cs typeface="Arial"/>
              <a:sym typeface="Arial"/>
            </a:endParaRPr>
          </a:p>
          <a:p>
            <a:pPr marL="0" lvl="0" indent="0" algn="l" rtl="0">
              <a:lnSpc>
                <a:spcPct val="115000"/>
              </a:lnSpc>
              <a:spcBef>
                <a:spcPts val="1100"/>
              </a:spcBef>
              <a:spcAft>
                <a:spcPts val="0"/>
              </a:spcAft>
              <a:buSzPts val="2200"/>
              <a:buNone/>
            </a:pPr>
            <a:r>
              <a:rPr lang="en-US" sz="1000" b="1">
                <a:solidFill>
                  <a:srgbClr val="000000"/>
                </a:solidFill>
                <a:latin typeface="Arial"/>
                <a:ea typeface="Arial"/>
                <a:cs typeface="Arial"/>
                <a:sym typeface="Arial"/>
              </a:rPr>
              <a:t>Multiple Choice Questions (MCQ)</a:t>
            </a:r>
            <a:endParaRPr sz="10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 Provide </a:t>
            </a:r>
            <a:r>
              <a:rPr lang="en-US" sz="1100" b="1">
                <a:solidFill>
                  <a:srgbClr val="000000"/>
                </a:solidFill>
                <a:latin typeface="Arial"/>
                <a:ea typeface="Arial"/>
                <a:cs typeface="Arial"/>
                <a:sym typeface="Arial"/>
              </a:rPr>
              <a:t>clear answer choices</a:t>
            </a:r>
            <a:r>
              <a:rPr lang="en-US" sz="1100">
                <a:solidFill>
                  <a:srgbClr val="000000"/>
                </a:solidFill>
                <a:latin typeface="Arial"/>
                <a:ea typeface="Arial"/>
                <a:cs typeface="Arial"/>
                <a:sym typeface="Arial"/>
              </a:rPr>
              <a:t> with only one best answer (or multiple if required).</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Avoid </a:t>
            </a:r>
            <a:r>
              <a:rPr lang="en-US" sz="1100" b="1">
                <a:solidFill>
                  <a:srgbClr val="000000"/>
                </a:solidFill>
                <a:latin typeface="Arial"/>
                <a:ea typeface="Arial"/>
                <a:cs typeface="Arial"/>
                <a:sym typeface="Arial"/>
              </a:rPr>
              <a:t>tricky phrasing</a:t>
            </a:r>
            <a:r>
              <a:rPr lang="en-US" sz="1100">
                <a:solidFill>
                  <a:srgbClr val="000000"/>
                </a:solidFill>
                <a:latin typeface="Arial"/>
                <a:ea typeface="Arial"/>
                <a:cs typeface="Arial"/>
                <a:sym typeface="Arial"/>
              </a:rPr>
              <a:t> or negatives like "Which is NOT...".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Use </a:t>
            </a:r>
            <a:r>
              <a:rPr lang="en-US" sz="1100" b="1">
                <a:solidFill>
                  <a:srgbClr val="000000"/>
                </a:solidFill>
                <a:latin typeface="Arial"/>
                <a:ea typeface="Arial"/>
                <a:cs typeface="Arial"/>
                <a:sym typeface="Arial"/>
              </a:rPr>
              <a:t>randomized answer order</a:t>
            </a:r>
            <a:r>
              <a:rPr lang="en-US" sz="1100">
                <a:solidFill>
                  <a:srgbClr val="000000"/>
                </a:solidFill>
                <a:latin typeface="Arial"/>
                <a:ea typeface="Arial"/>
                <a:cs typeface="Arial"/>
                <a:sym typeface="Arial"/>
              </a:rPr>
              <a:t> to prevent memorization.</a:t>
            </a:r>
            <a:endParaRPr sz="1100">
              <a:solidFill>
                <a:srgbClr val="000000"/>
              </a:solidFill>
              <a:latin typeface="Arial"/>
              <a:ea typeface="Arial"/>
              <a:cs typeface="Arial"/>
              <a:sym typeface="Arial"/>
            </a:endParaRPr>
          </a:p>
          <a:p>
            <a:pPr marL="0" marR="0" lvl="0" indent="0" algn="ctr" rtl="0">
              <a:lnSpc>
                <a:spcPct val="90000"/>
              </a:lnSpc>
              <a:spcBef>
                <a:spcPts val="1200"/>
              </a:spcBef>
              <a:spcAft>
                <a:spcPts val="0"/>
              </a:spcAft>
              <a:buSzPts val="2200"/>
              <a:buNone/>
            </a:pPr>
            <a:endParaRPr sz="3100" b="1"/>
          </a:p>
        </p:txBody>
      </p:sp>
      <p:sp>
        <p:nvSpPr>
          <p:cNvPr id="244" name="Google Shape;244;g3408979d82a_0_44"/>
          <p:cNvSpPr txBox="1">
            <a:spLocks noGrp="1"/>
          </p:cNvSpPr>
          <p:nvPr>
            <p:ph type="body" idx="1"/>
          </p:nvPr>
        </p:nvSpPr>
        <p:spPr>
          <a:xfrm>
            <a:off x="5984498" y="943675"/>
            <a:ext cx="5407800" cy="5870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Example:</a:t>
            </a:r>
            <a:br>
              <a:rPr lang="en-US" sz="1100" b="1">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lang="en-US" sz="1100" i="1">
                <a:solidFill>
                  <a:srgbClr val="000000"/>
                </a:solidFill>
                <a:latin typeface="Arial"/>
                <a:ea typeface="Arial"/>
                <a:cs typeface="Arial"/>
                <a:sym typeface="Arial"/>
              </a:rPr>
              <a:t>"What is the capital of France?"</a:t>
            </a:r>
            <a:endParaRPr sz="1100" i="1">
              <a:solidFill>
                <a:srgbClr val="000000"/>
              </a:solidFill>
              <a:latin typeface="Arial"/>
              <a:ea typeface="Arial"/>
              <a:cs typeface="Arial"/>
              <a:sym typeface="Arial"/>
            </a:endParaRPr>
          </a:p>
          <a:p>
            <a:pPr marL="457200" lvl="0" indent="-298450" algn="l" rtl="0">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Berlin</a:t>
            </a:r>
            <a:endParaRPr sz="1100">
              <a:solidFill>
                <a:srgbClr val="000000"/>
              </a:solidFill>
              <a:latin typeface="Arial"/>
              <a:ea typeface="Arial"/>
              <a:cs typeface="Arial"/>
              <a:sym typeface="Arial"/>
            </a:endParaRPr>
          </a:p>
          <a:p>
            <a:pPr marL="457200" lvl="0" indent="-298450" algn="l" rtl="0">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Madrid</a:t>
            </a:r>
            <a:endParaRPr sz="1100">
              <a:solidFill>
                <a:srgbClr val="000000"/>
              </a:solidFill>
              <a:latin typeface="Arial"/>
              <a:ea typeface="Arial"/>
              <a:cs typeface="Arial"/>
              <a:sym typeface="Arial"/>
            </a:endParaRPr>
          </a:p>
          <a:p>
            <a:pPr marL="457200" lvl="0" indent="-298450" algn="l" rtl="0">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 Paris</a:t>
            </a:r>
            <a:endParaRPr sz="1100">
              <a:solidFill>
                <a:srgbClr val="000000"/>
              </a:solidFill>
              <a:latin typeface="Arial"/>
              <a:ea typeface="Arial"/>
              <a:cs typeface="Arial"/>
              <a:sym typeface="Arial"/>
            </a:endParaRPr>
          </a:p>
          <a:p>
            <a:pPr marL="457200" lvl="0" indent="-298450" algn="l" rtl="0">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Rome</a:t>
            </a:r>
            <a:endParaRPr sz="1100">
              <a:solidFill>
                <a:srgbClr val="000000"/>
              </a:solidFill>
              <a:latin typeface="Arial"/>
              <a:ea typeface="Arial"/>
              <a:cs typeface="Arial"/>
              <a:sym typeface="Arial"/>
            </a:endParaRPr>
          </a:p>
          <a:p>
            <a:pPr marL="457200" lvl="0" indent="0" algn="l" rtl="0">
              <a:lnSpc>
                <a:spcPct val="100000"/>
              </a:lnSpc>
              <a:spcBef>
                <a:spcPts val="100"/>
              </a:spcBef>
              <a:spcAft>
                <a:spcPts val="0"/>
              </a:spcAft>
              <a:buSzPts val="2200"/>
              <a:buNone/>
            </a:pPr>
            <a:endParaRPr sz="1100">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r>
              <a:rPr lang="en-US" sz="1000" b="1">
                <a:solidFill>
                  <a:srgbClr val="000000"/>
                </a:solidFill>
                <a:latin typeface="Arial"/>
                <a:ea typeface="Arial"/>
                <a:cs typeface="Arial"/>
                <a:sym typeface="Arial"/>
              </a:rPr>
              <a:t>True/False Questions</a:t>
            </a:r>
            <a:endParaRPr sz="1000" b="1">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r>
              <a:rPr lang="en-US" sz="1100">
                <a:solidFill>
                  <a:srgbClr val="000000"/>
                </a:solidFill>
                <a:latin typeface="Arial"/>
                <a:ea typeface="Arial"/>
                <a:cs typeface="Arial"/>
                <a:sym typeface="Arial"/>
              </a:rPr>
              <a:t>✔ Keep statements </a:t>
            </a:r>
            <a:r>
              <a:rPr lang="en-US" sz="1100" b="1">
                <a:solidFill>
                  <a:srgbClr val="000000"/>
                </a:solidFill>
                <a:latin typeface="Arial"/>
                <a:ea typeface="Arial"/>
                <a:cs typeface="Arial"/>
                <a:sym typeface="Arial"/>
              </a:rPr>
              <a:t>factual and unambiguous</a:t>
            </a:r>
            <a:r>
              <a:rPr lang="en-US" sz="1100">
                <a:solidFill>
                  <a:srgbClr val="000000"/>
                </a:solidFill>
                <a:latin typeface="Arial"/>
                <a:ea typeface="Arial"/>
                <a:cs typeface="Arial"/>
                <a:sym typeface="Arial"/>
              </a:rPr>
              <a: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Avoid tricky absolutes like </a:t>
            </a:r>
            <a:r>
              <a:rPr lang="en-US" sz="1100" b="1">
                <a:solidFill>
                  <a:srgbClr val="000000"/>
                </a:solidFill>
                <a:latin typeface="Arial"/>
                <a:ea typeface="Arial"/>
                <a:cs typeface="Arial"/>
                <a:sym typeface="Arial"/>
              </a:rPr>
              <a:t>"always" and "never"</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endParaRPr sz="1100">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Example:</a:t>
            </a:r>
            <a:br>
              <a:rPr lang="en-US" sz="1100" b="1">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lang="en-US" sz="1100" i="1">
                <a:solidFill>
                  <a:srgbClr val="000000"/>
                </a:solidFill>
                <a:latin typeface="Arial"/>
                <a:ea typeface="Arial"/>
                <a:cs typeface="Arial"/>
                <a:sym typeface="Arial"/>
              </a:rPr>
              <a:t>"Water boils at 100°C at sea level."</a:t>
            </a:r>
            <a:endParaRPr sz="1100" i="1">
              <a:solidFill>
                <a:srgbClr val="000000"/>
              </a:solidFill>
              <a:latin typeface="Arial"/>
              <a:ea typeface="Arial"/>
              <a:cs typeface="Arial"/>
              <a:sym typeface="Arial"/>
            </a:endParaRPr>
          </a:p>
          <a:p>
            <a:pPr marL="457200" lvl="0" indent="-298450" algn="l" rtl="0">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 True</a:t>
            </a:r>
            <a:endParaRPr sz="1100">
              <a:solidFill>
                <a:srgbClr val="000000"/>
              </a:solidFill>
              <a:latin typeface="Arial"/>
              <a:ea typeface="Arial"/>
              <a:cs typeface="Arial"/>
              <a:sym typeface="Arial"/>
            </a:endParaRPr>
          </a:p>
          <a:p>
            <a:pPr marL="457200" lvl="0" indent="0" algn="l" rtl="0">
              <a:lnSpc>
                <a:spcPct val="100000"/>
              </a:lnSpc>
              <a:spcBef>
                <a:spcPts val="100"/>
              </a:spcBef>
              <a:spcAft>
                <a:spcPts val="0"/>
              </a:spcAft>
              <a:buSzPts val="2200"/>
              <a:buNone/>
            </a:pPr>
            <a:endParaRPr sz="1100">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r>
              <a:rPr lang="en-US" sz="1000" b="1">
                <a:solidFill>
                  <a:srgbClr val="000000"/>
                </a:solidFill>
                <a:latin typeface="Arial"/>
                <a:ea typeface="Arial"/>
                <a:cs typeface="Arial"/>
                <a:sym typeface="Arial"/>
              </a:rPr>
              <a:t>Short Answer Questions</a:t>
            </a:r>
            <a:endParaRPr sz="1000" b="1">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r>
              <a:rPr lang="en-US" sz="1100">
                <a:solidFill>
                  <a:srgbClr val="000000"/>
                </a:solidFill>
                <a:latin typeface="Arial"/>
                <a:ea typeface="Arial"/>
                <a:cs typeface="Arial"/>
                <a:sym typeface="Arial"/>
              </a:rPr>
              <a:t>✔ Allow </a:t>
            </a:r>
            <a:r>
              <a:rPr lang="en-US" sz="1100" b="1">
                <a:solidFill>
                  <a:srgbClr val="000000"/>
                </a:solidFill>
                <a:latin typeface="Arial"/>
                <a:ea typeface="Arial"/>
                <a:cs typeface="Arial"/>
                <a:sym typeface="Arial"/>
              </a:rPr>
              <a:t>multiple correct variations</a:t>
            </a:r>
            <a:r>
              <a:rPr lang="en-US" sz="1100">
                <a:solidFill>
                  <a:srgbClr val="000000"/>
                </a:solidFill>
                <a:latin typeface="Arial"/>
                <a:ea typeface="Arial"/>
                <a:cs typeface="Arial"/>
                <a:sym typeface="Arial"/>
              </a:rPr>
              <a:t> (e.g., "colour" and "color").</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Be case-sensitive </a:t>
            </a:r>
            <a:r>
              <a:rPr lang="en-US" sz="1100" b="1">
                <a:solidFill>
                  <a:srgbClr val="000000"/>
                </a:solidFill>
                <a:latin typeface="Arial"/>
                <a:ea typeface="Arial"/>
                <a:cs typeface="Arial"/>
                <a:sym typeface="Arial"/>
              </a:rPr>
              <a:t>only if necessary</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endParaRPr sz="1100">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Example:</a:t>
            </a:r>
            <a:br>
              <a:rPr lang="en-US" sz="1100" b="1">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lang="en-US" sz="1100" i="1">
                <a:solidFill>
                  <a:srgbClr val="000000"/>
                </a:solidFill>
                <a:latin typeface="Arial"/>
                <a:ea typeface="Arial"/>
                <a:cs typeface="Arial"/>
                <a:sym typeface="Arial"/>
              </a:rPr>
              <a:t>"What is the chemical symbol for gold?"</a:t>
            </a:r>
            <a:br>
              <a:rPr lang="en-US" sz="1100" i="1">
                <a:solidFill>
                  <a:srgbClr val="000000"/>
                </a:solidFill>
                <a:latin typeface="Arial"/>
                <a:ea typeface="Arial"/>
                <a:cs typeface="Arial"/>
                <a:sym typeface="Arial"/>
              </a:rPr>
            </a:br>
            <a:r>
              <a:rPr lang="en-US" sz="1100">
                <a:solidFill>
                  <a:srgbClr val="000000"/>
                </a:solidFill>
                <a:latin typeface="Arial"/>
                <a:ea typeface="Arial"/>
                <a:cs typeface="Arial"/>
                <a:sym typeface="Arial"/>
              </a:rPr>
              <a:t> (✅ Correct Answer: </a:t>
            </a:r>
            <a:r>
              <a:rPr lang="en-US" sz="1100" b="1">
                <a:solidFill>
                  <a:srgbClr val="000000"/>
                </a:solidFill>
                <a:latin typeface="Arial"/>
                <a:ea typeface="Arial"/>
                <a:cs typeface="Arial"/>
                <a:sym typeface="Arial"/>
              </a:rPr>
              <a:t>Au</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endParaRPr sz="1100">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r>
              <a:rPr lang="en-US" sz="1000" b="1">
                <a:solidFill>
                  <a:srgbClr val="000000"/>
                </a:solidFill>
                <a:latin typeface="Arial"/>
                <a:ea typeface="Arial"/>
                <a:cs typeface="Arial"/>
                <a:sym typeface="Arial"/>
              </a:rPr>
              <a:t>Drag and Drop Questions</a:t>
            </a:r>
            <a:endParaRPr sz="1000" b="1">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r>
              <a:rPr lang="en-US" sz="1100">
                <a:solidFill>
                  <a:srgbClr val="000000"/>
                </a:solidFill>
                <a:latin typeface="Arial"/>
                <a:ea typeface="Arial"/>
                <a:cs typeface="Arial"/>
                <a:sym typeface="Arial"/>
              </a:rPr>
              <a:t>✔ Use </a:t>
            </a:r>
            <a:r>
              <a:rPr lang="en-US" sz="1100" b="1">
                <a:solidFill>
                  <a:srgbClr val="000000"/>
                </a:solidFill>
                <a:latin typeface="Arial"/>
                <a:ea typeface="Arial"/>
                <a:cs typeface="Arial"/>
                <a:sym typeface="Arial"/>
              </a:rPr>
              <a:t>clear categories</a:t>
            </a:r>
            <a:r>
              <a:rPr lang="en-US" sz="1100">
                <a:solidFill>
                  <a:srgbClr val="000000"/>
                </a:solidFill>
                <a:latin typeface="Arial"/>
                <a:ea typeface="Arial"/>
                <a:cs typeface="Arial"/>
                <a:sym typeface="Arial"/>
              </a:rPr>
              <a:t> to prevent confusion.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Limit elements to </a:t>
            </a:r>
            <a:r>
              <a:rPr lang="en-US" sz="1100" b="1">
                <a:solidFill>
                  <a:srgbClr val="000000"/>
                </a:solidFill>
                <a:latin typeface="Arial"/>
                <a:ea typeface="Arial"/>
                <a:cs typeface="Arial"/>
                <a:sym typeface="Arial"/>
              </a:rPr>
              <a:t>5-7 items</a:t>
            </a:r>
            <a:r>
              <a:rPr lang="en-US" sz="1100">
                <a:solidFill>
                  <a:srgbClr val="000000"/>
                </a:solidFill>
                <a:latin typeface="Arial"/>
                <a:ea typeface="Arial"/>
                <a:cs typeface="Arial"/>
                <a:sym typeface="Arial"/>
              </a:rPr>
              <a:t> for readability.</a:t>
            </a:r>
            <a:endParaRPr sz="1100">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Example:</a:t>
            </a:r>
            <a:r>
              <a:rPr lang="en-US" sz="1100">
                <a:solidFill>
                  <a:srgbClr val="000000"/>
                </a:solidFill>
                <a:latin typeface="Arial"/>
                <a:ea typeface="Arial"/>
                <a:cs typeface="Arial"/>
                <a:sym typeface="Arial"/>
              </a:rPr>
              <a:t> </a:t>
            </a:r>
            <a:r>
              <a:rPr lang="en-US" sz="1100" i="1">
                <a:solidFill>
                  <a:srgbClr val="000000"/>
                </a:solidFill>
                <a:latin typeface="Arial"/>
                <a:ea typeface="Arial"/>
                <a:cs typeface="Arial"/>
                <a:sym typeface="Arial"/>
              </a:rPr>
              <a:t>Sort the following animals into Mammals and Birds:</a:t>
            </a:r>
            <a:endParaRPr sz="1100" i="1">
              <a:solidFill>
                <a:srgbClr val="000000"/>
              </a:solidFill>
              <a:latin typeface="Arial"/>
              <a:ea typeface="Arial"/>
              <a:cs typeface="Arial"/>
              <a:sym typeface="Arial"/>
            </a:endParaRPr>
          </a:p>
          <a:p>
            <a:pPr marL="457200" lvl="0" indent="-298450" algn="l" rtl="0">
              <a:lnSpc>
                <a:spcPct val="100000"/>
              </a:lnSpc>
              <a:spcBef>
                <a:spcPts val="100"/>
              </a:spcBef>
              <a:spcAft>
                <a:spcPts val="0"/>
              </a:spcAft>
              <a:buClr>
                <a:srgbClr val="000000"/>
              </a:buClr>
              <a:buSzPts val="1100"/>
              <a:buChar char="●"/>
            </a:pPr>
            <a:r>
              <a:rPr lang="en-US" sz="1100" b="1">
                <a:solidFill>
                  <a:srgbClr val="000000"/>
                </a:solidFill>
                <a:latin typeface="Arial"/>
                <a:ea typeface="Arial"/>
                <a:cs typeface="Arial"/>
                <a:sym typeface="Arial"/>
              </a:rPr>
              <a:t>Mammals:</a:t>
            </a:r>
            <a:r>
              <a:rPr lang="en-US" sz="1100">
                <a:solidFill>
                  <a:srgbClr val="000000"/>
                </a:solidFill>
                <a:latin typeface="Arial"/>
                <a:ea typeface="Arial"/>
                <a:cs typeface="Arial"/>
                <a:sym typeface="Arial"/>
              </a:rPr>
              <a:t> Lion, Dolphin, Elephant</a:t>
            </a:r>
            <a:endParaRPr sz="1100">
              <a:solidFill>
                <a:srgbClr val="000000"/>
              </a:solidFill>
              <a:latin typeface="Arial"/>
              <a:ea typeface="Arial"/>
              <a:cs typeface="Arial"/>
              <a:sym typeface="Arial"/>
            </a:endParaRPr>
          </a:p>
          <a:p>
            <a:pPr marL="457200" lvl="0" indent="-298450" algn="l" rtl="0">
              <a:lnSpc>
                <a:spcPct val="100000"/>
              </a:lnSpc>
              <a:spcBef>
                <a:spcPts val="100"/>
              </a:spcBef>
              <a:spcAft>
                <a:spcPts val="0"/>
              </a:spcAft>
              <a:buClr>
                <a:srgbClr val="000000"/>
              </a:buClr>
              <a:buSzPts val="1100"/>
              <a:buChar char="●"/>
            </a:pPr>
            <a:r>
              <a:rPr lang="en-US" sz="1100" b="1">
                <a:solidFill>
                  <a:srgbClr val="000000"/>
                </a:solidFill>
                <a:latin typeface="Arial"/>
                <a:ea typeface="Arial"/>
                <a:cs typeface="Arial"/>
                <a:sym typeface="Arial"/>
              </a:rPr>
              <a:t>Birds:</a:t>
            </a:r>
            <a:r>
              <a:rPr lang="en-US" sz="1100">
                <a:solidFill>
                  <a:srgbClr val="000000"/>
                </a:solidFill>
                <a:latin typeface="Arial"/>
                <a:ea typeface="Arial"/>
                <a:cs typeface="Arial"/>
                <a:sym typeface="Arial"/>
              </a:rPr>
              <a:t> Eagle, Parrot, Penguin</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endParaRPr sz="1100">
              <a:solidFill>
                <a:srgbClr val="000000"/>
              </a:solidFill>
              <a:latin typeface="Arial"/>
              <a:ea typeface="Arial"/>
              <a:cs typeface="Arial"/>
              <a:sym typeface="Arial"/>
            </a:endParaRPr>
          </a:p>
          <a:p>
            <a:pPr marL="0" marR="0" lvl="0" indent="0" algn="ctr" rtl="0">
              <a:lnSpc>
                <a:spcPct val="100000"/>
              </a:lnSpc>
              <a:spcBef>
                <a:spcPts val="100"/>
              </a:spcBef>
              <a:spcAft>
                <a:spcPts val="100"/>
              </a:spcAft>
              <a:buSzPts val="2200"/>
              <a:buNone/>
            </a:pPr>
            <a:endParaRPr sz="3100" b="1"/>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g3408979d82a_0_5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Designing a quiz with an online tool</a:t>
            </a:r>
            <a:endParaRPr/>
          </a:p>
        </p:txBody>
      </p:sp>
      <p:sp>
        <p:nvSpPr>
          <p:cNvPr id="251" name="Google Shape;251;g3408979d82a_0_5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r>
              <a:rPr lang="en-US" sz="3100" b="1"/>
              <a:t>Moodle Quiz tool</a:t>
            </a:r>
            <a:endParaRPr sz="3100" b="1"/>
          </a:p>
          <a:p>
            <a:pPr marL="0" lvl="0" indent="0" algn="l" rtl="0">
              <a:lnSpc>
                <a:spcPct val="115000"/>
              </a:lnSpc>
              <a:spcBef>
                <a:spcPts val="1400"/>
              </a:spcBef>
              <a:spcAft>
                <a:spcPts val="0"/>
              </a:spcAft>
              <a:buSzPts val="2200"/>
              <a:buNone/>
            </a:pPr>
            <a:r>
              <a:rPr lang="en-US" sz="1300" b="1">
                <a:solidFill>
                  <a:srgbClr val="000000"/>
                </a:solidFill>
                <a:latin typeface="Arial"/>
                <a:ea typeface="Arial"/>
                <a:cs typeface="Arial"/>
                <a:sym typeface="Arial"/>
              </a:rPr>
              <a:t>4. Enhancing Quiz Engagement</a:t>
            </a:r>
            <a:endParaRPr sz="13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Use images, videos, and audio</a:t>
            </a:r>
            <a:r>
              <a:rPr lang="en-US" sz="1100">
                <a:solidFill>
                  <a:srgbClr val="000000"/>
                </a:solidFill>
                <a:latin typeface="Arial"/>
                <a:ea typeface="Arial"/>
                <a:cs typeface="Arial"/>
                <a:sym typeface="Arial"/>
              </a:rPr>
              <a:t> for interactive questions.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Enable immediate feedback</a:t>
            </a:r>
            <a:r>
              <a:rPr lang="en-US" sz="1100">
                <a:solidFill>
                  <a:srgbClr val="000000"/>
                </a:solidFill>
                <a:latin typeface="Arial"/>
                <a:ea typeface="Arial"/>
                <a:cs typeface="Arial"/>
                <a:sym typeface="Arial"/>
              </a:rPr>
              <a:t> for formative assessment.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Shuffle question order</a:t>
            </a:r>
            <a:r>
              <a:rPr lang="en-US" sz="1100">
                <a:solidFill>
                  <a:srgbClr val="000000"/>
                </a:solidFill>
                <a:latin typeface="Arial"/>
                <a:ea typeface="Arial"/>
                <a:cs typeface="Arial"/>
                <a:sym typeface="Arial"/>
              </a:rPr>
              <a:t> to ensure test integrity.</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Use hints and feedback messages</a:t>
            </a:r>
            <a:r>
              <a:rPr lang="en-US" sz="1100">
                <a:solidFill>
                  <a:srgbClr val="000000"/>
                </a:solidFill>
                <a:latin typeface="Arial"/>
                <a:ea typeface="Arial"/>
                <a:cs typeface="Arial"/>
                <a:sym typeface="Arial"/>
              </a:rPr>
              <a:t> to support learning.</a:t>
            </a: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endParaRPr sz="1100">
              <a:solidFill>
                <a:srgbClr val="000000"/>
              </a:solidFill>
              <a:latin typeface="Arial"/>
              <a:ea typeface="Arial"/>
              <a:cs typeface="Arial"/>
              <a:sym typeface="Arial"/>
            </a:endParaRPr>
          </a:p>
          <a:p>
            <a:pPr marL="0" lvl="0" indent="0" algn="l" rtl="0">
              <a:lnSpc>
                <a:spcPct val="115000"/>
              </a:lnSpc>
              <a:spcBef>
                <a:spcPts val="1400"/>
              </a:spcBef>
              <a:spcAft>
                <a:spcPts val="0"/>
              </a:spcAft>
              <a:buSzPts val="2200"/>
              <a:buNone/>
            </a:pPr>
            <a:r>
              <a:rPr lang="en-US" sz="1300" b="1">
                <a:solidFill>
                  <a:srgbClr val="000000"/>
                </a:solidFill>
                <a:latin typeface="Arial"/>
                <a:ea typeface="Arial"/>
                <a:cs typeface="Arial"/>
                <a:sym typeface="Arial"/>
              </a:rPr>
              <a:t>5. Testing and Publishing the Quiz</a:t>
            </a:r>
            <a:endParaRPr sz="13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Preview the quiz</a:t>
            </a:r>
            <a:r>
              <a:rPr lang="en-US" sz="1100">
                <a:solidFill>
                  <a:srgbClr val="000000"/>
                </a:solidFill>
                <a:latin typeface="Arial"/>
                <a:ea typeface="Arial"/>
                <a:cs typeface="Arial"/>
                <a:sym typeface="Arial"/>
              </a:rPr>
              <a:t> before making it available.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Adjust </a:t>
            </a:r>
            <a:r>
              <a:rPr lang="en-US" sz="1100" b="1">
                <a:solidFill>
                  <a:srgbClr val="000000"/>
                </a:solidFill>
                <a:latin typeface="Arial"/>
                <a:ea typeface="Arial"/>
                <a:cs typeface="Arial"/>
                <a:sym typeface="Arial"/>
              </a:rPr>
              <a:t>scoring and feedback settings</a:t>
            </a:r>
            <a:r>
              <a:rPr lang="en-US" sz="1100">
                <a:solidFill>
                  <a:srgbClr val="000000"/>
                </a:solidFill>
                <a:latin typeface="Arial"/>
                <a:ea typeface="Arial"/>
                <a:cs typeface="Arial"/>
                <a:sym typeface="Arial"/>
              </a:rPr>
              <a:t> (e.g., auto-marking or manual grading).</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Publish the quiz</a:t>
            </a:r>
            <a:r>
              <a:rPr lang="en-US" sz="1100">
                <a:solidFill>
                  <a:srgbClr val="000000"/>
                </a:solidFill>
                <a:latin typeface="Arial"/>
                <a:ea typeface="Arial"/>
                <a:cs typeface="Arial"/>
                <a:sym typeface="Arial"/>
              </a:rPr>
              <a:t> and set availability dates.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Use </a:t>
            </a:r>
            <a:r>
              <a:rPr lang="en-US" sz="1100" b="1">
                <a:solidFill>
                  <a:srgbClr val="000000"/>
                </a:solidFill>
                <a:latin typeface="Arial"/>
                <a:ea typeface="Arial"/>
                <a:cs typeface="Arial"/>
                <a:sym typeface="Arial"/>
              </a:rPr>
              <a:t>Moodle’s Reports &amp; Analytics</a:t>
            </a:r>
            <a:r>
              <a:rPr lang="en-US" sz="1100">
                <a:solidFill>
                  <a:srgbClr val="000000"/>
                </a:solidFill>
                <a:latin typeface="Arial"/>
                <a:ea typeface="Arial"/>
                <a:cs typeface="Arial"/>
                <a:sym typeface="Arial"/>
              </a:rPr>
              <a:t> to track student performance.</a:t>
            </a: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endParaRPr sz="1100">
              <a:solidFill>
                <a:srgbClr val="000000"/>
              </a:solidFill>
              <a:latin typeface="Arial"/>
              <a:ea typeface="Arial"/>
              <a:cs typeface="Arial"/>
              <a:sym typeface="Arial"/>
            </a:endParaRPr>
          </a:p>
          <a:p>
            <a:pPr marL="0" lvl="0" indent="0" algn="l" rtl="0">
              <a:lnSpc>
                <a:spcPct val="115000"/>
              </a:lnSpc>
              <a:spcBef>
                <a:spcPts val="1400"/>
              </a:spcBef>
              <a:spcAft>
                <a:spcPts val="0"/>
              </a:spcAft>
              <a:buSzPts val="2200"/>
              <a:buNone/>
            </a:pPr>
            <a:r>
              <a:rPr lang="en-US" sz="1300" b="1">
                <a:solidFill>
                  <a:srgbClr val="000000"/>
                </a:solidFill>
                <a:latin typeface="Arial"/>
                <a:ea typeface="Arial"/>
                <a:cs typeface="Arial"/>
                <a:sym typeface="Arial"/>
              </a:rPr>
              <a:t>6. Example Use Cases</a:t>
            </a:r>
            <a:endParaRPr sz="13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Primary School:</a:t>
            </a:r>
            <a:r>
              <a:rPr lang="en-US" sz="1100">
                <a:solidFill>
                  <a:srgbClr val="000000"/>
                </a:solidFill>
                <a:latin typeface="Arial"/>
                <a:ea typeface="Arial"/>
                <a:cs typeface="Arial"/>
                <a:sym typeface="Arial"/>
              </a:rPr>
              <a:t> Spelling tests, math drills, simple science quizzes.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Secondary School:</a:t>
            </a:r>
            <a:r>
              <a:rPr lang="en-US" sz="1100">
                <a:solidFill>
                  <a:srgbClr val="000000"/>
                </a:solidFill>
                <a:latin typeface="Arial"/>
                <a:ea typeface="Arial"/>
                <a:cs typeface="Arial"/>
                <a:sym typeface="Arial"/>
              </a:rPr>
              <a:t> History timelines, physics calculations, grammar assessments.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Higher Education:</a:t>
            </a:r>
            <a:r>
              <a:rPr lang="en-US" sz="1100">
                <a:solidFill>
                  <a:srgbClr val="000000"/>
                </a:solidFill>
                <a:latin typeface="Arial"/>
                <a:ea typeface="Arial"/>
                <a:cs typeface="Arial"/>
                <a:sym typeface="Arial"/>
              </a:rPr>
              <a:t> Case studies, research-based short answers.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Corporate Training:</a:t>
            </a:r>
            <a:r>
              <a:rPr lang="en-US" sz="1100">
                <a:solidFill>
                  <a:srgbClr val="000000"/>
                </a:solidFill>
                <a:latin typeface="Arial"/>
                <a:ea typeface="Arial"/>
                <a:cs typeface="Arial"/>
                <a:sym typeface="Arial"/>
              </a:rPr>
              <a:t> Compliance testing, industry certification exams.</a:t>
            </a: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By following these </a:t>
            </a:r>
            <a:r>
              <a:rPr lang="en-US" sz="1100" b="1">
                <a:solidFill>
                  <a:srgbClr val="000000"/>
                </a:solidFill>
                <a:latin typeface="Arial"/>
                <a:ea typeface="Arial"/>
                <a:cs typeface="Arial"/>
                <a:sym typeface="Arial"/>
              </a:rPr>
              <a:t>Moodle Quiz Tool guidelines</a:t>
            </a:r>
            <a:r>
              <a:rPr lang="en-US" sz="1100">
                <a:solidFill>
                  <a:srgbClr val="000000"/>
                </a:solidFill>
                <a:latin typeface="Arial"/>
                <a:ea typeface="Arial"/>
                <a:cs typeface="Arial"/>
                <a:sym typeface="Arial"/>
              </a:rPr>
              <a:t>, educators can create </a:t>
            </a:r>
            <a:r>
              <a:rPr lang="en-US" sz="1100" b="1">
                <a:solidFill>
                  <a:srgbClr val="000000"/>
                </a:solidFill>
                <a:latin typeface="Arial"/>
                <a:ea typeface="Arial"/>
                <a:cs typeface="Arial"/>
                <a:sym typeface="Arial"/>
              </a:rPr>
              <a:t>engaging, effective, and customized assessments</a:t>
            </a:r>
            <a:r>
              <a:rPr lang="en-US" sz="1100">
                <a:solidFill>
                  <a:srgbClr val="000000"/>
                </a:solidFill>
                <a:latin typeface="Arial"/>
                <a:ea typeface="Arial"/>
                <a:cs typeface="Arial"/>
                <a:sym typeface="Arial"/>
              </a:rPr>
              <a:t> that enhance student learning. 🚀</a:t>
            </a:r>
            <a:endParaRPr sz="1100">
              <a:solidFill>
                <a:srgbClr val="000000"/>
              </a:solidFill>
              <a:latin typeface="Arial"/>
              <a:ea typeface="Arial"/>
              <a:cs typeface="Arial"/>
              <a:sym typeface="Arial"/>
            </a:endParaRPr>
          </a:p>
          <a:p>
            <a:pPr marL="0" marR="0" lvl="0" indent="0" algn="ctr" rtl="0">
              <a:lnSpc>
                <a:spcPct val="90000"/>
              </a:lnSpc>
              <a:spcBef>
                <a:spcPts val="1200"/>
              </a:spcBef>
              <a:spcAft>
                <a:spcPts val="0"/>
              </a:spcAft>
              <a:buSzPts val="2200"/>
              <a:buNone/>
            </a:pPr>
            <a:endParaRPr sz="3100" b="1"/>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g3441028e5a5_0_5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Designing a quiz with an online tool</a:t>
            </a:r>
            <a:endParaRPr/>
          </a:p>
        </p:txBody>
      </p:sp>
      <p:sp>
        <p:nvSpPr>
          <p:cNvPr id="258" name="Google Shape;258;g3441028e5a5_0_54"/>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sz="3100"/>
          </a:p>
          <a:p>
            <a:pPr marL="0" marR="0" lvl="0" indent="0" algn="l" rtl="0">
              <a:lnSpc>
                <a:spcPct val="90000"/>
              </a:lnSpc>
              <a:spcBef>
                <a:spcPts val="1000"/>
              </a:spcBef>
              <a:spcAft>
                <a:spcPts val="0"/>
              </a:spcAft>
              <a:buSzPts val="2200"/>
              <a:buNone/>
            </a:pPr>
            <a:endParaRPr sz="3100"/>
          </a:p>
          <a:p>
            <a:pPr marL="457200" marR="0" lvl="0" indent="0" algn="l" rtl="0">
              <a:lnSpc>
                <a:spcPct val="90000"/>
              </a:lnSpc>
              <a:spcBef>
                <a:spcPts val="1000"/>
              </a:spcBef>
              <a:spcAft>
                <a:spcPts val="0"/>
              </a:spcAft>
              <a:buSzPts val="2200"/>
              <a:buNone/>
            </a:pPr>
            <a:endParaRPr sz="3100"/>
          </a:p>
          <a:p>
            <a:pPr marL="914400" marR="0" lvl="0" indent="-425450" algn="l" rtl="0">
              <a:lnSpc>
                <a:spcPct val="90000"/>
              </a:lnSpc>
              <a:spcBef>
                <a:spcPts val="1000"/>
              </a:spcBef>
              <a:spcAft>
                <a:spcPts val="0"/>
              </a:spcAft>
              <a:buSzPts val="3100"/>
              <a:buChar char="•"/>
            </a:pPr>
            <a:r>
              <a:rPr lang="en-US" sz="3100" b="1">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9"/>
                  </a:ext>
                </a:extLst>
              </a:rPr>
              <a:t>Design a 5-question quiz</a:t>
            </a:r>
            <a:r>
              <a:rPr lang="en-US" sz="31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0"/>
                  </a:ext>
                </a:extLst>
              </a:rPr>
              <a:t> on an informatics topic (e.g., “Introduction to Algorithms”) </a:t>
            </a:r>
            <a:r>
              <a:rPr lang="en-US" sz="3100" b="1">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1"/>
                  </a:ext>
                </a:extLst>
              </a:rPr>
              <a:t>using H5P</a:t>
            </a:r>
            <a:r>
              <a:rPr lang="en-US" sz="31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2"/>
                  </a:ext>
                </a:extLst>
              </a:rPr>
              <a:t>.</a:t>
            </a:r>
            <a:endParaRPr sz="3100"/>
          </a:p>
          <a:p>
            <a:pPr marL="457200" marR="0" lvl="0" indent="0" algn="l" rtl="0">
              <a:lnSpc>
                <a:spcPct val="90000"/>
              </a:lnSpc>
              <a:spcBef>
                <a:spcPts val="1000"/>
              </a:spcBef>
              <a:spcAft>
                <a:spcPts val="0"/>
              </a:spcAft>
              <a:buSzPts val="2200"/>
              <a:buNone/>
            </a:pPr>
            <a:endParaRPr sz="3100"/>
          </a:p>
          <a:p>
            <a:pPr marL="914400" marR="0" lvl="0" indent="-425450" algn="l" rtl="0">
              <a:lnSpc>
                <a:spcPct val="90000"/>
              </a:lnSpc>
              <a:spcBef>
                <a:spcPts val="1000"/>
              </a:spcBef>
              <a:spcAft>
                <a:spcPts val="0"/>
              </a:spcAft>
              <a:buSzPts val="3100"/>
              <a:buChar char="•"/>
            </a:pPr>
            <a:r>
              <a:rPr lang="en-US" sz="31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3"/>
                  </a:ext>
                </a:extLst>
              </a:rPr>
              <a:t>Test each other's quizzes and </a:t>
            </a:r>
            <a:r>
              <a:rPr lang="en-US" sz="3100" b="1">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4"/>
                  </a:ext>
                </a:extLst>
              </a:rPr>
              <a:t>provide feedback </a:t>
            </a:r>
            <a:r>
              <a:rPr lang="en-US" sz="31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5"/>
                  </a:ext>
                </a:extLst>
              </a:rPr>
              <a:t>in the discussion thread. </a:t>
            </a:r>
            <a:endParaRPr sz="31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g3441028e5a5_0_2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Activity 3: Sharing best practices and experiences</a:t>
            </a:r>
            <a:endParaRPr/>
          </a:p>
        </p:txBody>
      </p:sp>
      <p:sp>
        <p:nvSpPr>
          <p:cNvPr id="265" name="Google Shape;265;g3441028e5a5_0_24"/>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endParaRPr sz="3100" b="1"/>
          </a:p>
          <a:p>
            <a:pPr marL="0" marR="0" lvl="0" indent="0" algn="l" rtl="0">
              <a:lnSpc>
                <a:spcPct val="90000"/>
              </a:lnSpc>
              <a:spcBef>
                <a:spcPts val="1000"/>
              </a:spcBef>
              <a:spcAft>
                <a:spcPts val="0"/>
              </a:spcAft>
              <a:buClr>
                <a:schemeClr val="accent4"/>
              </a:buClr>
              <a:buSzPts val="2200"/>
              <a:buFont typeface="Arial"/>
              <a:buNone/>
            </a:pPr>
            <a:endParaRPr sz="3100" b="1"/>
          </a:p>
          <a:p>
            <a:pPr marL="457200" marR="0" lvl="0" indent="0" algn="l" rtl="0">
              <a:lnSpc>
                <a:spcPct val="90000"/>
              </a:lnSpc>
              <a:spcBef>
                <a:spcPts val="1000"/>
              </a:spcBef>
              <a:spcAft>
                <a:spcPts val="0"/>
              </a:spcAft>
              <a:buClr>
                <a:schemeClr val="accent4"/>
              </a:buClr>
              <a:buSzPts val="2200"/>
              <a:buFont typeface="Arial"/>
              <a:buNone/>
            </a:pPr>
            <a:endParaRPr sz="31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6"/>
                </a:ext>
              </a:extLst>
            </a:endParaRPr>
          </a:p>
          <a:p>
            <a:pPr marL="914400" marR="0" lvl="0" indent="-425450" algn="l" rtl="0">
              <a:lnSpc>
                <a:spcPct val="90000"/>
              </a:lnSpc>
              <a:spcBef>
                <a:spcPts val="1000"/>
              </a:spcBef>
              <a:spcAft>
                <a:spcPts val="0"/>
              </a:spcAft>
              <a:buSzPts val="3100"/>
              <a:buChar char="•"/>
            </a:pPr>
            <a:r>
              <a:rPr lang="en-US" sz="3100" b="1">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7"/>
                  </a:ext>
                </a:extLst>
              </a:rPr>
              <a:t>Share examples of digital tools </a:t>
            </a:r>
            <a:r>
              <a:rPr lang="en-US" sz="31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8"/>
                  </a:ext>
                </a:extLst>
              </a:rPr>
              <a:t>you have used successfully in your classrooms.</a:t>
            </a:r>
            <a:endParaRPr sz="3100"/>
          </a:p>
          <a:p>
            <a:pPr marL="0" marR="0" lvl="0" indent="0" algn="l" rtl="0">
              <a:lnSpc>
                <a:spcPct val="90000"/>
              </a:lnSpc>
              <a:spcBef>
                <a:spcPts val="1000"/>
              </a:spcBef>
              <a:spcAft>
                <a:spcPts val="0"/>
              </a:spcAft>
              <a:buSzPts val="2200"/>
              <a:buNone/>
            </a:pPr>
            <a:endParaRPr sz="3100" b="1"/>
          </a:p>
          <a:p>
            <a:pPr marL="914400" marR="0" lvl="0" indent="-425450" algn="l" rtl="0">
              <a:lnSpc>
                <a:spcPct val="90000"/>
              </a:lnSpc>
              <a:spcBef>
                <a:spcPts val="1000"/>
              </a:spcBef>
              <a:spcAft>
                <a:spcPts val="0"/>
              </a:spcAft>
              <a:buSzPts val="3100"/>
              <a:buChar char="•"/>
            </a:pPr>
            <a:r>
              <a:rPr lang="en-US" sz="3100" b="1"/>
              <a:t>Post your experiences </a:t>
            </a:r>
            <a:r>
              <a:rPr lang="en-US" sz="3100"/>
              <a:t>on the course’s THINKER discussion board.</a:t>
            </a:r>
            <a:endParaRPr sz="31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16"/>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Homework/Additional tasks</a:t>
            </a:r>
            <a:endParaRPr/>
          </a:p>
        </p:txBody>
      </p:sp>
      <p:sp>
        <p:nvSpPr>
          <p:cNvPr id="271" name="Google Shape;271;p16"/>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2200"/>
              <a:buFont typeface="Arial"/>
              <a:buNone/>
            </a:pPr>
            <a:endParaRPr/>
          </a:p>
          <a:p>
            <a:pPr marL="0" lvl="0" indent="0" algn="l" rtl="0">
              <a:lnSpc>
                <a:spcPct val="90000"/>
              </a:lnSpc>
              <a:spcBef>
                <a:spcPts val="1000"/>
              </a:spcBef>
              <a:spcAft>
                <a:spcPts val="0"/>
              </a:spcAft>
              <a:buSzPts val="2200"/>
              <a:buFont typeface="Arial"/>
              <a:buNone/>
            </a:pPr>
            <a:endParaRPr/>
          </a:p>
          <a:p>
            <a:pPr marL="0" lvl="0" indent="0" algn="l" rtl="0">
              <a:lnSpc>
                <a:spcPct val="90000"/>
              </a:lnSpc>
              <a:spcBef>
                <a:spcPts val="1000"/>
              </a:spcBef>
              <a:spcAft>
                <a:spcPts val="0"/>
              </a:spcAft>
              <a:buSzPts val="2200"/>
              <a:buFont typeface="Arial"/>
              <a:buNone/>
            </a:pPr>
            <a:endParaRPr/>
          </a:p>
          <a:p>
            <a:pPr marL="457200" lvl="0" indent="-368300" algn="l" rtl="0">
              <a:lnSpc>
                <a:spcPct val="90000"/>
              </a:lnSpc>
              <a:spcBef>
                <a:spcPts val="1000"/>
              </a:spcBef>
              <a:spcAft>
                <a:spcPts val="0"/>
              </a:spcAft>
              <a:buSzPts val="2200"/>
              <a:buChar char="•"/>
            </a:pPr>
            <a:r>
              <a:rPr lang="en-US" b="1"/>
              <a:t>Contribute to the THINKER discussion board:</a:t>
            </a:r>
            <a:r>
              <a:rPr lang="en-US"/>
              <a:t> Share an example of a digital tool you have used in your classroom and explain its impact on student learning.</a:t>
            </a:r>
            <a:endParaRPr/>
          </a:p>
          <a:p>
            <a:pPr marL="0" lvl="0" indent="0" algn="l" rtl="0">
              <a:lnSpc>
                <a:spcPct val="90000"/>
              </a:lnSpc>
              <a:spcBef>
                <a:spcPts val="1000"/>
              </a:spcBef>
              <a:spcAft>
                <a:spcPts val="0"/>
              </a:spcAft>
              <a:buSzPts val="2200"/>
              <a:buNone/>
            </a:pPr>
            <a:endParaRPr/>
          </a:p>
          <a:p>
            <a:pPr marL="457200" lvl="0" indent="-368300" algn="l" rtl="0">
              <a:lnSpc>
                <a:spcPct val="90000"/>
              </a:lnSpc>
              <a:spcBef>
                <a:spcPts val="1000"/>
              </a:spcBef>
              <a:spcAft>
                <a:spcPts val="0"/>
              </a:spcAft>
              <a:buSzPts val="2200"/>
              <a:buChar char="•"/>
            </a:pPr>
            <a:r>
              <a:rPr lang="en-US" b="1"/>
              <a:t>Further Practice:</a:t>
            </a:r>
            <a:r>
              <a:rPr lang="en-US"/>
              <a:t> Explore the THINKER website and create an additional interactive activity for your students.</a:t>
            </a:r>
            <a:endParaRPr/>
          </a:p>
          <a:p>
            <a:pPr marL="571500" lvl="0" indent="-203200" algn="l" rtl="0">
              <a:lnSpc>
                <a:spcPct val="90000"/>
              </a:lnSpc>
              <a:spcBef>
                <a:spcPts val="1000"/>
              </a:spcBef>
              <a:spcAft>
                <a:spcPts val="0"/>
              </a:spcAft>
              <a:buSzPts val="2200"/>
              <a:buNone/>
            </a:pPr>
            <a:endParaRPr/>
          </a:p>
          <a:p>
            <a:pPr marL="0" lvl="0" indent="0" algn="l" rtl="0">
              <a:lnSpc>
                <a:spcPct val="90000"/>
              </a:lnSpc>
              <a:spcBef>
                <a:spcPts val="1000"/>
              </a:spcBef>
              <a:spcAft>
                <a:spcPts val="0"/>
              </a:spcAft>
              <a:buSzPts val="2200"/>
              <a:buNone/>
            </a:pP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g3408979d82a_0_10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Additional resources</a:t>
            </a:r>
            <a:endParaRPr/>
          </a:p>
        </p:txBody>
      </p:sp>
      <p:sp>
        <p:nvSpPr>
          <p:cNvPr id="277" name="Google Shape;277;g3408979d82a_0_103"/>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457200" lvl="0" indent="-406400" algn="l" rtl="0">
              <a:lnSpc>
                <a:spcPct val="90000"/>
              </a:lnSpc>
              <a:spcBef>
                <a:spcPts val="1000"/>
              </a:spcBef>
              <a:spcAft>
                <a:spcPts val="0"/>
              </a:spcAft>
              <a:buSzPts val="2800"/>
              <a:buChar char="•"/>
            </a:pPr>
            <a:r>
              <a:rPr lang="en-US" sz="2800">
                <a:solidFill>
                  <a:srgbClr val="333333"/>
                </a:solidFill>
                <a:highlight>
                  <a:srgbClr val="FFFFFF"/>
                </a:highlight>
              </a:rPr>
              <a:t>Gilje, Ø. (2024). </a:t>
            </a:r>
            <a:r>
              <a:rPr lang="en-US" sz="2800" b="1">
                <a:solidFill>
                  <a:srgbClr val="333333"/>
                </a:solidFill>
                <a:highlight>
                  <a:srgbClr val="FFFFFF"/>
                </a:highlight>
              </a:rPr>
              <a:t>Digital pedagogy in educational chronotopes – didactical choices for teaching, learning, and assessment</a:t>
            </a:r>
            <a:r>
              <a:rPr lang="en-US" sz="2800">
                <a:solidFill>
                  <a:srgbClr val="333333"/>
                </a:solidFill>
                <a:highlight>
                  <a:srgbClr val="FFFFFF"/>
                </a:highlight>
              </a:rPr>
              <a:t>. </a:t>
            </a:r>
            <a:r>
              <a:rPr lang="en-US" sz="2800" i="1">
                <a:solidFill>
                  <a:srgbClr val="333333"/>
                </a:solidFill>
                <a:highlight>
                  <a:srgbClr val="FFFFFF"/>
                </a:highlight>
              </a:rPr>
              <a:t>Pedagogies: An International Journal</a:t>
            </a:r>
            <a:r>
              <a:rPr lang="en-US" sz="2800">
                <a:solidFill>
                  <a:srgbClr val="333333"/>
                </a:solidFill>
                <a:highlight>
                  <a:srgbClr val="FFFFFF"/>
                </a:highlight>
              </a:rPr>
              <a:t>, </a:t>
            </a:r>
            <a:r>
              <a:rPr lang="en-US" sz="2800" i="1">
                <a:solidFill>
                  <a:srgbClr val="333333"/>
                </a:solidFill>
                <a:highlight>
                  <a:srgbClr val="FFFFFF"/>
                </a:highlight>
              </a:rPr>
              <a:t>19</a:t>
            </a:r>
            <a:r>
              <a:rPr lang="en-US" sz="2800">
                <a:solidFill>
                  <a:srgbClr val="333333"/>
                </a:solidFill>
                <a:highlight>
                  <a:srgbClr val="FFFFFF"/>
                </a:highlight>
              </a:rPr>
              <a:t>(3), 439–455. </a:t>
            </a:r>
            <a:r>
              <a:rPr lang="en-US" sz="2800" u="sng">
                <a:solidFill>
                  <a:schemeClr val="hlink"/>
                </a:solidFill>
                <a:highlight>
                  <a:srgbClr val="FFFFFF"/>
                </a:highlight>
                <a:hlinkClick r:id="rId3"/>
              </a:rPr>
              <a:t>https://doi.org/10.1080/1554480X.2024.2379789</a:t>
            </a:r>
            <a:r>
              <a:rPr lang="en-US" sz="2800"/>
              <a:t>.</a:t>
            </a:r>
            <a:endParaRPr sz="2800"/>
          </a:p>
          <a:p>
            <a:pPr marL="457200" lvl="0" indent="-406400" algn="l" rtl="0">
              <a:lnSpc>
                <a:spcPct val="90000"/>
              </a:lnSpc>
              <a:spcBef>
                <a:spcPts val="0"/>
              </a:spcBef>
              <a:spcAft>
                <a:spcPts val="0"/>
              </a:spcAft>
              <a:buSzPts val="2800"/>
              <a:buChar char="•"/>
            </a:pPr>
            <a:r>
              <a:rPr lang="en-US" sz="2800"/>
              <a:t>Abid Haleem, Mohd Javaid, Mohd Asim Qadri, Rajiv Suman, </a:t>
            </a:r>
            <a:r>
              <a:rPr lang="en-US" sz="2800" b="1"/>
              <a:t>Understanding the role of digital technologies in education: A review, Sustainable Operations and Computers</a:t>
            </a:r>
            <a:r>
              <a:rPr lang="en-US" sz="2800"/>
              <a:t>, Volume 3, 2022, Pages 275-285, ISSN 2666-4127, </a:t>
            </a:r>
            <a:r>
              <a:rPr lang="en-US" sz="2800" u="sng">
                <a:solidFill>
                  <a:schemeClr val="hlink"/>
                </a:solidFill>
                <a:hlinkClick r:id="rId4"/>
              </a:rPr>
              <a:t>https://doi.org/10.1016/j.susoc.2022.05.004</a:t>
            </a:r>
            <a:r>
              <a:rPr lang="en-US" sz="2800"/>
              <a:t>.</a:t>
            </a:r>
            <a:endParaRPr sz="2800"/>
          </a:p>
          <a:p>
            <a:pPr marL="457200" lvl="0" indent="-406400" algn="l" rtl="0">
              <a:lnSpc>
                <a:spcPct val="90000"/>
              </a:lnSpc>
              <a:spcBef>
                <a:spcPts val="0"/>
              </a:spcBef>
              <a:spcAft>
                <a:spcPts val="0"/>
              </a:spcAft>
              <a:buSzPts val="2800"/>
              <a:buChar char="•"/>
            </a:pPr>
            <a:r>
              <a:rPr lang="en-US" sz="2800" b="1"/>
              <a:t>H5P :</a:t>
            </a:r>
            <a:r>
              <a:rPr lang="en-US" sz="2800"/>
              <a:t> </a:t>
            </a:r>
            <a:r>
              <a:rPr lang="en-US" sz="2800" u="sng">
                <a:solidFill>
                  <a:schemeClr val="hlink"/>
                </a:solidFill>
                <a:hlinkClick r:id="rId5"/>
              </a:rPr>
              <a:t>https://www.youtube.com/watch?v=-t8vC25bGI4&amp;pp=ygUkcHJhY3RpY2FsIHVzZXMgb2YgaDVwIHF1aXogcXVlc3Rpb25z</a:t>
            </a:r>
            <a:endParaRPr sz="2800"/>
          </a:p>
          <a:p>
            <a:pPr marL="457200" lvl="0" indent="-406400" algn="l" rtl="0">
              <a:lnSpc>
                <a:spcPct val="90000"/>
              </a:lnSpc>
              <a:spcBef>
                <a:spcPts val="0"/>
              </a:spcBef>
              <a:spcAft>
                <a:spcPts val="0"/>
              </a:spcAft>
              <a:buSzPts val="2800"/>
              <a:buChar char="•"/>
            </a:pPr>
            <a:r>
              <a:rPr lang="en-US" sz="2800" b="1"/>
              <a:t>Moodle: </a:t>
            </a:r>
            <a:r>
              <a:rPr lang="en-US" sz="2800" u="sng">
                <a:solidFill>
                  <a:schemeClr val="hlink"/>
                </a:solidFill>
                <a:hlinkClick r:id="rId6"/>
              </a:rPr>
              <a:t>https://www.youtube.com/watch?v=TeZbOTszyCQ&amp;pp=ygUncHJhY3RpY2FsIHVzZXMgb2YgTW9vZGxlIHF1aXogcXVlc3Rpb25z</a:t>
            </a:r>
            <a:endParaRPr sz="28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g342f6cef8a4_2_159"/>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Additional resources</a:t>
            </a:r>
            <a:endParaRPr/>
          </a:p>
        </p:txBody>
      </p:sp>
      <p:sp>
        <p:nvSpPr>
          <p:cNvPr id="283" name="Google Shape;283;g342f6cef8a4_2_159"/>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457200" marR="0" lvl="0" indent="-425450" algn="l" rtl="0">
              <a:lnSpc>
                <a:spcPct val="90000"/>
              </a:lnSpc>
              <a:spcBef>
                <a:spcPts val="1000"/>
              </a:spcBef>
              <a:spcAft>
                <a:spcPts val="0"/>
              </a:spcAft>
              <a:buSzPts val="3100"/>
              <a:buChar char="•"/>
            </a:pPr>
            <a:r>
              <a:rPr lang="en-US" sz="3100"/>
              <a:t>The THINKER Framework and Toolkit - </a:t>
            </a:r>
            <a:r>
              <a:rPr lang="en-US" sz="3100" u="sng">
                <a:solidFill>
                  <a:schemeClr val="hlink"/>
                </a:solidFill>
                <a:hlinkClick r:id="rId3"/>
              </a:rPr>
              <a:t>PDF</a:t>
            </a:r>
            <a:endParaRPr sz="3100"/>
          </a:p>
          <a:p>
            <a:pPr marL="457200" marR="0" lvl="0" indent="-425450" algn="l" rtl="0">
              <a:lnSpc>
                <a:spcPct val="90000"/>
              </a:lnSpc>
              <a:spcBef>
                <a:spcPts val="0"/>
              </a:spcBef>
              <a:spcAft>
                <a:spcPts val="0"/>
              </a:spcAft>
              <a:buSzPts val="3100"/>
              <a:buChar char="•"/>
            </a:pPr>
            <a:r>
              <a:rPr lang="en-US" sz="3100"/>
              <a:t>The THINKER Learning Scenarios - </a:t>
            </a:r>
            <a:r>
              <a:rPr lang="en-US" sz="3100" u="sng">
                <a:solidFill>
                  <a:schemeClr val="hlink"/>
                </a:solidFill>
                <a:hlinkClick r:id="rId4"/>
              </a:rPr>
              <a:t>PDF</a:t>
            </a:r>
            <a:endParaRPr sz="3100"/>
          </a:p>
          <a:p>
            <a:pPr marL="457200" marR="0" lvl="0" indent="-425450" algn="l" rtl="0">
              <a:lnSpc>
                <a:spcPct val="90000"/>
              </a:lnSpc>
              <a:spcBef>
                <a:spcPts val="0"/>
              </a:spcBef>
              <a:spcAft>
                <a:spcPts val="0"/>
              </a:spcAft>
              <a:buSzPts val="3100"/>
              <a:buChar char="•"/>
            </a:pPr>
            <a:r>
              <a:rPr lang="en-US" sz="3100"/>
              <a:t>The THINKER framework and toolkit - </a:t>
            </a:r>
            <a:r>
              <a:rPr lang="en-US" sz="3100" u="sng">
                <a:solidFill>
                  <a:schemeClr val="hlink"/>
                </a:solidFill>
                <a:hlinkClick r:id="rId5"/>
              </a:rPr>
              <a:t>Overview (Web)</a:t>
            </a:r>
            <a:r>
              <a:rPr lang="en-US" sz="3100"/>
              <a:t> - </a:t>
            </a:r>
            <a:r>
              <a:rPr lang="en-US" sz="3100" u="sng">
                <a:solidFill>
                  <a:schemeClr val="hlink"/>
                </a:solidFill>
                <a:hlinkClick r:id="rId6"/>
              </a:rPr>
              <a:t>https://thinker.ucd.ie/resources/framework-and-toolkit/</a:t>
            </a:r>
            <a:endParaRPr sz="3100"/>
          </a:p>
        </p:txBody>
      </p:sp>
      <p:pic>
        <p:nvPicPr>
          <p:cNvPr id="285" name="Google Shape;285;g342f6cef8a4_2_159"/>
          <p:cNvPicPr preferRelativeResize="0"/>
          <p:nvPr/>
        </p:nvPicPr>
        <p:blipFill>
          <a:blip r:embed="rId7">
            <a:alphaModFix/>
          </a:blip>
          <a:stretch>
            <a:fillRect/>
          </a:stretch>
        </p:blipFill>
        <p:spPr>
          <a:xfrm>
            <a:off x="97975" y="4232650"/>
            <a:ext cx="8656225" cy="251920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grpSp>
        <p:nvGrpSpPr>
          <p:cNvPr id="290" name="Google Shape;290;g35773e36086_0_40"/>
          <p:cNvGrpSpPr/>
          <p:nvPr/>
        </p:nvGrpSpPr>
        <p:grpSpPr>
          <a:xfrm>
            <a:off x="2179811" y="4729766"/>
            <a:ext cx="7832078" cy="1110328"/>
            <a:chOff x="2179603" y="4888792"/>
            <a:chExt cx="7798544" cy="1110328"/>
          </a:xfrm>
        </p:grpSpPr>
        <p:pic>
          <p:nvPicPr>
            <p:cNvPr id="291" name="Google Shape;291;g35773e36086_0_4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92" name="Google Shape;292;g35773e36086_0_40"/>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293" name="Google Shape;293;g35773e36086_0_4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294" name="Google Shape;294;g35773e36086_0_4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95" name="Google Shape;295;g35773e36086_0_40"/>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296" name="Google Shape;296;g35773e36086_0_4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97" name="Google Shape;297;g35773e36086_0_4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98" name="Google Shape;298;g35773e36086_0_4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99" name="Google Shape;299;g35773e36086_0_4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300" name="Google Shape;300;g35773e36086_0_4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301" name="Google Shape;301;g35773e36086_0_4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Available at </a:t>
            </a:r>
            <a:r>
              <a:rPr lang="en-US" sz="1100" u="sng">
                <a:solidFill>
                  <a:schemeClr val="hlink"/>
                </a:solidFill>
                <a:latin typeface="Calibri"/>
                <a:ea typeface="Calibri"/>
                <a:cs typeface="Calibri"/>
                <a:sym typeface="Calibri"/>
                <a:hlinkClick r:id="rId13"/>
              </a:rPr>
              <a:t>https://thinker.ucd.ie/elearning/</a:t>
            </a:r>
            <a:endParaRPr sz="1100" b="0" i="0" u="none" strike="noStrike" cap="none">
              <a:solidFill>
                <a:srgbClr val="16C45B"/>
              </a:solidFill>
              <a:latin typeface="Calibri"/>
              <a:ea typeface="Calibri"/>
              <a:cs typeface="Calibri"/>
              <a:sym typeface="Calibri"/>
            </a:endParaRPr>
          </a:p>
        </p:txBody>
      </p:sp>
      <p:pic>
        <p:nvPicPr>
          <p:cNvPr id="302" name="Google Shape;302;g35773e36086_0_40"/>
          <p:cNvPicPr preferRelativeResize="0"/>
          <p:nvPr/>
        </p:nvPicPr>
        <p:blipFill rotWithShape="1">
          <a:blip r:embed="rId14">
            <a:alphaModFix/>
          </a:blip>
          <a:srcRect/>
          <a:stretch/>
        </p:blipFill>
        <p:spPr>
          <a:xfrm>
            <a:off x="4222188" y="3563650"/>
            <a:ext cx="1171575" cy="409575"/>
          </a:xfrm>
          <a:prstGeom prst="rect">
            <a:avLst/>
          </a:prstGeom>
          <a:noFill/>
          <a:ln>
            <a:noFill/>
          </a:ln>
        </p:spPr>
      </p:pic>
      <p:sp>
        <p:nvSpPr>
          <p:cNvPr id="303" name="Google Shape;303;g35773e36086_0_4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This publication is licensed under </a:t>
            </a:r>
            <a:r>
              <a:rPr lang="en-US" sz="1200" b="1" i="1" u="none" strike="noStrike" cap="none">
                <a:solidFill>
                  <a:srgbClr val="1D1D1B"/>
                </a:solidFill>
                <a:latin typeface="Calibri"/>
                <a:ea typeface="Calibri"/>
                <a:cs typeface="Calibri"/>
                <a:sym typeface="Calibri"/>
              </a:rPr>
              <a:t>Creative Commons Attribution-NonCommercial-NoDerivs 4.0 International</a:t>
            </a:r>
            <a:r>
              <a:rPr lang="en-US" sz="1200" b="1" i="0" u="none" strike="noStrike" cap="none">
                <a:solidFill>
                  <a:srgbClr val="1D1D1B"/>
                </a:solidFill>
                <a:latin typeface="Calibri"/>
                <a:ea typeface="Calibri"/>
                <a:cs typeface="Calibri"/>
                <a:sym typeface="Calibri"/>
              </a:rPr>
              <a:t> License (</a:t>
            </a:r>
            <a:r>
              <a:rPr lang="en-US" sz="1200" b="1" i="0" u="sng" strike="noStrike" cap="none">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Learning outcomes</a:t>
            </a:r>
            <a:endParaRPr/>
          </a:p>
        </p:txBody>
      </p:sp>
      <p:sp>
        <p:nvSpPr>
          <p:cNvPr id="99" name="Google Shape;99;p5"/>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r>
              <a:rPr lang="en-US"/>
              <a:t>By the end of this module teachers will be able to:</a:t>
            </a:r>
            <a:endParaRPr/>
          </a:p>
          <a:p>
            <a:pPr marL="0" marR="0" lvl="0" indent="0" algn="l" rtl="0">
              <a:lnSpc>
                <a:spcPct val="90000"/>
              </a:lnSpc>
              <a:spcBef>
                <a:spcPts val="1000"/>
              </a:spcBef>
              <a:spcAft>
                <a:spcPts val="0"/>
              </a:spcAft>
              <a:buSzPts val="2200"/>
              <a:buNone/>
            </a:pPr>
            <a:endParaRPr/>
          </a:p>
          <a:p>
            <a:pPr marL="457200" marR="0" lvl="0" indent="-368300" algn="l" rtl="0">
              <a:lnSpc>
                <a:spcPct val="90000"/>
              </a:lnSpc>
              <a:spcBef>
                <a:spcPts val="1000"/>
              </a:spcBef>
              <a:spcAft>
                <a:spcPts val="0"/>
              </a:spcAft>
              <a:buSzPts val="2200"/>
              <a:buChar char="•"/>
            </a:pPr>
            <a:r>
              <a:rPr lang="en-US" b="1"/>
              <a:t>Identify and describe digital tools for teaching informatics:</a:t>
            </a:r>
            <a:r>
              <a:rPr lang="en-US"/>
              <a:t> Explore tools such as audience response systems, H5P, and coding games.</a:t>
            </a:r>
            <a:endParaRPr/>
          </a:p>
          <a:p>
            <a:pPr marL="0" marR="0" lvl="0" indent="0" algn="l" rtl="0">
              <a:lnSpc>
                <a:spcPct val="90000"/>
              </a:lnSpc>
              <a:spcBef>
                <a:spcPts val="1000"/>
              </a:spcBef>
              <a:spcAft>
                <a:spcPts val="0"/>
              </a:spcAft>
              <a:buSzPts val="2200"/>
              <a:buNone/>
            </a:pPr>
            <a:endParaRPr/>
          </a:p>
          <a:p>
            <a:pPr marL="457200" marR="0" lvl="0" indent="-368300" algn="l" rtl="0">
              <a:lnSpc>
                <a:spcPct val="90000"/>
              </a:lnSpc>
              <a:spcBef>
                <a:spcPts val="1000"/>
              </a:spcBef>
              <a:spcAft>
                <a:spcPts val="0"/>
              </a:spcAft>
              <a:buSzPts val="2200"/>
              <a:buChar char="•"/>
            </a:pPr>
            <a:r>
              <a:rPr lang="en-US" b="1"/>
              <a:t>Explain how digital tools enhance student engagement and learning:</a:t>
            </a:r>
            <a:r>
              <a:rPr lang="en-US"/>
              <a:t> Discuss the impact of interactive tools on learning outcomes.</a:t>
            </a:r>
            <a:endParaRPr/>
          </a:p>
          <a:p>
            <a:pPr marL="0" marR="0" lvl="0" indent="0" algn="l" rtl="0">
              <a:lnSpc>
                <a:spcPct val="90000"/>
              </a:lnSpc>
              <a:spcBef>
                <a:spcPts val="1000"/>
              </a:spcBef>
              <a:spcAft>
                <a:spcPts val="0"/>
              </a:spcAft>
              <a:buSzPts val="2200"/>
              <a:buNone/>
            </a:pPr>
            <a:endParaRPr/>
          </a:p>
          <a:p>
            <a:pPr marL="457200" marR="0" lvl="0" indent="-368300" algn="l" rtl="0">
              <a:lnSpc>
                <a:spcPct val="90000"/>
              </a:lnSpc>
              <a:spcBef>
                <a:spcPts val="1000"/>
              </a:spcBef>
              <a:spcAft>
                <a:spcPts val="0"/>
              </a:spcAft>
              <a:buSzPts val="2200"/>
              <a:buChar char="•"/>
            </a:pPr>
            <a:r>
              <a:rPr lang="en-US" b="1"/>
              <a:t>Compare different online tools for assessing informatics competencies:</a:t>
            </a:r>
            <a:r>
              <a:rPr lang="en-US"/>
              <a:t> Analyze tools such as Moodle quizzes, Kahoot, and chatbots.</a:t>
            </a:r>
            <a:endParaRPr/>
          </a:p>
          <a:p>
            <a:pPr marL="0" marR="0" lvl="0" indent="0" algn="l" rtl="0">
              <a:lnSpc>
                <a:spcPct val="90000"/>
              </a:lnSpc>
              <a:spcBef>
                <a:spcPts val="1000"/>
              </a:spcBef>
              <a:spcAft>
                <a:spcPts val="0"/>
              </a:spcAft>
              <a:buSzPts val="2200"/>
              <a:buNone/>
            </a:pPr>
            <a:endParaRPr/>
          </a:p>
          <a:p>
            <a:pPr marL="457200" marR="0" lvl="0" indent="-368300" algn="l" rtl="0">
              <a:lnSpc>
                <a:spcPct val="90000"/>
              </a:lnSpc>
              <a:spcBef>
                <a:spcPts val="1000"/>
              </a:spcBef>
              <a:spcAft>
                <a:spcPts val="0"/>
              </a:spcAft>
              <a:buSzPts val="2200"/>
              <a:buChar char="•"/>
            </a:pPr>
            <a:r>
              <a:rPr lang="en-US" b="1"/>
              <a:t>Share best practices for using digital tools:</a:t>
            </a:r>
            <a:r>
              <a:rPr lang="en-US"/>
              <a:t> Contribute examples from their own experience to the THINKER community.</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g342f6cef8a4_2_18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Contents</a:t>
            </a:r>
            <a:endParaRPr/>
          </a:p>
        </p:txBody>
      </p:sp>
      <p:pic>
        <p:nvPicPr>
          <p:cNvPr id="106" name="Google Shape;106;g342f6cef8a4_2_188"/>
          <p:cNvPicPr preferRelativeResize="0"/>
          <p:nvPr/>
        </p:nvPicPr>
        <p:blipFill rotWithShape="1">
          <a:blip r:embed="rId3">
            <a:alphaModFix/>
          </a:blip>
          <a:srcRect/>
          <a:stretch/>
        </p:blipFill>
        <p:spPr>
          <a:xfrm>
            <a:off x="8328425" y="3548525"/>
            <a:ext cx="3418700" cy="3418700"/>
          </a:xfrm>
          <a:prstGeom prst="rect">
            <a:avLst/>
          </a:prstGeom>
          <a:noFill/>
          <a:ln>
            <a:noFill/>
          </a:ln>
        </p:spPr>
      </p:pic>
      <p:sp>
        <p:nvSpPr>
          <p:cNvPr id="107" name="Google Shape;107;g342f6cef8a4_2_188"/>
          <p:cNvSpPr txBox="1"/>
          <p:nvPr/>
        </p:nvSpPr>
        <p:spPr>
          <a:xfrm>
            <a:off x="8719175" y="5057775"/>
            <a:ext cx="20514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
        <p:nvSpPr>
          <p:cNvPr id="108" name="Google Shape;108;g342f6cef8a4_2_188"/>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330200" algn="l" rtl="0">
              <a:lnSpc>
                <a:spcPct val="90000"/>
              </a:lnSpc>
              <a:spcBef>
                <a:spcPts val="1000"/>
              </a:spcBef>
              <a:spcAft>
                <a:spcPts val="0"/>
              </a:spcAft>
              <a:buSzPts val="2000"/>
              <a:buChar char="•"/>
            </a:pPr>
            <a:r>
              <a:rPr lang="en-US" sz="2000"/>
              <a:t>Slide 1 - WP title</a:t>
            </a:r>
            <a:endParaRPr sz="2000"/>
          </a:p>
          <a:p>
            <a:pPr marL="571500" lvl="0" indent="-330200" algn="l" rtl="0">
              <a:lnSpc>
                <a:spcPct val="90000"/>
              </a:lnSpc>
              <a:spcBef>
                <a:spcPts val="1000"/>
              </a:spcBef>
              <a:spcAft>
                <a:spcPts val="0"/>
              </a:spcAft>
              <a:buSzPts val="2000"/>
              <a:buChar char="•"/>
            </a:pPr>
            <a:r>
              <a:rPr lang="en-US" sz="2000"/>
              <a:t>Slide 2 - Unit title</a:t>
            </a:r>
            <a:endParaRPr sz="2000"/>
          </a:p>
          <a:p>
            <a:pPr marL="571500" lvl="0" indent="-330200" algn="l" rtl="0">
              <a:lnSpc>
                <a:spcPct val="90000"/>
              </a:lnSpc>
              <a:spcBef>
                <a:spcPts val="1000"/>
              </a:spcBef>
              <a:spcAft>
                <a:spcPts val="0"/>
              </a:spcAft>
              <a:buSzPts val="2000"/>
              <a:buChar char="•"/>
            </a:pPr>
            <a:r>
              <a:rPr lang="en-US" sz="2000"/>
              <a:t>Slide 3 - Learning outcomes</a:t>
            </a:r>
            <a:endParaRPr sz="2000"/>
          </a:p>
          <a:p>
            <a:pPr marL="571500" lvl="0" indent="-330200" algn="l" rtl="0">
              <a:lnSpc>
                <a:spcPct val="90000"/>
              </a:lnSpc>
              <a:spcBef>
                <a:spcPts val="1000"/>
              </a:spcBef>
              <a:spcAft>
                <a:spcPts val="0"/>
              </a:spcAft>
              <a:buSzPts val="2000"/>
              <a:buChar char="•"/>
            </a:pPr>
            <a:r>
              <a:rPr lang="en-US" sz="2000"/>
              <a:t>Slide 4 - Contents</a:t>
            </a:r>
            <a:endParaRPr sz="2000"/>
          </a:p>
          <a:p>
            <a:pPr marL="571500" lvl="0" indent="-342900" algn="l" rtl="0">
              <a:lnSpc>
                <a:spcPct val="90000"/>
              </a:lnSpc>
              <a:spcBef>
                <a:spcPts val="1000"/>
              </a:spcBef>
              <a:spcAft>
                <a:spcPts val="0"/>
              </a:spcAft>
              <a:buSzPts val="2200"/>
              <a:buChar char="•"/>
            </a:pPr>
            <a:r>
              <a:rPr lang="en-US"/>
              <a:t>Slides 5-8 - Introduction – Why use digital tools?</a:t>
            </a:r>
            <a:endParaRPr/>
          </a:p>
          <a:p>
            <a:pPr marL="571500" lvl="0" indent="-342900" algn="l" rtl="0">
              <a:lnSpc>
                <a:spcPct val="90000"/>
              </a:lnSpc>
              <a:spcBef>
                <a:spcPts val="1000"/>
              </a:spcBef>
              <a:spcAft>
                <a:spcPts val="0"/>
              </a:spcAft>
              <a:buSzPts val="2200"/>
              <a:buChar char="•"/>
            </a:pPr>
            <a:r>
              <a:rPr lang="en-US"/>
              <a:t>Slides 9-12 - Activity #1 – Exploring online tools for teaching informatics</a:t>
            </a:r>
            <a:endParaRPr/>
          </a:p>
          <a:p>
            <a:pPr marL="571500" lvl="0" indent="-342900" algn="l" rtl="0">
              <a:lnSpc>
                <a:spcPct val="90000"/>
              </a:lnSpc>
              <a:spcBef>
                <a:spcPts val="1000"/>
              </a:spcBef>
              <a:spcAft>
                <a:spcPts val="0"/>
              </a:spcAft>
              <a:buSzPts val="2200"/>
              <a:buChar char="•"/>
            </a:pPr>
            <a:r>
              <a:rPr lang="en-US"/>
              <a:t>Slides 13-24 - Activity #2 – Designing a quiz with an online tool</a:t>
            </a:r>
            <a:endParaRPr/>
          </a:p>
          <a:p>
            <a:pPr marL="571500" lvl="0" indent="-342900" algn="l" rtl="0">
              <a:lnSpc>
                <a:spcPct val="90000"/>
              </a:lnSpc>
              <a:spcBef>
                <a:spcPts val="1000"/>
              </a:spcBef>
              <a:spcAft>
                <a:spcPts val="0"/>
              </a:spcAft>
              <a:buSzPts val="2200"/>
              <a:buChar char="•"/>
            </a:pPr>
            <a:r>
              <a:rPr lang="en-US"/>
              <a:t>Slide 25 - Activity #3 – Sharing Best Practices and Experiences</a:t>
            </a:r>
            <a:endParaRPr/>
          </a:p>
          <a:p>
            <a:pPr marL="571500" lvl="0" indent="-342900" algn="l" rtl="0">
              <a:lnSpc>
                <a:spcPct val="90000"/>
              </a:lnSpc>
              <a:spcBef>
                <a:spcPts val="1000"/>
              </a:spcBef>
              <a:spcAft>
                <a:spcPts val="0"/>
              </a:spcAft>
              <a:buSzPts val="2200"/>
              <a:buChar char="•"/>
            </a:pPr>
            <a:r>
              <a:rPr lang="en-US"/>
              <a:t>Slide 25 - Homework/Additional tasks</a:t>
            </a:r>
            <a:endParaRPr/>
          </a:p>
          <a:p>
            <a:pPr marL="571500" lvl="0" indent="-342900" algn="l" rtl="0">
              <a:lnSpc>
                <a:spcPct val="90000"/>
              </a:lnSpc>
              <a:spcBef>
                <a:spcPts val="1000"/>
              </a:spcBef>
              <a:spcAft>
                <a:spcPts val="0"/>
              </a:spcAft>
              <a:buSzPts val="2200"/>
              <a:buChar char="•"/>
            </a:pPr>
            <a:r>
              <a:rPr lang="en-US"/>
              <a:t>Slide 27 - Additional resources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g3441028e5a5_0_42"/>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Why use digital tools?</a:t>
            </a:r>
            <a:endParaRPr/>
          </a:p>
        </p:txBody>
      </p:sp>
      <p:sp>
        <p:nvSpPr>
          <p:cNvPr id="115" name="Google Shape;115;g3441028e5a5_0_42"/>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sz="3300" b="1"/>
          </a:p>
          <a:p>
            <a:pPr marL="1028700" marR="0" lvl="0" indent="-412750" algn="l" rtl="0">
              <a:lnSpc>
                <a:spcPct val="90000"/>
              </a:lnSpc>
              <a:spcBef>
                <a:spcPts val="1000"/>
              </a:spcBef>
              <a:spcAft>
                <a:spcPts val="0"/>
              </a:spcAft>
              <a:buClr>
                <a:schemeClr val="accent4"/>
              </a:buClr>
              <a:buSzPts val="3300"/>
              <a:buFont typeface="Arial"/>
              <a:buChar char="●"/>
            </a:pPr>
            <a:r>
              <a:rPr lang="en-US" sz="3300" b="1"/>
              <a:t>Overview</a:t>
            </a:r>
            <a:r>
              <a:rPr lang="en-US" sz="3300"/>
              <a:t> of the importance of </a:t>
            </a:r>
            <a:r>
              <a:rPr lang="en-US" sz="3300" b="1"/>
              <a:t>digital tools in informatics education</a:t>
            </a:r>
            <a:r>
              <a:rPr lang="en-US" sz="3300"/>
              <a:t>.</a:t>
            </a:r>
            <a:endParaRPr sz="3300"/>
          </a:p>
          <a:p>
            <a:pPr marL="457200" marR="0" lvl="0" indent="0" algn="l" rtl="0">
              <a:lnSpc>
                <a:spcPct val="90000"/>
              </a:lnSpc>
              <a:spcBef>
                <a:spcPts val="1000"/>
              </a:spcBef>
              <a:spcAft>
                <a:spcPts val="0"/>
              </a:spcAft>
              <a:buSzPts val="2200"/>
              <a:buNone/>
            </a:pPr>
            <a:endParaRPr sz="3300"/>
          </a:p>
          <a:p>
            <a:pPr marL="1028700" marR="0" lvl="0" indent="-412750" algn="l" rtl="0">
              <a:lnSpc>
                <a:spcPct val="90000"/>
              </a:lnSpc>
              <a:spcBef>
                <a:spcPts val="1000"/>
              </a:spcBef>
              <a:spcAft>
                <a:spcPts val="0"/>
              </a:spcAft>
              <a:buClr>
                <a:schemeClr val="accent4"/>
              </a:buClr>
              <a:buSzPts val="3300"/>
              <a:buFont typeface="Arial"/>
              <a:buChar char="●"/>
            </a:pPr>
            <a:r>
              <a:rPr lang="en-US" sz="3300" b="1"/>
              <a:t>Discuss</a:t>
            </a:r>
            <a:r>
              <a:rPr lang="en-US" sz="3300"/>
              <a:t> experiences with </a:t>
            </a:r>
            <a:r>
              <a:rPr lang="en-US" sz="3300" b="1"/>
              <a:t>online teaching tools</a:t>
            </a:r>
            <a:r>
              <a:rPr lang="en-US" sz="3300"/>
              <a:t>.</a:t>
            </a:r>
            <a:endParaRPr sz="3300"/>
          </a:p>
          <a:p>
            <a:pPr marL="571500" marR="0" lvl="0" indent="0" algn="l" rtl="0">
              <a:lnSpc>
                <a:spcPct val="90000"/>
              </a:lnSpc>
              <a:spcBef>
                <a:spcPts val="1000"/>
              </a:spcBef>
              <a:spcAft>
                <a:spcPts val="0"/>
              </a:spcAft>
              <a:buSzPts val="2200"/>
              <a:buNone/>
            </a:pPr>
            <a:endParaRPr sz="3300"/>
          </a:p>
          <a:p>
            <a:pPr marL="1028700" marR="0" lvl="0" indent="-412750" algn="l" rtl="0">
              <a:lnSpc>
                <a:spcPct val="90000"/>
              </a:lnSpc>
              <a:spcBef>
                <a:spcPts val="1000"/>
              </a:spcBef>
              <a:spcAft>
                <a:spcPts val="0"/>
              </a:spcAft>
              <a:buClr>
                <a:schemeClr val="accent4"/>
              </a:buClr>
              <a:buSzPts val="3300"/>
              <a:buFont typeface="Arial"/>
              <a:buChar char="●"/>
            </a:pPr>
            <a:r>
              <a:rPr lang="en-US" sz="3300" b="1"/>
              <a:t>Emphasize</a:t>
            </a:r>
            <a:r>
              <a:rPr lang="en-US" sz="3300"/>
              <a:t> the alignment with the </a:t>
            </a:r>
            <a:r>
              <a:rPr lang="en-US" sz="3300" b="1"/>
              <a:t>THINKER Framework for inclusive and authentic learning</a:t>
            </a:r>
            <a:r>
              <a:rPr lang="en-US" sz="3300"/>
              <a:t> experiences.</a:t>
            </a:r>
            <a:endParaRPr sz="33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g3441028e5a5_0_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Why use digital tools?</a:t>
            </a:r>
            <a:endParaRPr/>
          </a:p>
        </p:txBody>
      </p:sp>
      <p:sp>
        <p:nvSpPr>
          <p:cNvPr id="122" name="Google Shape;122;g3441028e5a5_0_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sz="3200"/>
          </a:p>
          <a:p>
            <a:pPr marL="1028700" marR="0" lvl="0" indent="-406400" algn="l" rtl="0">
              <a:lnSpc>
                <a:spcPct val="90000"/>
              </a:lnSpc>
              <a:spcBef>
                <a:spcPts val="1000"/>
              </a:spcBef>
              <a:spcAft>
                <a:spcPts val="0"/>
              </a:spcAft>
              <a:buSzPts val="3200"/>
              <a:buChar char="●"/>
            </a:pPr>
            <a:r>
              <a:rPr lang="en-US" sz="3200" b="1"/>
              <a:t>Traditional</a:t>
            </a:r>
            <a:r>
              <a:rPr lang="en-US" sz="3200"/>
              <a:t> teaching </a:t>
            </a:r>
            <a:r>
              <a:rPr lang="en-US" sz="3200" b="1"/>
              <a:t>vs. digital</a:t>
            </a:r>
            <a:r>
              <a:rPr lang="en-US" sz="3200"/>
              <a:t> tools</a:t>
            </a:r>
            <a:endParaRPr sz="3200"/>
          </a:p>
          <a:p>
            <a:pPr marL="1371600" marR="0" lvl="1" indent="-431800" algn="l" rtl="0">
              <a:lnSpc>
                <a:spcPct val="90000"/>
              </a:lnSpc>
              <a:spcBef>
                <a:spcPts val="1000"/>
              </a:spcBef>
              <a:spcAft>
                <a:spcPts val="0"/>
              </a:spcAft>
              <a:buSzPts val="2800"/>
              <a:buChar char="○"/>
            </a:pPr>
            <a:r>
              <a:rPr lang="en-US" sz="3000"/>
              <a:t>Differences ?</a:t>
            </a:r>
            <a:endParaRPr sz="3000"/>
          </a:p>
          <a:p>
            <a:pPr marL="1371600" marR="0" lvl="1" indent="-431800" algn="l" rtl="0">
              <a:lnSpc>
                <a:spcPct val="90000"/>
              </a:lnSpc>
              <a:spcBef>
                <a:spcPts val="1000"/>
              </a:spcBef>
              <a:spcAft>
                <a:spcPts val="0"/>
              </a:spcAft>
              <a:buSzPts val="2800"/>
              <a:buChar char="○"/>
            </a:pPr>
            <a:r>
              <a:rPr lang="en-US" sz="3000"/>
              <a:t>What changes?</a:t>
            </a:r>
            <a:endParaRPr sz="3000"/>
          </a:p>
          <a:p>
            <a:pPr marL="457200" marR="0" lvl="0" indent="0" algn="l" rtl="0">
              <a:lnSpc>
                <a:spcPct val="90000"/>
              </a:lnSpc>
              <a:spcBef>
                <a:spcPts val="1000"/>
              </a:spcBef>
              <a:spcAft>
                <a:spcPts val="0"/>
              </a:spcAft>
              <a:buSzPts val="2200"/>
              <a:buNone/>
            </a:pPr>
            <a:endParaRPr sz="3200"/>
          </a:p>
          <a:p>
            <a:pPr marL="1028700" marR="0" lvl="0" indent="-406400" algn="l" rtl="0">
              <a:lnSpc>
                <a:spcPct val="90000"/>
              </a:lnSpc>
              <a:spcBef>
                <a:spcPts val="1000"/>
              </a:spcBef>
              <a:spcAft>
                <a:spcPts val="0"/>
              </a:spcAft>
              <a:buSzPts val="3200"/>
              <a:buChar char="●"/>
            </a:pPr>
            <a:r>
              <a:rPr lang="en-US" sz="3200"/>
              <a:t>Benefits:</a:t>
            </a:r>
            <a:endParaRPr sz="3200"/>
          </a:p>
          <a:p>
            <a:pPr marL="1371600" marR="0" lvl="1" indent="-431800" algn="l" rtl="0">
              <a:lnSpc>
                <a:spcPct val="90000"/>
              </a:lnSpc>
              <a:spcBef>
                <a:spcPts val="1000"/>
              </a:spcBef>
              <a:spcAft>
                <a:spcPts val="0"/>
              </a:spcAft>
              <a:buSzPts val="2800"/>
              <a:buChar char="○"/>
            </a:pPr>
            <a:r>
              <a:rPr lang="en-US" sz="3000"/>
              <a:t>Increases engagement</a:t>
            </a:r>
            <a:endParaRPr sz="3000"/>
          </a:p>
          <a:p>
            <a:pPr marL="1371600" marR="0" lvl="1" indent="-431800" algn="l" rtl="0">
              <a:lnSpc>
                <a:spcPct val="90000"/>
              </a:lnSpc>
              <a:spcBef>
                <a:spcPts val="1000"/>
              </a:spcBef>
              <a:spcAft>
                <a:spcPts val="0"/>
              </a:spcAft>
              <a:buSzPts val="2800"/>
              <a:buChar char="○"/>
            </a:pPr>
            <a:r>
              <a:rPr lang="en-US" sz="3000"/>
              <a:t>Supports diverse learning styles</a:t>
            </a:r>
            <a:endParaRPr sz="3000"/>
          </a:p>
          <a:p>
            <a:pPr marL="1371600" marR="0" lvl="1" indent="-431800" algn="l" rtl="0">
              <a:lnSpc>
                <a:spcPct val="90000"/>
              </a:lnSpc>
              <a:spcBef>
                <a:spcPts val="1000"/>
              </a:spcBef>
              <a:spcAft>
                <a:spcPts val="0"/>
              </a:spcAft>
              <a:buSzPts val="2800"/>
              <a:buChar char="○"/>
            </a:pPr>
            <a:r>
              <a:rPr lang="en-US" sz="3000"/>
              <a:t>Provides instant feedback</a:t>
            </a:r>
            <a:endParaRPr sz="3000"/>
          </a:p>
          <a:p>
            <a:pPr marL="0" marR="0" lvl="0" indent="0" algn="l" rtl="0">
              <a:lnSpc>
                <a:spcPct val="90000"/>
              </a:lnSpc>
              <a:spcBef>
                <a:spcPts val="1000"/>
              </a:spcBef>
              <a:spcAft>
                <a:spcPts val="0"/>
              </a:spcAft>
              <a:buSzPts val="2200"/>
              <a:buNone/>
            </a:pPr>
            <a:endParaRPr sz="3200"/>
          </a:p>
        </p:txBody>
      </p:sp>
      <p:pic>
        <p:nvPicPr>
          <p:cNvPr id="123" name="Google Shape;123;g3441028e5a5_0_0"/>
          <p:cNvPicPr preferRelativeResize="0"/>
          <p:nvPr/>
        </p:nvPicPr>
        <p:blipFill rotWithShape="1">
          <a:blip r:embed="rId3">
            <a:alphaModFix/>
          </a:blip>
          <a:srcRect/>
          <a:stretch/>
        </p:blipFill>
        <p:spPr>
          <a:xfrm>
            <a:off x="7454500" y="1658076"/>
            <a:ext cx="4291750" cy="3433400"/>
          </a:xfrm>
          <a:prstGeom prst="rect">
            <a:avLst/>
          </a:prstGeom>
          <a:noFill/>
          <a:ln>
            <a:noFill/>
          </a:ln>
        </p:spPr>
      </p:pic>
      <p:sp>
        <p:nvSpPr>
          <p:cNvPr id="124" name="Google Shape;124;g3441028e5a5_0_0"/>
          <p:cNvSpPr txBox="1"/>
          <p:nvPr/>
        </p:nvSpPr>
        <p:spPr>
          <a:xfrm>
            <a:off x="8574675" y="5182075"/>
            <a:ext cx="20514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g3441028e5a5_0_4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Why use digital tools?</a:t>
            </a:r>
            <a:endParaRPr/>
          </a:p>
        </p:txBody>
      </p:sp>
      <p:sp>
        <p:nvSpPr>
          <p:cNvPr id="131" name="Google Shape;131;g3441028e5a5_0_48"/>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sz="2900"/>
          </a:p>
          <a:p>
            <a:pPr marL="1028700" marR="0" lvl="0" indent="-387350" algn="l" rtl="0">
              <a:lnSpc>
                <a:spcPct val="90000"/>
              </a:lnSpc>
              <a:spcBef>
                <a:spcPts val="1000"/>
              </a:spcBef>
              <a:spcAft>
                <a:spcPts val="0"/>
              </a:spcAft>
              <a:buSzPts val="2900"/>
              <a:buChar char="●"/>
            </a:pPr>
            <a:r>
              <a:rPr lang="en-US" sz="2900"/>
              <a:t>Aligning digital tools with THINKER</a:t>
            </a:r>
            <a:endParaRPr sz="2900"/>
          </a:p>
          <a:p>
            <a:pPr marL="0" marR="0" lvl="0" indent="0" algn="l" rtl="0">
              <a:lnSpc>
                <a:spcPct val="90000"/>
              </a:lnSpc>
              <a:spcBef>
                <a:spcPts val="1000"/>
              </a:spcBef>
              <a:spcAft>
                <a:spcPts val="0"/>
              </a:spcAft>
              <a:buSzPts val="2200"/>
              <a:buNone/>
            </a:pPr>
            <a:endParaRPr sz="2900"/>
          </a:p>
          <a:p>
            <a:pPr marL="1371600" marR="0" lvl="1" indent="-412750" algn="l" rtl="0">
              <a:lnSpc>
                <a:spcPct val="90000"/>
              </a:lnSpc>
              <a:spcBef>
                <a:spcPts val="1000"/>
              </a:spcBef>
              <a:spcAft>
                <a:spcPts val="0"/>
              </a:spcAft>
              <a:buSzPts val="2500"/>
              <a:buChar char="○"/>
            </a:pPr>
            <a:r>
              <a:rPr lang="en-US" sz="2700" b="1"/>
              <a:t>Authentic learning:</a:t>
            </a:r>
            <a:r>
              <a:rPr lang="en-US" sz="2700"/>
              <a:t> Real-world simulations &amp; problem-solving.</a:t>
            </a:r>
            <a:endParaRPr sz="2700"/>
          </a:p>
          <a:p>
            <a:pPr marL="0" marR="0" lvl="0" indent="0" algn="l" rtl="0">
              <a:lnSpc>
                <a:spcPct val="90000"/>
              </a:lnSpc>
              <a:spcBef>
                <a:spcPts val="1000"/>
              </a:spcBef>
              <a:spcAft>
                <a:spcPts val="0"/>
              </a:spcAft>
              <a:buSzPts val="2200"/>
              <a:buNone/>
            </a:pPr>
            <a:endParaRPr sz="2900"/>
          </a:p>
          <a:p>
            <a:pPr marL="1371600" marR="0" lvl="1" indent="-412750" algn="l" rtl="0">
              <a:lnSpc>
                <a:spcPct val="90000"/>
              </a:lnSpc>
              <a:spcBef>
                <a:spcPts val="1000"/>
              </a:spcBef>
              <a:spcAft>
                <a:spcPts val="0"/>
              </a:spcAft>
              <a:buSzPts val="2500"/>
              <a:buChar char="○"/>
            </a:pPr>
            <a:r>
              <a:rPr lang="en-US" sz="2700" b="1"/>
              <a:t>Gender inclusion:</a:t>
            </a:r>
            <a:r>
              <a:rPr lang="en-US" sz="2700"/>
              <a:t> Accessible &amp; diverse learning methods.</a:t>
            </a:r>
            <a:endParaRPr sz="2700"/>
          </a:p>
          <a:p>
            <a:pPr marL="0" marR="0" lvl="0" indent="0" algn="l" rtl="0">
              <a:lnSpc>
                <a:spcPct val="90000"/>
              </a:lnSpc>
              <a:spcBef>
                <a:spcPts val="1000"/>
              </a:spcBef>
              <a:spcAft>
                <a:spcPts val="0"/>
              </a:spcAft>
              <a:buSzPts val="2200"/>
              <a:buNone/>
            </a:pPr>
            <a:endParaRPr sz="2900"/>
          </a:p>
          <a:p>
            <a:pPr marL="1371600" marR="0" lvl="1" indent="-412750" algn="l" rtl="0">
              <a:lnSpc>
                <a:spcPct val="90000"/>
              </a:lnSpc>
              <a:spcBef>
                <a:spcPts val="1000"/>
              </a:spcBef>
              <a:spcAft>
                <a:spcPts val="0"/>
              </a:spcAft>
              <a:buSzPts val="2500"/>
              <a:buChar char="○"/>
            </a:pPr>
            <a:r>
              <a:rPr lang="en-US" sz="2700" b="1"/>
              <a:t>Informatics competencies:</a:t>
            </a:r>
            <a:r>
              <a:rPr lang="en-US" sz="2700"/>
              <a:t> Hands-on programming &amp; assessments.</a:t>
            </a:r>
            <a:endParaRPr sz="27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g3441028e5a5_0_6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Why use digital tools?</a:t>
            </a:r>
            <a:endParaRPr/>
          </a:p>
        </p:txBody>
      </p:sp>
      <p:sp>
        <p:nvSpPr>
          <p:cNvPr id="138" name="Google Shape;138;g3441028e5a5_0_6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sz="3000"/>
          </a:p>
          <a:p>
            <a:pPr marL="1028700" marR="0" lvl="0" indent="-393700" algn="l" rtl="0">
              <a:lnSpc>
                <a:spcPct val="90000"/>
              </a:lnSpc>
              <a:spcBef>
                <a:spcPts val="1000"/>
              </a:spcBef>
              <a:spcAft>
                <a:spcPts val="0"/>
              </a:spcAft>
              <a:buSzPts val="3000"/>
              <a:buChar char="●"/>
            </a:pPr>
            <a:r>
              <a:rPr lang="en-US" sz="3000"/>
              <a:t>Common Digital Tools for Informatics</a:t>
            </a:r>
            <a:endParaRPr sz="3000"/>
          </a:p>
          <a:p>
            <a:pPr marL="0" marR="0" lvl="0" indent="0" algn="l" rtl="0">
              <a:lnSpc>
                <a:spcPct val="90000"/>
              </a:lnSpc>
              <a:spcBef>
                <a:spcPts val="1000"/>
              </a:spcBef>
              <a:spcAft>
                <a:spcPts val="0"/>
              </a:spcAft>
              <a:buSzPts val="2200"/>
              <a:buNone/>
            </a:pPr>
            <a:endParaRPr sz="3000"/>
          </a:p>
          <a:p>
            <a:pPr marL="1371600" marR="0" lvl="1" indent="-419100" algn="l" rtl="0">
              <a:lnSpc>
                <a:spcPct val="90000"/>
              </a:lnSpc>
              <a:spcBef>
                <a:spcPts val="1000"/>
              </a:spcBef>
              <a:spcAft>
                <a:spcPts val="0"/>
              </a:spcAft>
              <a:buSzPts val="2600"/>
              <a:buChar char="○"/>
            </a:pPr>
            <a:r>
              <a:rPr lang="en-US" sz="2800" b="1"/>
              <a:t>Teaching tools:</a:t>
            </a:r>
            <a:r>
              <a:rPr lang="en-US" sz="2800"/>
              <a:t> H5P (interactive content), Coding Games (CodeCombat).</a:t>
            </a:r>
            <a:endParaRPr sz="2800"/>
          </a:p>
          <a:p>
            <a:pPr marL="0" marR="0" lvl="0" indent="0" algn="l" rtl="0">
              <a:lnSpc>
                <a:spcPct val="90000"/>
              </a:lnSpc>
              <a:spcBef>
                <a:spcPts val="1000"/>
              </a:spcBef>
              <a:spcAft>
                <a:spcPts val="0"/>
              </a:spcAft>
              <a:buSzPts val="2200"/>
              <a:buNone/>
            </a:pPr>
            <a:endParaRPr sz="3000"/>
          </a:p>
          <a:p>
            <a:pPr marL="1371600" marR="0" lvl="1" indent="-419100" algn="l" rtl="0">
              <a:lnSpc>
                <a:spcPct val="90000"/>
              </a:lnSpc>
              <a:spcBef>
                <a:spcPts val="1000"/>
              </a:spcBef>
              <a:spcAft>
                <a:spcPts val="0"/>
              </a:spcAft>
              <a:buSzPts val="2600"/>
              <a:buChar char="○"/>
            </a:pPr>
            <a:r>
              <a:rPr lang="en-US" sz="2800" b="1"/>
              <a:t>Assessment tools:</a:t>
            </a:r>
            <a:r>
              <a:rPr lang="en-US" sz="2800"/>
              <a:t> Kahoot (live quizzes), Moodle quizzes, Chatbots.</a:t>
            </a:r>
            <a:endParaRPr sz="2800"/>
          </a:p>
          <a:p>
            <a:pPr marL="0" marR="0" lvl="0" indent="0" algn="l" rtl="0">
              <a:lnSpc>
                <a:spcPct val="90000"/>
              </a:lnSpc>
              <a:spcBef>
                <a:spcPts val="1000"/>
              </a:spcBef>
              <a:spcAft>
                <a:spcPts val="0"/>
              </a:spcAft>
              <a:buSzPts val="2200"/>
              <a:buNone/>
            </a:pPr>
            <a:endParaRPr sz="3000"/>
          </a:p>
          <a:p>
            <a:pPr marL="1371600" marR="0" lvl="1" indent="-419100" algn="l" rtl="0">
              <a:lnSpc>
                <a:spcPct val="90000"/>
              </a:lnSpc>
              <a:spcBef>
                <a:spcPts val="1000"/>
              </a:spcBef>
              <a:spcAft>
                <a:spcPts val="0"/>
              </a:spcAft>
              <a:buSzPts val="2600"/>
              <a:buChar char="○"/>
            </a:pPr>
            <a:r>
              <a:rPr lang="en-US" sz="2800" b="1"/>
              <a:t>Collaboration tools:</a:t>
            </a:r>
            <a:r>
              <a:rPr lang="en-US" sz="2800"/>
              <a:t> Mentimeter, Padlet, Google Jamboard.</a:t>
            </a:r>
            <a:endParaRPr sz="28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g3501b5cbe11_1_2"/>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Exploring online tools for teaching informatics</a:t>
            </a:r>
            <a:endParaRPr/>
          </a:p>
        </p:txBody>
      </p:sp>
      <p:sp>
        <p:nvSpPr>
          <p:cNvPr id="145" name="Google Shape;145;g3501b5cbe11_1_2"/>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2200"/>
              <a:buNone/>
            </a:pPr>
            <a:r>
              <a:rPr lang="en-US" sz="2400" b="1">
                <a:solidFill>
                  <a:srgbClr val="000000"/>
                </a:solidFill>
              </a:rPr>
              <a:t>What is H5P?</a:t>
            </a:r>
            <a:r>
              <a:rPr lang="en-US" sz="2400">
                <a:solidFill>
                  <a:srgbClr val="000000"/>
                </a:solidFill>
              </a:rPr>
              <a:t> H5P (HTML5 Package) is an open-source tool that enables educators to create </a:t>
            </a:r>
            <a:r>
              <a:rPr lang="en-US" sz="2400" b="1">
                <a:solidFill>
                  <a:srgbClr val="000000"/>
                </a:solidFill>
              </a:rPr>
              <a:t>engaging, interactive learning content</a:t>
            </a:r>
            <a:r>
              <a:rPr lang="en-US" sz="2400">
                <a:solidFill>
                  <a:srgbClr val="000000"/>
                </a:solidFill>
              </a:rPr>
              <a:t> directly in the browser — no coding required.</a:t>
            </a:r>
            <a:endParaRPr sz="2400"/>
          </a:p>
          <a:p>
            <a:pPr marL="0" lvl="0" indent="0" algn="l" rtl="0">
              <a:lnSpc>
                <a:spcPct val="115000"/>
              </a:lnSpc>
              <a:spcBef>
                <a:spcPts val="1200"/>
              </a:spcBef>
              <a:spcAft>
                <a:spcPts val="0"/>
              </a:spcAft>
              <a:buSzPts val="2200"/>
              <a:buNone/>
            </a:pPr>
            <a:r>
              <a:rPr lang="en-US" sz="2400" b="1">
                <a:solidFill>
                  <a:srgbClr val="000000"/>
                </a:solidFill>
              </a:rPr>
              <a:t>Key Features:</a:t>
            </a:r>
            <a:endParaRPr sz="1800" b="1">
              <a:solidFill>
                <a:srgbClr val="000000"/>
              </a:solidFill>
            </a:endParaRPr>
          </a:p>
          <a:p>
            <a:pPr marL="457200" lvl="0" indent="-342900" algn="l" rtl="0">
              <a:lnSpc>
                <a:spcPct val="115000"/>
              </a:lnSpc>
              <a:spcBef>
                <a:spcPts val="1200"/>
              </a:spcBef>
              <a:spcAft>
                <a:spcPts val="0"/>
              </a:spcAft>
              <a:buClr>
                <a:srgbClr val="000000"/>
              </a:buClr>
              <a:buSzPts val="1800"/>
              <a:buChar char="●"/>
            </a:pPr>
            <a:r>
              <a:rPr lang="en-US" sz="1800">
                <a:solidFill>
                  <a:srgbClr val="000000"/>
                </a:solidFill>
              </a:rPr>
              <a:t>🧠 </a:t>
            </a:r>
            <a:r>
              <a:rPr lang="en-US" sz="1800" b="1">
                <a:solidFill>
                  <a:srgbClr val="000000"/>
                </a:solidFill>
              </a:rPr>
              <a:t>Interactive videos</a:t>
            </a:r>
            <a:r>
              <a:rPr lang="en-US" sz="1800">
                <a:solidFill>
                  <a:srgbClr val="000000"/>
                </a:solidFill>
              </a:rPr>
              <a:t> – Embed quizzes and prompts in educational videos</a:t>
            </a:r>
            <a:endParaRPr sz="1800">
              <a:solidFill>
                <a:srgbClr val="000000"/>
              </a:solidFill>
            </a:endParaRPr>
          </a:p>
          <a:p>
            <a:pPr marL="457200" lvl="0" indent="-342900" algn="l" rtl="0">
              <a:lnSpc>
                <a:spcPct val="115000"/>
              </a:lnSpc>
              <a:spcBef>
                <a:spcPts val="0"/>
              </a:spcBef>
              <a:spcAft>
                <a:spcPts val="0"/>
              </a:spcAft>
              <a:buClr>
                <a:srgbClr val="000000"/>
              </a:buClr>
              <a:buSzPts val="1800"/>
              <a:buChar char="●"/>
            </a:pPr>
            <a:r>
              <a:rPr lang="en-US" sz="1800">
                <a:solidFill>
                  <a:srgbClr val="000000"/>
                </a:solidFill>
              </a:rPr>
              <a:t>📚 </a:t>
            </a:r>
            <a:r>
              <a:rPr lang="en-US" sz="1800" b="1">
                <a:solidFill>
                  <a:srgbClr val="000000"/>
                </a:solidFill>
              </a:rPr>
              <a:t>Course presentations</a:t>
            </a:r>
            <a:r>
              <a:rPr lang="en-US" sz="1800">
                <a:solidFill>
                  <a:srgbClr val="000000"/>
                </a:solidFill>
              </a:rPr>
              <a:t> – Create slide-based learning modules</a:t>
            </a:r>
            <a:endParaRPr sz="1800">
              <a:solidFill>
                <a:srgbClr val="000000"/>
              </a:solidFill>
            </a:endParaRPr>
          </a:p>
          <a:p>
            <a:pPr marL="457200" lvl="0" indent="-342900" algn="l" rtl="0">
              <a:lnSpc>
                <a:spcPct val="115000"/>
              </a:lnSpc>
              <a:spcBef>
                <a:spcPts val="0"/>
              </a:spcBef>
              <a:spcAft>
                <a:spcPts val="0"/>
              </a:spcAft>
              <a:buClr>
                <a:srgbClr val="000000"/>
              </a:buClr>
              <a:buSzPts val="1800"/>
              <a:buChar char="●"/>
            </a:pPr>
            <a:r>
              <a:rPr lang="en-US" sz="1800">
                <a:solidFill>
                  <a:srgbClr val="000000"/>
                </a:solidFill>
              </a:rPr>
              <a:t>📝 </a:t>
            </a:r>
            <a:r>
              <a:rPr lang="en-US" sz="1800" b="1">
                <a:solidFill>
                  <a:srgbClr val="000000"/>
                </a:solidFill>
              </a:rPr>
              <a:t>Quizzes &amp; assessments</a:t>
            </a:r>
            <a:r>
              <a:rPr lang="en-US" sz="1800">
                <a:solidFill>
                  <a:srgbClr val="000000"/>
                </a:solidFill>
              </a:rPr>
              <a:t> – Multiple choice, drag-and-drop, fill in the blanks</a:t>
            </a:r>
            <a:endParaRPr sz="1800">
              <a:solidFill>
                <a:srgbClr val="000000"/>
              </a:solidFill>
            </a:endParaRPr>
          </a:p>
          <a:p>
            <a:pPr marL="457200" lvl="0" indent="-342900" algn="l" rtl="0">
              <a:lnSpc>
                <a:spcPct val="115000"/>
              </a:lnSpc>
              <a:spcBef>
                <a:spcPts val="0"/>
              </a:spcBef>
              <a:spcAft>
                <a:spcPts val="0"/>
              </a:spcAft>
              <a:buClr>
                <a:srgbClr val="000000"/>
              </a:buClr>
              <a:buSzPts val="1800"/>
              <a:buChar char="●"/>
            </a:pPr>
            <a:r>
              <a:rPr lang="en-US" sz="1800">
                <a:solidFill>
                  <a:srgbClr val="000000"/>
                </a:solidFill>
              </a:rPr>
              <a:t>🎲 </a:t>
            </a:r>
            <a:r>
              <a:rPr lang="en-US" sz="1800" b="1">
                <a:solidFill>
                  <a:srgbClr val="000000"/>
                </a:solidFill>
              </a:rPr>
              <a:t>Games &amp; activities</a:t>
            </a:r>
            <a:r>
              <a:rPr lang="en-US" sz="1800">
                <a:solidFill>
                  <a:srgbClr val="000000"/>
                </a:solidFill>
              </a:rPr>
              <a:t> – Flashcards, memory games, timelines</a:t>
            </a:r>
            <a:endParaRPr sz="1800">
              <a:solidFill>
                <a:srgbClr val="000000"/>
              </a:solidFill>
            </a:endParaRPr>
          </a:p>
          <a:p>
            <a:pPr marL="0" lvl="0" indent="0" algn="l" rtl="0">
              <a:lnSpc>
                <a:spcPct val="115000"/>
              </a:lnSpc>
              <a:spcBef>
                <a:spcPts val="1200"/>
              </a:spcBef>
              <a:spcAft>
                <a:spcPts val="0"/>
              </a:spcAft>
              <a:buSzPts val="2200"/>
              <a:buNone/>
            </a:pPr>
            <a:r>
              <a:rPr lang="en-US" sz="2400" b="1">
                <a:solidFill>
                  <a:srgbClr val="000000"/>
                </a:solidFill>
              </a:rPr>
              <a:t>Why Use H5P in the Classroom?</a:t>
            </a:r>
            <a:br>
              <a:rPr lang="en-US" sz="2400" b="1">
                <a:solidFill>
                  <a:srgbClr val="000000"/>
                </a:solidFill>
              </a:rPr>
            </a:br>
            <a:r>
              <a:rPr lang="en-US" sz="2400">
                <a:solidFill>
                  <a:srgbClr val="000000"/>
                </a:solidFill>
              </a:rPr>
              <a:t> ✅ Boosts learner engagement</a:t>
            </a:r>
            <a:br>
              <a:rPr lang="en-US" sz="2400">
                <a:solidFill>
                  <a:srgbClr val="000000"/>
                </a:solidFill>
              </a:rPr>
            </a:br>
            <a:r>
              <a:rPr lang="en-US" sz="2400">
                <a:solidFill>
                  <a:srgbClr val="000000"/>
                </a:solidFill>
              </a:rPr>
              <a:t> ✅ Supports active learning</a:t>
            </a:r>
            <a:br>
              <a:rPr lang="en-US" sz="2400">
                <a:solidFill>
                  <a:srgbClr val="000000"/>
                </a:solidFill>
              </a:rPr>
            </a:br>
            <a:r>
              <a:rPr lang="en-US" sz="2400">
                <a:solidFill>
                  <a:srgbClr val="000000"/>
                </a:solidFill>
              </a:rPr>
              <a:t> ✅ Easy to integrate with platforms like Moodle, WordPress, and Drupal</a:t>
            </a:r>
            <a:br>
              <a:rPr lang="en-US" sz="2400">
                <a:solidFill>
                  <a:srgbClr val="000000"/>
                </a:solidFill>
              </a:rPr>
            </a:br>
            <a:r>
              <a:rPr lang="en-US" sz="2400">
                <a:solidFill>
                  <a:srgbClr val="000000"/>
                </a:solidFill>
              </a:rPr>
              <a:t> ✅ Free and mobile-friendly</a:t>
            </a:r>
            <a:endParaRPr sz="1800">
              <a:solidFill>
                <a:srgbClr val="000000"/>
              </a:solidFill>
            </a:endParaRPr>
          </a:p>
          <a:p>
            <a:pPr marL="0" lvl="0" indent="0" algn="l" rtl="0">
              <a:lnSpc>
                <a:spcPct val="115000"/>
              </a:lnSpc>
              <a:spcBef>
                <a:spcPts val="1200"/>
              </a:spcBef>
              <a:spcAft>
                <a:spcPts val="0"/>
              </a:spcAft>
              <a:buSzPts val="2200"/>
              <a:buNone/>
            </a:pPr>
            <a:r>
              <a:rPr lang="en-US" sz="1800" u="sng">
                <a:solidFill>
                  <a:schemeClr val="hlink"/>
                </a:solidFill>
                <a:hlinkClick r:id="rId3"/>
              </a:rPr>
              <a:t>https://h5p.org/content-types-and-applications</a:t>
            </a:r>
            <a:endParaRPr sz="1800">
              <a:solidFill>
                <a:srgbClr val="000000"/>
              </a:solidFill>
            </a:endParaRPr>
          </a:p>
          <a:p>
            <a:pPr marL="0" lvl="0" indent="0" algn="l" rtl="0">
              <a:lnSpc>
                <a:spcPct val="115000"/>
              </a:lnSpc>
              <a:spcBef>
                <a:spcPts val="1200"/>
              </a:spcBef>
              <a:spcAft>
                <a:spcPts val="0"/>
              </a:spcAft>
              <a:buSzPts val="2200"/>
              <a:buNone/>
            </a:pPr>
            <a:endParaRPr sz="2400">
              <a:solidFill>
                <a:srgbClr val="000000"/>
              </a:solidFill>
            </a:endParaRPr>
          </a:p>
          <a:p>
            <a:pPr marL="0" marR="0" lvl="0" indent="0" algn="l" rtl="0">
              <a:lnSpc>
                <a:spcPct val="90000"/>
              </a:lnSpc>
              <a:spcBef>
                <a:spcPts val="1200"/>
              </a:spcBef>
              <a:spcAft>
                <a:spcPts val="0"/>
              </a:spcAft>
              <a:buSzPts val="2200"/>
              <a:buNone/>
            </a:pPr>
            <a:endParaRPr sz="2400"/>
          </a:p>
          <a:p>
            <a:pPr marL="914400" marR="0" lvl="0" indent="0" algn="l" rtl="0">
              <a:lnSpc>
                <a:spcPct val="90000"/>
              </a:lnSpc>
              <a:spcBef>
                <a:spcPts val="1000"/>
              </a:spcBef>
              <a:spcAft>
                <a:spcPts val="0"/>
              </a:spcAft>
              <a:buSzPts val="2200"/>
              <a:buNone/>
            </a:pPr>
            <a:endParaRPr sz="3100" b="1"/>
          </a:p>
        </p:txBody>
      </p:sp>
      <p:pic>
        <p:nvPicPr>
          <p:cNvPr id="146" name="Google Shape;146;g3501b5cbe11_1_2"/>
          <p:cNvPicPr preferRelativeResize="0"/>
          <p:nvPr/>
        </p:nvPicPr>
        <p:blipFill rotWithShape="1">
          <a:blip r:embed="rId4">
            <a:alphaModFix/>
          </a:blip>
          <a:srcRect/>
          <a:stretch/>
        </p:blipFill>
        <p:spPr>
          <a:xfrm>
            <a:off x="8253175" y="2429900"/>
            <a:ext cx="3568250" cy="1998200"/>
          </a:xfrm>
          <a:prstGeom prst="rect">
            <a:avLst/>
          </a:prstGeom>
          <a:noFill/>
          <a:ln>
            <a:noFill/>
          </a:ln>
        </p:spPr>
      </p:pic>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4781</Words>
  <Application>Microsoft Office PowerPoint</Application>
  <PresentationFormat>Widescreen</PresentationFormat>
  <Paragraphs>456</Paragraphs>
  <Slides>29</Slides>
  <Notes>29</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29</vt:i4>
      </vt:variant>
    </vt:vector>
  </HeadingPairs>
  <TitlesOfParts>
    <vt:vector size="35" baseType="lpstr">
      <vt:lpstr>Calibri</vt:lpstr>
      <vt:lpstr>Arial</vt:lpstr>
      <vt:lpstr>Open Sans</vt:lpstr>
      <vt:lpstr>CARDET Course template - Cover page</vt:lpstr>
      <vt:lpstr>CARDET Course template</vt:lpstr>
      <vt:lpstr>CARDET Course template</vt:lpstr>
      <vt:lpstr>WP3: Teacher training for authentic and gender inclusive informatics education</vt:lpstr>
      <vt:lpstr>Module 6: Learning and assessment design for upper primary classes based on the THINKER framework</vt:lpstr>
      <vt:lpstr>Learning outcomes</vt:lpstr>
      <vt:lpstr>Contents</vt:lpstr>
      <vt:lpstr>Why use digital tools?</vt:lpstr>
      <vt:lpstr>Why use digital tools?</vt:lpstr>
      <vt:lpstr>Why use digital tools?</vt:lpstr>
      <vt:lpstr>Why use digital tools?</vt:lpstr>
      <vt:lpstr>Exploring online tools for teaching informatics</vt:lpstr>
      <vt:lpstr>Exploring online tools for teaching informatics</vt:lpstr>
      <vt:lpstr>Exploring online tools for teaching informatics</vt:lpstr>
      <vt:lpstr>Exploring online tools for teaching informatics</vt:lpstr>
      <vt:lpstr>Designing a quiz with an online tool (Quiz creation template)</vt:lpstr>
      <vt:lpstr>Designing a quiz with an online tool (Quiz creation template)</vt:lpstr>
      <vt:lpstr>Designing a quiz with an online tool (Quiz creation template)</vt:lpstr>
      <vt:lpstr>Designing a quiz with an online tool (Quiz creation template)</vt:lpstr>
      <vt:lpstr>Designing a quiz with an online tool (Quiz creation template)</vt:lpstr>
      <vt:lpstr>Designing a quiz with an online tool</vt:lpstr>
      <vt:lpstr>Designing a quiz with an online tool</vt:lpstr>
      <vt:lpstr>Designing a quiz with an online tool</vt:lpstr>
      <vt:lpstr>Designing a quiz with an online tool</vt:lpstr>
      <vt:lpstr>Designing a quiz with an online tool</vt:lpstr>
      <vt:lpstr>Designing a quiz with an online tool</vt:lpstr>
      <vt:lpstr>Designing a quiz with an online tool</vt:lpstr>
      <vt:lpstr>Activity 3: Sharing best practices and experiences</vt:lpstr>
      <vt:lpstr>Homework/Additional tasks</vt:lpstr>
      <vt:lpstr>Additional resources</vt:lpstr>
      <vt:lpstr>Additional resources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Levent Gorgu</cp:lastModifiedBy>
  <cp:revision>2</cp:revision>
  <dcterms:created xsi:type="dcterms:W3CDTF">2014-07-11T09:12:14Z</dcterms:created>
  <dcterms:modified xsi:type="dcterms:W3CDTF">2025-11-02T00:23:18Z</dcterms:modified>
</cp:coreProperties>
</file>