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51" r:id="rId2"/>
    <p:sldMasterId id="2147483654" r:id="rId3"/>
  </p:sldMasterIdLst>
  <p:notesMasterIdLst>
    <p:notesMasterId r:id="rId28"/>
  </p:notes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Lst>
  <p:sldSz cx="12192000" cy="6858000"/>
  <p:notesSz cx="6858000" cy="9144000"/>
  <p:embeddedFontLst>
    <p:embeddedFont>
      <p:font typeface="Open Sans" panose="020B0606030504020204" pitchFamily="34" charset="0"/>
      <p:regular r:id="rId29"/>
      <p:bold r:id="rId30"/>
      <p:italic r:id="rId31"/>
      <p:boldItalic r:id="rId3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5" roundtripDataSignature="AMtx7mjhak/3GWoq7vVkm6BZhZlfHdZ1Lg=="/>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12" d="100"/>
          <a:sy n="112" d="100"/>
        </p:scale>
        <p:origin x="516"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font" Target="fonts/font1.fntdata"/><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font" Target="fonts/font4.fntdata"/><Relationship Id="rId37"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notesMaster" Target="notesMasters/notesMaster1.xml"/><Relationship Id="rId36"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font" Target="fonts/font3.fntdata"/><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font" Target="fonts/font2.fntdata"/><Relationship Id="rId35"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82" name="Google Shape;82;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g340883d5f11_0_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0" name="Google Shape;150;g340883d5f11_0_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SzPts val="1400"/>
              <a:buNone/>
            </a:pPr>
            <a:r>
              <a:rPr lang="en-US">
                <a:solidFill>
                  <a:srgbClr val="2B454E"/>
                </a:solidFill>
              </a:rPr>
              <a:t>Activity 1 continues…</a:t>
            </a:r>
            <a:endParaRPr>
              <a:solidFill>
                <a:srgbClr val="2B454E"/>
              </a:solidFill>
            </a:endParaRPr>
          </a:p>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Encourage participants to discuss about the strengths and possible improvements</a:t>
            </a:r>
            <a:endParaRPr>
              <a:solidFill>
                <a:srgbClr val="2B454E"/>
              </a:solidFill>
            </a:endParaRPr>
          </a:p>
          <a:p>
            <a:pPr marL="0" lvl="0" indent="0" algn="l" rtl="0">
              <a:lnSpc>
                <a:spcPct val="90000"/>
              </a:lnSpc>
              <a:spcBef>
                <a:spcPts val="1000"/>
              </a:spcBef>
              <a:spcAft>
                <a:spcPts val="0"/>
              </a:spcAft>
              <a:buSzPts val="1400"/>
              <a:buNone/>
            </a:pPr>
            <a:r>
              <a:rPr lang="en-US">
                <a:solidFill>
                  <a:srgbClr val="2B454E"/>
                </a:solidFill>
              </a:rPr>
              <a:t>Make sure that you mention that: </a:t>
            </a:r>
            <a:r>
              <a:rPr lang="en-US" b="1">
                <a:solidFill>
                  <a:srgbClr val="2B454E"/>
                </a:solidFill>
              </a:rPr>
              <a:t>formative assessment helps teachers monitor student progress in real time, ensuring that all students grasp the foundational concepts before advancing.</a:t>
            </a:r>
            <a:endParaRPr b="1"/>
          </a:p>
        </p:txBody>
      </p:sp>
      <p:sp>
        <p:nvSpPr>
          <p:cNvPr id="151" name="Google Shape;151;g340883d5f11_0_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10</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7" name="Google Shape;157;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Activity 2 continues…</a:t>
            </a:r>
            <a:endParaRPr>
              <a:solidFill>
                <a:srgbClr val="2B454E"/>
              </a:solidFill>
            </a:endParaRPr>
          </a:p>
          <a:p>
            <a:pPr marL="0" lvl="0" indent="0" algn="l" rtl="0">
              <a:lnSpc>
                <a:spcPct val="90000"/>
              </a:lnSpc>
              <a:spcBef>
                <a:spcPts val="1000"/>
              </a:spcBef>
              <a:spcAft>
                <a:spcPts val="0"/>
              </a:spcAft>
              <a:buClr>
                <a:schemeClr val="dk1"/>
              </a:buClr>
              <a:buSzPts val="1100"/>
              <a:buFont typeface="Arial"/>
              <a:buNone/>
            </a:pPr>
            <a:r>
              <a:rPr lang="en-US">
                <a:solidFill>
                  <a:srgbClr val="2B454E"/>
                </a:solidFill>
              </a:rPr>
              <a:t>Let them generate formative assessments based on the template provided.</a:t>
            </a:r>
            <a:endParaRPr/>
          </a:p>
        </p:txBody>
      </p:sp>
      <p:sp>
        <p:nvSpPr>
          <p:cNvPr id="158" name="Google Shape;158;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11</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Google Shape;163;g340883d5f11_0_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4" name="Google Shape;164;g340883d5f11_0_2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Activity 2 continues…</a:t>
            </a:r>
            <a:endParaRPr>
              <a:solidFill>
                <a:srgbClr val="2B454E"/>
              </a:solidFill>
            </a:endParaRPr>
          </a:p>
          <a:p>
            <a:pPr marL="0" lvl="0" indent="0" algn="l" rtl="0">
              <a:lnSpc>
                <a:spcPct val="90000"/>
              </a:lnSpc>
              <a:spcBef>
                <a:spcPts val="1000"/>
              </a:spcBef>
              <a:spcAft>
                <a:spcPts val="0"/>
              </a:spcAft>
              <a:buClr>
                <a:schemeClr val="dk1"/>
              </a:buClr>
              <a:buSzPts val="1100"/>
              <a:buFont typeface="Arial"/>
              <a:buNone/>
            </a:pPr>
            <a:r>
              <a:rPr lang="en-US">
                <a:solidFill>
                  <a:srgbClr val="2B454E"/>
                </a:solidFill>
              </a:rPr>
              <a:t>Let them generate formative assessments based on the template provided.</a:t>
            </a:r>
            <a:endParaRPr/>
          </a:p>
        </p:txBody>
      </p:sp>
      <p:sp>
        <p:nvSpPr>
          <p:cNvPr id="165" name="Google Shape;165;g340883d5f11_0_2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12</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Google Shape;170;g340883d5f11_0_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1" name="Google Shape;171;g340883d5f11_0_1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Activity 2 continues…</a:t>
            </a:r>
            <a:endParaRPr>
              <a:solidFill>
                <a:srgbClr val="2B454E"/>
              </a:solidFill>
            </a:endParaRPr>
          </a:p>
          <a:p>
            <a:pPr marL="0" lvl="0" indent="0" algn="l" rtl="0">
              <a:lnSpc>
                <a:spcPct val="90000"/>
              </a:lnSpc>
              <a:spcBef>
                <a:spcPts val="1000"/>
              </a:spcBef>
              <a:spcAft>
                <a:spcPts val="0"/>
              </a:spcAft>
              <a:buClr>
                <a:schemeClr val="dk1"/>
              </a:buClr>
              <a:buSzPts val="1100"/>
              <a:buFont typeface="Arial"/>
              <a:buNone/>
            </a:pPr>
            <a:r>
              <a:rPr lang="en-US">
                <a:solidFill>
                  <a:srgbClr val="2B454E"/>
                </a:solidFill>
              </a:rPr>
              <a:t>Let them generate formative assessments based on the template provided.</a:t>
            </a:r>
            <a:endParaRPr/>
          </a:p>
        </p:txBody>
      </p:sp>
      <p:sp>
        <p:nvSpPr>
          <p:cNvPr id="172" name="Google Shape;172;g340883d5f11_0_1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13</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Google Shape;177;g33ff3573224_0_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8" name="Google Shape;178;g33ff3573224_0_1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SzPts val="1400"/>
              <a:buNone/>
            </a:pPr>
            <a:r>
              <a:rPr lang="en-US">
                <a:solidFill>
                  <a:srgbClr val="2B454E"/>
                </a:solidFill>
              </a:rPr>
              <a:t>This is Activity 2.</a:t>
            </a:r>
            <a:endParaRPr>
              <a:solidFill>
                <a:srgbClr val="2B454E"/>
              </a:solidFill>
            </a:endParaRPr>
          </a:p>
          <a:p>
            <a:pPr marL="0" lvl="0" indent="0" algn="l" rtl="0">
              <a:lnSpc>
                <a:spcPct val="90000"/>
              </a:lnSpc>
              <a:spcBef>
                <a:spcPts val="1000"/>
              </a:spcBef>
              <a:spcAft>
                <a:spcPts val="0"/>
              </a:spcAft>
              <a:buSzPts val="1400"/>
              <a:buNone/>
            </a:pPr>
            <a:r>
              <a:rPr lang="en-US">
                <a:solidFill>
                  <a:srgbClr val="2B454E"/>
                </a:solidFill>
              </a:rPr>
              <a:t>Components of a THINKER-Aligned:</a:t>
            </a:r>
            <a:endParaRPr>
              <a:solidFill>
                <a:srgbClr val="2B454E"/>
              </a:solidFill>
            </a:endParaRPr>
          </a:p>
          <a:p>
            <a:pPr marL="457200" lvl="0" indent="-317500" algn="l" rtl="0">
              <a:lnSpc>
                <a:spcPct val="90000"/>
              </a:lnSpc>
              <a:spcBef>
                <a:spcPts val="1000"/>
              </a:spcBef>
              <a:spcAft>
                <a:spcPts val="0"/>
              </a:spcAft>
              <a:buClr>
                <a:srgbClr val="2B454E"/>
              </a:buClr>
              <a:buSzPts val="1400"/>
              <a:buAutoNum type="arabicPeriod"/>
            </a:pPr>
            <a:r>
              <a:rPr lang="en-US">
                <a:solidFill>
                  <a:srgbClr val="2B454E"/>
                </a:solidFill>
              </a:rPr>
              <a:t>Collaboration</a:t>
            </a:r>
            <a:endParaRPr>
              <a:solidFill>
                <a:srgbClr val="2B454E"/>
              </a:solidFill>
            </a:endParaRPr>
          </a:p>
          <a:p>
            <a:pPr marL="457200" lvl="0" indent="-317500" algn="l" rtl="0">
              <a:lnSpc>
                <a:spcPct val="90000"/>
              </a:lnSpc>
              <a:spcBef>
                <a:spcPts val="0"/>
              </a:spcBef>
              <a:spcAft>
                <a:spcPts val="0"/>
              </a:spcAft>
              <a:buClr>
                <a:srgbClr val="2B454E"/>
              </a:buClr>
              <a:buSzPts val="1400"/>
              <a:buAutoNum type="arabicPeriod"/>
            </a:pPr>
            <a:r>
              <a:rPr lang="en-US">
                <a:solidFill>
                  <a:srgbClr val="2B454E"/>
                </a:solidFill>
              </a:rPr>
              <a:t>Creativity</a:t>
            </a:r>
            <a:endParaRPr>
              <a:solidFill>
                <a:srgbClr val="2B454E"/>
              </a:solidFill>
            </a:endParaRPr>
          </a:p>
          <a:p>
            <a:pPr marL="457200" lvl="0" indent="-317500" algn="l" rtl="0">
              <a:lnSpc>
                <a:spcPct val="90000"/>
              </a:lnSpc>
              <a:spcBef>
                <a:spcPts val="0"/>
              </a:spcBef>
              <a:spcAft>
                <a:spcPts val="0"/>
              </a:spcAft>
              <a:buClr>
                <a:srgbClr val="2B454E"/>
              </a:buClr>
              <a:buSzPts val="1400"/>
              <a:buAutoNum type="arabicPeriod"/>
            </a:pPr>
            <a:r>
              <a:rPr lang="en-US">
                <a:solidFill>
                  <a:srgbClr val="2B454E"/>
                </a:solidFill>
              </a:rPr>
              <a:t>Inclusivity</a:t>
            </a:r>
            <a:endParaRPr>
              <a:solidFill>
                <a:srgbClr val="2B454E"/>
              </a:solidFill>
            </a:endParaRPr>
          </a:p>
          <a:p>
            <a:pPr marL="457200" lvl="0" indent="-317500" algn="l" rtl="0">
              <a:lnSpc>
                <a:spcPct val="90000"/>
              </a:lnSpc>
              <a:spcBef>
                <a:spcPts val="0"/>
              </a:spcBef>
              <a:spcAft>
                <a:spcPts val="0"/>
              </a:spcAft>
              <a:buClr>
                <a:srgbClr val="2B454E"/>
              </a:buClr>
              <a:buSzPts val="1400"/>
              <a:buAutoNum type="arabicPeriod"/>
            </a:pPr>
            <a:r>
              <a:rPr lang="en-US">
                <a:solidFill>
                  <a:srgbClr val="2B454E"/>
                </a:solidFill>
              </a:rPr>
              <a:t>(Authentic) Problem-Solving (real-life problems)</a:t>
            </a:r>
            <a:endParaRPr>
              <a:solidFill>
                <a:srgbClr val="2B454E"/>
              </a:solidFill>
            </a:endParaRPr>
          </a:p>
          <a:p>
            <a:pPr marL="0" lvl="0" indent="0" algn="l" rtl="0">
              <a:lnSpc>
                <a:spcPct val="90000"/>
              </a:lnSpc>
              <a:spcBef>
                <a:spcPts val="1000"/>
              </a:spcBef>
              <a:spcAft>
                <a:spcPts val="0"/>
              </a:spcAft>
              <a:buSzPts val="1400"/>
              <a:buNone/>
            </a:pPr>
            <a:r>
              <a:rPr lang="en-US">
                <a:solidFill>
                  <a:srgbClr val="2B454E"/>
                </a:solidFill>
              </a:rPr>
              <a:t>Create groups from participants.</a:t>
            </a:r>
            <a:endParaRPr>
              <a:solidFill>
                <a:srgbClr val="2B454E"/>
              </a:solidFill>
            </a:endParaRPr>
          </a:p>
          <a:p>
            <a:pPr marL="0" lvl="0" indent="0" algn="l" rtl="0">
              <a:lnSpc>
                <a:spcPct val="90000"/>
              </a:lnSpc>
              <a:spcBef>
                <a:spcPts val="1000"/>
              </a:spcBef>
              <a:spcAft>
                <a:spcPts val="0"/>
              </a:spcAft>
              <a:buSzPts val="1400"/>
              <a:buNone/>
            </a:pPr>
            <a:r>
              <a:rPr lang="en-US">
                <a:solidFill>
                  <a:srgbClr val="2B454E"/>
                </a:solidFill>
              </a:rPr>
              <a:t>Let them generate formative assessments based on the template provided in next 3 slides.</a:t>
            </a:r>
            <a:endParaRPr>
              <a:solidFill>
                <a:srgbClr val="2B454E"/>
              </a:solidFill>
            </a:endParaRPr>
          </a:p>
          <a:p>
            <a:pPr marL="0" lvl="0" indent="0" algn="l" rtl="0">
              <a:lnSpc>
                <a:spcPct val="90000"/>
              </a:lnSpc>
              <a:spcBef>
                <a:spcPts val="1000"/>
              </a:spcBef>
              <a:spcAft>
                <a:spcPts val="0"/>
              </a:spcAft>
              <a:buClr>
                <a:schemeClr val="dk1"/>
              </a:buClr>
              <a:buSzPts val="1400"/>
              <a:buFont typeface="Arial"/>
              <a:buNone/>
            </a:pPr>
            <a:r>
              <a:rPr lang="en-US">
                <a:solidFill>
                  <a:srgbClr val="2B454E"/>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1"/>
                  </a:ext>
                </a:extLst>
              </a:rPr>
              <a:t>Activity 2 final slide…</a:t>
            </a:r>
            <a:endParaRPr>
              <a:solidFill>
                <a:srgbClr val="2B454E"/>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2"/>
                </a:ext>
              </a:extLst>
            </a:endParaRPr>
          </a:p>
          <a:p>
            <a:pPr marL="0" lvl="0" indent="0" algn="l" rtl="0">
              <a:lnSpc>
                <a:spcPct val="90000"/>
              </a:lnSpc>
              <a:spcBef>
                <a:spcPts val="1000"/>
              </a:spcBef>
              <a:spcAft>
                <a:spcPts val="0"/>
              </a:spcAft>
              <a:buClr>
                <a:schemeClr val="dk1"/>
              </a:buClr>
              <a:buSzPts val="1400"/>
              <a:buFont typeface="Arial"/>
              <a:buNone/>
            </a:pPr>
            <a:r>
              <a:rPr lang="en-US">
                <a:solidFill>
                  <a:srgbClr val="2B454E"/>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3"/>
                  </a:ext>
                </a:extLst>
              </a:rPr>
              <a:t>Inform them about the </a:t>
            </a:r>
            <a:r>
              <a:rPr lang="en-US" sz="1500" b="1">
                <a:solidFill>
                  <a:srgbClr val="2B454E"/>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4"/>
                  </a:ext>
                </a:extLst>
              </a:rPr>
              <a:t>discussion threads on the Moodle</a:t>
            </a:r>
            <a:r>
              <a:rPr lang="en-US">
                <a:solidFill>
                  <a:srgbClr val="2B454E"/>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5"/>
                  </a:ext>
                </a:extLst>
              </a:rPr>
              <a:t> (or any other platform if plans changed) and let them add and share their work there.</a:t>
            </a:r>
            <a:endParaRPr>
              <a:solidFill>
                <a:srgbClr val="2B454E"/>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6"/>
                </a:ext>
              </a:extLst>
            </a:endParaRPr>
          </a:p>
          <a:p>
            <a:pPr marL="0" lvl="0" indent="0" algn="l" rtl="0">
              <a:lnSpc>
                <a:spcPct val="100000"/>
              </a:lnSpc>
              <a:spcBef>
                <a:spcPts val="0"/>
              </a:spcBef>
              <a:spcAft>
                <a:spcPts val="0"/>
              </a:spcAft>
              <a:buClr>
                <a:schemeClr val="dk1"/>
              </a:buClr>
              <a:buSzPts val="1400"/>
              <a:buFont typeface="Arial"/>
              <a:buNone/>
            </a:pPr>
            <a:r>
              <a:rPr lang="en-US" b="1">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7"/>
                  </a:ext>
                </a:extLst>
              </a:rPr>
              <a:t>OR open in-class discussions.</a:t>
            </a:r>
            <a:endParaRPr b="1"/>
          </a:p>
          <a:p>
            <a:pPr marL="0" lvl="0" indent="0" algn="l" rtl="0">
              <a:lnSpc>
                <a:spcPct val="100000"/>
              </a:lnSpc>
              <a:spcBef>
                <a:spcPts val="0"/>
              </a:spcBef>
              <a:spcAft>
                <a:spcPts val="0"/>
              </a:spcAft>
              <a:buClr>
                <a:schemeClr val="dk1"/>
              </a:buClr>
              <a:buSzPts val="1400"/>
              <a:buFont typeface="Arial"/>
              <a:buNone/>
            </a:pPr>
            <a:endParaRPr/>
          </a:p>
          <a:p>
            <a:pPr marL="0" lvl="0" indent="0" algn="l" rtl="0">
              <a:lnSpc>
                <a:spcPct val="90000"/>
              </a:lnSpc>
              <a:spcBef>
                <a:spcPts val="1000"/>
              </a:spcBef>
              <a:spcAft>
                <a:spcPts val="0"/>
              </a:spcAft>
              <a:buClr>
                <a:schemeClr val="dk1"/>
              </a:buClr>
              <a:buSzPts val="1100"/>
              <a:buFont typeface="Arial"/>
              <a:buNone/>
            </a:pPr>
            <a:r>
              <a:rPr lang="en-US" b="1">
                <a:solidFill>
                  <a:srgbClr val="2B454E"/>
                </a:solidFill>
              </a:rPr>
              <a:t>Ask the teachers to present </a:t>
            </a:r>
            <a:r>
              <a:rPr lang="en-US">
                <a:solidFill>
                  <a:srgbClr val="2B454E"/>
                </a:solidFill>
              </a:rPr>
              <a:t>and </a:t>
            </a:r>
            <a:r>
              <a:rPr lang="en-US">
                <a:solidFill>
                  <a:srgbClr val="2B454E"/>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8"/>
                  </a:ext>
                </a:extLst>
              </a:rPr>
              <a:t>showcase</a:t>
            </a:r>
            <a:r>
              <a:rPr lang="en-US">
                <a:solidFill>
                  <a:srgbClr val="2B454E"/>
                </a:solidFill>
              </a:rPr>
              <a:t> their assessments in a shared digital board (link is provided in the discussion thread).</a:t>
            </a:r>
            <a:endParaRPr>
              <a:solidFill>
                <a:srgbClr val="2B454E"/>
              </a:solidFill>
            </a:endParaRPr>
          </a:p>
          <a:p>
            <a:pPr marL="0" lvl="0" indent="0" algn="l" rtl="0">
              <a:lnSpc>
                <a:spcPct val="100000"/>
              </a:lnSpc>
              <a:spcBef>
                <a:spcPts val="0"/>
              </a:spcBef>
              <a:spcAft>
                <a:spcPts val="0"/>
              </a:spcAft>
              <a:buClr>
                <a:schemeClr val="dk1"/>
              </a:buClr>
              <a:buSzPts val="1400"/>
              <a:buFont typeface="Arial"/>
              <a:buNone/>
            </a:pPr>
            <a:endParaRPr/>
          </a:p>
          <a:p>
            <a:pPr marL="0" lvl="0" indent="0" algn="l" rtl="0">
              <a:lnSpc>
                <a:spcPct val="90000"/>
              </a:lnSpc>
              <a:spcBef>
                <a:spcPts val="1000"/>
              </a:spcBef>
              <a:spcAft>
                <a:spcPts val="0"/>
              </a:spcAft>
              <a:buSzPts val="1400"/>
              <a:buNone/>
            </a:pPr>
            <a:endParaRPr>
              <a:solidFill>
                <a:srgbClr val="2B454E"/>
              </a:solidFill>
            </a:endParaRPr>
          </a:p>
        </p:txBody>
      </p:sp>
      <p:sp>
        <p:nvSpPr>
          <p:cNvPr id="179" name="Google Shape;179;g33ff3573224_0_1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14</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g340883d5f11_0_3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5" name="Google Shape;185;g340883d5f11_0_3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SzPts val="1400"/>
              <a:buNone/>
            </a:pPr>
            <a:r>
              <a:rPr lang="en-US">
                <a:solidFill>
                  <a:srgbClr val="2B454E"/>
                </a:solidFill>
              </a:rPr>
              <a:t>This Activity 3.</a:t>
            </a:r>
            <a:endParaRPr>
              <a:solidFill>
                <a:srgbClr val="2B454E"/>
              </a:solidFill>
            </a:endParaRPr>
          </a:p>
          <a:p>
            <a:pPr marL="0" lvl="0" indent="0" algn="l" rtl="0">
              <a:lnSpc>
                <a:spcPct val="90000"/>
              </a:lnSpc>
              <a:spcBef>
                <a:spcPts val="1000"/>
              </a:spcBef>
              <a:spcAft>
                <a:spcPts val="0"/>
              </a:spcAft>
              <a:buSzPts val="1400"/>
              <a:buNone/>
            </a:pPr>
            <a:r>
              <a:rPr lang="en-US">
                <a:solidFill>
                  <a:srgbClr val="2B454E"/>
                </a:solidFill>
              </a:rPr>
              <a:t>List and give brief descriptions of feedback strategies using this and next 3 slides.</a:t>
            </a:r>
            <a:endParaRPr>
              <a:solidFill>
                <a:srgbClr val="2B454E"/>
              </a:solidFill>
            </a:endParaRPr>
          </a:p>
          <a:p>
            <a:pPr marL="457200" lvl="0" indent="-304800" algn="l" rtl="0">
              <a:lnSpc>
                <a:spcPct val="115000"/>
              </a:lnSpc>
              <a:spcBef>
                <a:spcPts val="1200"/>
              </a:spcBef>
              <a:spcAft>
                <a:spcPts val="0"/>
              </a:spcAft>
              <a:buClr>
                <a:schemeClr val="dk1"/>
              </a:buClr>
              <a:buSzPts val="1200"/>
              <a:buChar char="•"/>
            </a:pPr>
            <a:r>
              <a:rPr lang="en-US" b="1"/>
              <a:t>Immediate Verbal Feedback</a:t>
            </a:r>
            <a:r>
              <a:rPr lang="en-US"/>
              <a:t> – Given instantly during activities to correct mistakes and reinforce positive behaviors.</a:t>
            </a:r>
            <a:endParaRPr/>
          </a:p>
          <a:p>
            <a:pPr marL="457200" lvl="0" indent="-304800" algn="l" rtl="0">
              <a:lnSpc>
                <a:spcPct val="115000"/>
              </a:lnSpc>
              <a:spcBef>
                <a:spcPts val="0"/>
              </a:spcBef>
              <a:spcAft>
                <a:spcPts val="0"/>
              </a:spcAft>
              <a:buClr>
                <a:schemeClr val="dk1"/>
              </a:buClr>
              <a:buSzPts val="1200"/>
              <a:buChar char="•"/>
            </a:pPr>
            <a:r>
              <a:rPr lang="en-US" b="1"/>
              <a:t>Visual Cues &amp; Non-Verbal Feedback</a:t>
            </a:r>
            <a:r>
              <a:rPr lang="en-US"/>
              <a:t> – Using thumbs-up, smiley faces, or traffic light cards to indicate progress.</a:t>
            </a:r>
            <a:endParaRPr/>
          </a:p>
          <a:p>
            <a:pPr marL="457200" lvl="0" indent="-304800" algn="l" rtl="0">
              <a:lnSpc>
                <a:spcPct val="115000"/>
              </a:lnSpc>
              <a:spcBef>
                <a:spcPts val="0"/>
              </a:spcBef>
              <a:spcAft>
                <a:spcPts val="0"/>
              </a:spcAft>
              <a:buClr>
                <a:schemeClr val="dk1"/>
              </a:buClr>
              <a:buSzPts val="1200"/>
              <a:buChar char="•"/>
            </a:pPr>
            <a:r>
              <a:rPr lang="en-US" b="1"/>
              <a:t>Praise and Encouragement</a:t>
            </a:r>
            <a:r>
              <a:rPr lang="en-US"/>
              <a:t> – Emphasizing effort over correctness (e.g., “Great try! Let’s see how we can improve it together”).</a:t>
            </a:r>
            <a:endParaRPr/>
          </a:p>
          <a:p>
            <a:pPr marL="457200" lvl="0" indent="-304800" algn="l" rtl="0">
              <a:lnSpc>
                <a:spcPct val="115000"/>
              </a:lnSpc>
              <a:spcBef>
                <a:spcPts val="0"/>
              </a:spcBef>
              <a:spcAft>
                <a:spcPts val="0"/>
              </a:spcAft>
              <a:buClr>
                <a:schemeClr val="dk1"/>
              </a:buClr>
              <a:buSzPts val="1200"/>
              <a:buChar char="•"/>
            </a:pPr>
            <a:r>
              <a:rPr lang="en-US" b="1"/>
              <a:t>Two Stars and a Wish</a:t>
            </a:r>
            <a:r>
              <a:rPr lang="en-US"/>
              <a:t> – Providing two positive aspects of work and one suggestion for improvement.</a:t>
            </a:r>
            <a:endParaRPr/>
          </a:p>
          <a:p>
            <a:pPr marL="457200" lvl="0" indent="-304800" algn="l" rtl="0">
              <a:lnSpc>
                <a:spcPct val="115000"/>
              </a:lnSpc>
              <a:spcBef>
                <a:spcPts val="0"/>
              </a:spcBef>
              <a:spcAft>
                <a:spcPts val="0"/>
              </a:spcAft>
              <a:buClr>
                <a:schemeClr val="dk1"/>
              </a:buClr>
              <a:buSzPts val="1200"/>
              <a:buChar char="•"/>
            </a:pPr>
            <a:r>
              <a:rPr lang="en-US" b="1"/>
              <a:t>Peer Feedback with Simple Language</a:t>
            </a:r>
            <a:r>
              <a:rPr lang="en-US"/>
              <a:t> – Encouraging students to comment on a friend’s work using sentence starters like "I like how you..." and "Next time, you could...".</a:t>
            </a:r>
            <a:endParaRPr>
              <a:solidFill>
                <a:srgbClr val="2B454E"/>
              </a:solidFill>
            </a:endParaRPr>
          </a:p>
        </p:txBody>
      </p:sp>
      <p:sp>
        <p:nvSpPr>
          <p:cNvPr id="186" name="Google Shape;186;g340883d5f11_0_3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15</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g342f7f7af45_0_9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4" name="Google Shape;194;g342f7f7af45_0_9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This Activity 3 continues…</a:t>
            </a:r>
            <a:endParaRPr>
              <a:solidFill>
                <a:srgbClr val="2B454E"/>
              </a:solidFill>
            </a:endParaRPr>
          </a:p>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Give brief descriptions of feedback strategies using this and next 2 slides.</a:t>
            </a:r>
            <a:endParaRPr>
              <a:solidFill>
                <a:srgbClr val="2B454E"/>
              </a:solidFill>
            </a:endParaRPr>
          </a:p>
          <a:p>
            <a:pPr marL="457200" lvl="0" indent="-304800" algn="l" rtl="0">
              <a:lnSpc>
                <a:spcPct val="115000"/>
              </a:lnSpc>
              <a:spcBef>
                <a:spcPts val="1200"/>
              </a:spcBef>
              <a:spcAft>
                <a:spcPts val="0"/>
              </a:spcAft>
              <a:buClr>
                <a:schemeClr val="dk1"/>
              </a:buClr>
              <a:buSzPts val="1200"/>
              <a:buChar char="•"/>
            </a:pPr>
            <a:r>
              <a:rPr lang="en-US" b="1"/>
              <a:t>Self-Assessment with Smiley Faces or Traffic Lights</a:t>
            </a:r>
            <a:r>
              <a:rPr lang="en-US"/>
              <a:t> – Helping students reflect on their learning with simple visual indicators.</a:t>
            </a:r>
            <a:endParaRPr/>
          </a:p>
          <a:p>
            <a:pPr marL="457200" lvl="0" indent="-304800" algn="l" rtl="0">
              <a:lnSpc>
                <a:spcPct val="115000"/>
              </a:lnSpc>
              <a:spcBef>
                <a:spcPts val="0"/>
              </a:spcBef>
              <a:spcAft>
                <a:spcPts val="0"/>
              </a:spcAft>
              <a:buClr>
                <a:schemeClr val="dk1"/>
              </a:buClr>
              <a:buSzPts val="1200"/>
              <a:buChar char="•"/>
            </a:pPr>
            <a:r>
              <a:rPr lang="en-US" b="1"/>
              <a:t>Anecdotal Notes for Teacher Reference</a:t>
            </a:r>
            <a:r>
              <a:rPr lang="en-US"/>
              <a:t> – Teachers record observations to track student progress and tailor future support.</a:t>
            </a:r>
            <a:endParaRPr/>
          </a:p>
          <a:p>
            <a:pPr marL="457200" lvl="0" indent="-304800" algn="l" rtl="0">
              <a:lnSpc>
                <a:spcPct val="115000"/>
              </a:lnSpc>
              <a:spcBef>
                <a:spcPts val="0"/>
              </a:spcBef>
              <a:spcAft>
                <a:spcPts val="0"/>
              </a:spcAft>
              <a:buClr>
                <a:schemeClr val="dk1"/>
              </a:buClr>
              <a:buSzPts val="1200"/>
              <a:buChar char="•"/>
            </a:pPr>
            <a:r>
              <a:rPr lang="en-US" b="1"/>
              <a:t>Interactive Marking</a:t>
            </a:r>
            <a:r>
              <a:rPr lang="en-US"/>
              <a:t> – Using symbols or stickers to highlight areas where students should revisit their work.</a:t>
            </a:r>
            <a:endParaRPr/>
          </a:p>
          <a:p>
            <a:pPr marL="457200" lvl="0" indent="-304800" algn="l" rtl="0">
              <a:lnSpc>
                <a:spcPct val="115000"/>
              </a:lnSpc>
              <a:spcBef>
                <a:spcPts val="0"/>
              </a:spcBef>
              <a:spcAft>
                <a:spcPts val="0"/>
              </a:spcAft>
              <a:buClr>
                <a:schemeClr val="dk1"/>
              </a:buClr>
              <a:buSzPts val="1200"/>
              <a:buChar char="•"/>
            </a:pPr>
            <a:r>
              <a:rPr lang="en-US" b="1"/>
              <a:t>Exit Tickets</a:t>
            </a:r>
            <a:r>
              <a:rPr lang="en-US"/>
              <a:t> – Short responses or drawings at the end of a lesson to check understanding.</a:t>
            </a:r>
            <a:endParaRPr/>
          </a:p>
          <a:p>
            <a:pPr marL="457200" lvl="0" indent="-304800" algn="l" rtl="0">
              <a:lnSpc>
                <a:spcPct val="115000"/>
              </a:lnSpc>
              <a:spcBef>
                <a:spcPts val="0"/>
              </a:spcBef>
              <a:spcAft>
                <a:spcPts val="0"/>
              </a:spcAft>
              <a:buClr>
                <a:schemeClr val="dk1"/>
              </a:buClr>
              <a:buSzPts val="1200"/>
              <a:buChar char="•"/>
            </a:pPr>
            <a:r>
              <a:rPr lang="en-US" b="1"/>
              <a:t>Mini Conferences</a:t>
            </a:r>
            <a:r>
              <a:rPr lang="en-US"/>
              <a:t> – Brief one-on-one discussions between teacher and student to provide guidance.</a:t>
            </a:r>
            <a:endParaRPr>
              <a:solidFill>
                <a:srgbClr val="2B454E"/>
              </a:solidFill>
            </a:endParaRPr>
          </a:p>
        </p:txBody>
      </p:sp>
      <p:sp>
        <p:nvSpPr>
          <p:cNvPr id="195" name="Google Shape;195;g342f7f7af45_0_9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16</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Google Shape;202;g340883d5f11_0_3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3" name="Google Shape;203;g340883d5f11_0_3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This Activity 3 continues…</a:t>
            </a:r>
            <a:endParaRPr>
              <a:solidFill>
                <a:srgbClr val="2B454E"/>
              </a:solidFill>
            </a:endParaRPr>
          </a:p>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Give brief descriptions of feedback strategies using this and next slide.</a:t>
            </a:r>
            <a:endParaRPr>
              <a:solidFill>
                <a:srgbClr val="2B454E"/>
              </a:solidFill>
            </a:endParaRPr>
          </a:p>
          <a:p>
            <a:pPr marL="457200" lvl="0" indent="-304800" algn="l" rtl="0">
              <a:lnSpc>
                <a:spcPct val="115000"/>
              </a:lnSpc>
              <a:spcBef>
                <a:spcPts val="1200"/>
              </a:spcBef>
              <a:spcAft>
                <a:spcPts val="0"/>
              </a:spcAft>
              <a:buClr>
                <a:schemeClr val="dk1"/>
              </a:buClr>
              <a:buSzPts val="1200"/>
              <a:buChar char="•"/>
            </a:pPr>
            <a:r>
              <a:rPr lang="en-US" b="1"/>
              <a:t>Constructive Written Feedback</a:t>
            </a:r>
            <a:r>
              <a:rPr lang="en-US"/>
              <a:t> – Detailed comments explaining strengths and areas for improvement in student work.</a:t>
            </a:r>
            <a:endParaRPr/>
          </a:p>
          <a:p>
            <a:pPr marL="457200" lvl="0" indent="-304800" algn="l" rtl="0">
              <a:lnSpc>
                <a:spcPct val="115000"/>
              </a:lnSpc>
              <a:spcBef>
                <a:spcPts val="0"/>
              </a:spcBef>
              <a:spcAft>
                <a:spcPts val="0"/>
              </a:spcAft>
              <a:buClr>
                <a:schemeClr val="dk1"/>
              </a:buClr>
              <a:buSzPts val="1200"/>
              <a:buChar char="•"/>
            </a:pPr>
            <a:r>
              <a:rPr lang="en-US" b="1"/>
              <a:t>Rubrics &amp; Success Criteria</a:t>
            </a:r>
            <a:r>
              <a:rPr lang="en-US"/>
              <a:t> – Clear grading criteria provided before assignments to guide student work and self-assessment.</a:t>
            </a:r>
            <a:endParaRPr/>
          </a:p>
          <a:p>
            <a:pPr marL="457200" lvl="0" indent="-304800" algn="l" rtl="0">
              <a:lnSpc>
                <a:spcPct val="115000"/>
              </a:lnSpc>
              <a:spcBef>
                <a:spcPts val="0"/>
              </a:spcBef>
              <a:spcAft>
                <a:spcPts val="0"/>
              </a:spcAft>
              <a:buClr>
                <a:schemeClr val="dk1"/>
              </a:buClr>
              <a:buSzPts val="1200"/>
              <a:buChar char="•"/>
            </a:pPr>
            <a:r>
              <a:rPr lang="en-US" b="1"/>
              <a:t>Self-Assessment Checklists</a:t>
            </a:r>
            <a:r>
              <a:rPr lang="en-US"/>
              <a:t> – Encouraging students to evaluate their own work against set criteria before submission.</a:t>
            </a:r>
            <a:endParaRPr/>
          </a:p>
          <a:p>
            <a:pPr marL="457200" lvl="0" indent="-304800" algn="l" rtl="0">
              <a:lnSpc>
                <a:spcPct val="115000"/>
              </a:lnSpc>
              <a:spcBef>
                <a:spcPts val="0"/>
              </a:spcBef>
              <a:spcAft>
                <a:spcPts val="0"/>
              </a:spcAft>
              <a:buClr>
                <a:schemeClr val="dk1"/>
              </a:buClr>
              <a:buSzPts val="1200"/>
              <a:buChar char="•"/>
            </a:pPr>
            <a:r>
              <a:rPr lang="en-US" b="1"/>
              <a:t>Peer Review with Structured Guidelines</a:t>
            </a:r>
            <a:r>
              <a:rPr lang="en-US"/>
              <a:t> – Students give constructive feedback using a set structure (e.g., "Glow and Grow" method: what works well and what could be improved).</a:t>
            </a:r>
            <a:endParaRPr b="1"/>
          </a:p>
          <a:p>
            <a:pPr marL="0" lvl="0" indent="0" algn="l" rtl="0">
              <a:lnSpc>
                <a:spcPct val="90000"/>
              </a:lnSpc>
              <a:spcBef>
                <a:spcPts val="1200"/>
              </a:spcBef>
              <a:spcAft>
                <a:spcPts val="0"/>
              </a:spcAft>
              <a:buClr>
                <a:schemeClr val="dk1"/>
              </a:buClr>
              <a:buSzPts val="1400"/>
              <a:buFont typeface="Arial"/>
              <a:buNone/>
            </a:pPr>
            <a:endParaRPr>
              <a:solidFill>
                <a:srgbClr val="2B454E"/>
              </a:solidFill>
            </a:endParaRPr>
          </a:p>
        </p:txBody>
      </p:sp>
      <p:sp>
        <p:nvSpPr>
          <p:cNvPr id="204" name="Google Shape;204;g340883d5f11_0_3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17</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g342f7f7af45_0_9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2" name="Google Shape;212;g342f7f7af45_0_9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This Activity 3 continues…</a:t>
            </a:r>
            <a:endParaRPr>
              <a:solidFill>
                <a:srgbClr val="2B454E"/>
              </a:solidFill>
            </a:endParaRPr>
          </a:p>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Give brief descriptions of feedback strategies using this slide.</a:t>
            </a:r>
            <a:endParaRPr>
              <a:solidFill>
                <a:srgbClr val="2B454E"/>
              </a:solidFill>
            </a:endParaRPr>
          </a:p>
          <a:p>
            <a:pPr marL="457200" lvl="0" indent="-304800" algn="l" rtl="0">
              <a:lnSpc>
                <a:spcPct val="115000"/>
              </a:lnSpc>
              <a:spcBef>
                <a:spcPts val="1200"/>
              </a:spcBef>
              <a:spcAft>
                <a:spcPts val="0"/>
              </a:spcAft>
              <a:buClr>
                <a:schemeClr val="dk1"/>
              </a:buClr>
              <a:buSzPts val="1200"/>
              <a:buChar char="•"/>
            </a:pPr>
            <a:r>
              <a:rPr lang="en-US" b="1"/>
              <a:t>Targeted Questioning</a:t>
            </a:r>
            <a:r>
              <a:rPr lang="en-US"/>
              <a:t> – Asking open-ended questions to prompt deeper thinking and reflection.</a:t>
            </a:r>
            <a:endParaRPr/>
          </a:p>
          <a:p>
            <a:pPr marL="457200" lvl="0" indent="-304800" algn="l" rtl="0">
              <a:lnSpc>
                <a:spcPct val="115000"/>
              </a:lnSpc>
              <a:spcBef>
                <a:spcPts val="0"/>
              </a:spcBef>
              <a:spcAft>
                <a:spcPts val="0"/>
              </a:spcAft>
              <a:buClr>
                <a:schemeClr val="dk1"/>
              </a:buClr>
              <a:buSzPts val="1200"/>
              <a:buChar char="•"/>
            </a:pPr>
            <a:r>
              <a:rPr lang="en-US" b="1"/>
              <a:t>Verbal Feedback with Examples</a:t>
            </a:r>
            <a:r>
              <a:rPr lang="en-US"/>
              <a:t> – Providing feedback in small groups or individually, reinforcing with concrete examples.</a:t>
            </a:r>
            <a:endParaRPr/>
          </a:p>
          <a:p>
            <a:pPr marL="457200" lvl="0" indent="-304800" algn="l" rtl="0">
              <a:lnSpc>
                <a:spcPct val="115000"/>
              </a:lnSpc>
              <a:spcBef>
                <a:spcPts val="0"/>
              </a:spcBef>
              <a:spcAft>
                <a:spcPts val="0"/>
              </a:spcAft>
              <a:buClr>
                <a:schemeClr val="dk1"/>
              </a:buClr>
              <a:buSzPts val="1200"/>
              <a:buChar char="•"/>
            </a:pPr>
            <a:r>
              <a:rPr lang="en-US" b="1"/>
              <a:t>Recorded Audio or Video Feedback</a:t>
            </a:r>
            <a:r>
              <a:rPr lang="en-US"/>
              <a:t> – Using digital tools (e.g., voice notes) for personalized feedback.</a:t>
            </a:r>
            <a:endParaRPr/>
          </a:p>
          <a:p>
            <a:pPr marL="457200" lvl="0" indent="-304800" algn="l" rtl="0">
              <a:lnSpc>
                <a:spcPct val="115000"/>
              </a:lnSpc>
              <a:spcBef>
                <a:spcPts val="0"/>
              </a:spcBef>
              <a:spcAft>
                <a:spcPts val="0"/>
              </a:spcAft>
              <a:buClr>
                <a:schemeClr val="dk1"/>
              </a:buClr>
              <a:buSzPts val="1200"/>
              <a:buChar char="•"/>
            </a:pPr>
            <a:r>
              <a:rPr lang="en-US" b="1"/>
              <a:t>Highlighting Errors Without Correcting</a:t>
            </a:r>
            <a:r>
              <a:rPr lang="en-US"/>
              <a:t> – Encouraging students to find and fix mistakes independently.</a:t>
            </a:r>
            <a:endParaRPr/>
          </a:p>
          <a:p>
            <a:pPr marL="457200" lvl="0" indent="-304800" algn="l" rtl="0">
              <a:lnSpc>
                <a:spcPct val="115000"/>
              </a:lnSpc>
              <a:spcBef>
                <a:spcPts val="0"/>
              </a:spcBef>
              <a:spcAft>
                <a:spcPts val="0"/>
              </a:spcAft>
              <a:buClr>
                <a:schemeClr val="dk1"/>
              </a:buClr>
              <a:buSzPts val="1200"/>
              <a:buChar char="•"/>
            </a:pPr>
            <a:r>
              <a:rPr lang="en-US" b="1"/>
              <a:t>Growth Mindset Feedback</a:t>
            </a:r>
            <a:r>
              <a:rPr lang="en-US"/>
              <a:t> – Emphasizing progress, resilience, and strategies rather than just grades (e.g., "You’ve improved in X, next focus on Y").</a:t>
            </a:r>
            <a:endParaRPr/>
          </a:p>
          <a:p>
            <a:pPr marL="457200" lvl="0" indent="-304800" algn="l" rtl="0">
              <a:lnSpc>
                <a:spcPct val="115000"/>
              </a:lnSpc>
              <a:spcBef>
                <a:spcPts val="0"/>
              </a:spcBef>
              <a:spcAft>
                <a:spcPts val="0"/>
              </a:spcAft>
              <a:buClr>
                <a:schemeClr val="dk1"/>
              </a:buClr>
              <a:buSzPts val="1200"/>
              <a:buChar char="•"/>
            </a:pPr>
            <a:r>
              <a:rPr lang="en-US" b="1"/>
              <a:t>One-on-One Conferences</a:t>
            </a:r>
            <a:r>
              <a:rPr lang="en-US"/>
              <a:t> – Regular teacher-student meetings to discuss academic progress and set learning goals.</a:t>
            </a:r>
            <a:endParaRPr>
              <a:solidFill>
                <a:srgbClr val="2B454E"/>
              </a:solidFill>
            </a:endParaRPr>
          </a:p>
        </p:txBody>
      </p:sp>
      <p:sp>
        <p:nvSpPr>
          <p:cNvPr id="213" name="Google Shape;213;g342f7f7af45_0_9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18</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Google Shape;220;g33ff3573224_0_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1" name="Google Shape;221;g33ff3573224_0_2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This Activity 3 continues…</a:t>
            </a:r>
            <a:endParaRPr>
              <a:solidFill>
                <a:srgbClr val="2B454E"/>
              </a:solidFill>
            </a:endParaRPr>
          </a:p>
          <a:p>
            <a:pPr marL="0" lvl="0" indent="0" algn="l" rtl="0">
              <a:lnSpc>
                <a:spcPct val="90000"/>
              </a:lnSpc>
              <a:spcBef>
                <a:spcPts val="1000"/>
              </a:spcBef>
              <a:spcAft>
                <a:spcPts val="0"/>
              </a:spcAft>
              <a:buSzPts val="1400"/>
              <a:buNone/>
            </a:pPr>
            <a:r>
              <a:rPr lang="en-US">
                <a:solidFill>
                  <a:srgbClr val="2B454E"/>
                </a:solidFill>
              </a:rPr>
              <a:t>Create pairs from the participants, one of them will administer and the other one complete their assessment.</a:t>
            </a:r>
            <a:endParaRPr>
              <a:solidFill>
                <a:srgbClr val="2B454E"/>
              </a:solidFill>
            </a:endParaRPr>
          </a:p>
          <a:p>
            <a:pPr marL="0" lvl="0" indent="0" algn="l" rtl="0">
              <a:lnSpc>
                <a:spcPct val="90000"/>
              </a:lnSpc>
              <a:spcBef>
                <a:spcPts val="1000"/>
              </a:spcBef>
              <a:spcAft>
                <a:spcPts val="0"/>
              </a:spcAft>
              <a:buSzPts val="1400"/>
              <a:buNone/>
            </a:pPr>
            <a:r>
              <a:rPr lang="en-US">
                <a:solidFill>
                  <a:srgbClr val="2B454E"/>
                </a:solidFill>
              </a:rPr>
              <a:t>Use the STAR model to give feedback:</a:t>
            </a:r>
            <a:endParaRPr>
              <a:solidFill>
                <a:srgbClr val="2B454E"/>
              </a:solidFill>
            </a:endParaRPr>
          </a:p>
          <a:p>
            <a:pPr marL="457200" lvl="0" indent="-317500" algn="l" rtl="0">
              <a:lnSpc>
                <a:spcPct val="90000"/>
              </a:lnSpc>
              <a:spcBef>
                <a:spcPts val="1000"/>
              </a:spcBef>
              <a:spcAft>
                <a:spcPts val="0"/>
              </a:spcAft>
              <a:buClr>
                <a:srgbClr val="2B454E"/>
              </a:buClr>
              <a:buSzPts val="1400"/>
              <a:buChar char="●"/>
            </a:pPr>
            <a:r>
              <a:rPr lang="en-US">
                <a:solidFill>
                  <a:srgbClr val="2B454E"/>
                </a:solidFill>
              </a:rPr>
              <a:t>Specific</a:t>
            </a:r>
            <a:endParaRPr>
              <a:solidFill>
                <a:srgbClr val="2B454E"/>
              </a:solidFill>
            </a:endParaRPr>
          </a:p>
          <a:p>
            <a:pPr marL="457200" lvl="0" indent="-317500" algn="l" rtl="0">
              <a:lnSpc>
                <a:spcPct val="90000"/>
              </a:lnSpc>
              <a:spcBef>
                <a:spcPts val="0"/>
              </a:spcBef>
              <a:spcAft>
                <a:spcPts val="0"/>
              </a:spcAft>
              <a:buClr>
                <a:srgbClr val="2B454E"/>
              </a:buClr>
              <a:buSzPts val="1400"/>
              <a:buChar char="●"/>
            </a:pPr>
            <a:r>
              <a:rPr lang="en-US">
                <a:solidFill>
                  <a:srgbClr val="2B454E"/>
                </a:solidFill>
              </a:rPr>
              <a:t>Timely</a:t>
            </a:r>
            <a:endParaRPr>
              <a:solidFill>
                <a:srgbClr val="2B454E"/>
              </a:solidFill>
            </a:endParaRPr>
          </a:p>
          <a:p>
            <a:pPr marL="457200" lvl="0" indent="-317500" algn="l" rtl="0">
              <a:lnSpc>
                <a:spcPct val="90000"/>
              </a:lnSpc>
              <a:spcBef>
                <a:spcPts val="0"/>
              </a:spcBef>
              <a:spcAft>
                <a:spcPts val="0"/>
              </a:spcAft>
              <a:buClr>
                <a:srgbClr val="2B454E"/>
              </a:buClr>
              <a:buSzPts val="1400"/>
              <a:buChar char="●"/>
            </a:pPr>
            <a:r>
              <a:rPr lang="en-US">
                <a:solidFill>
                  <a:srgbClr val="2B454E"/>
                </a:solidFill>
              </a:rPr>
              <a:t>Actionable</a:t>
            </a:r>
            <a:endParaRPr>
              <a:solidFill>
                <a:srgbClr val="2B454E"/>
              </a:solidFill>
            </a:endParaRPr>
          </a:p>
          <a:p>
            <a:pPr marL="457200" lvl="0" indent="-317500" algn="l" rtl="0">
              <a:lnSpc>
                <a:spcPct val="90000"/>
              </a:lnSpc>
              <a:spcBef>
                <a:spcPts val="0"/>
              </a:spcBef>
              <a:spcAft>
                <a:spcPts val="0"/>
              </a:spcAft>
              <a:buClr>
                <a:srgbClr val="2B454E"/>
              </a:buClr>
              <a:buSzPts val="1400"/>
              <a:buChar char="●"/>
            </a:pPr>
            <a:r>
              <a:rPr lang="en-US">
                <a:solidFill>
                  <a:srgbClr val="2B454E"/>
                </a:solidFill>
              </a:rPr>
              <a:t>Respectful</a:t>
            </a:r>
            <a:endParaRPr>
              <a:solidFill>
                <a:srgbClr val="2B454E"/>
              </a:solidFill>
            </a:endParaRPr>
          </a:p>
          <a:p>
            <a:pPr marL="0" lvl="0" indent="0" algn="l" rtl="0">
              <a:lnSpc>
                <a:spcPct val="90000"/>
              </a:lnSpc>
              <a:spcBef>
                <a:spcPts val="1000"/>
              </a:spcBef>
              <a:spcAft>
                <a:spcPts val="0"/>
              </a:spcAft>
              <a:buClr>
                <a:schemeClr val="dk1"/>
              </a:buClr>
              <a:buSzPts val="1400"/>
              <a:buFont typeface="Arial"/>
              <a:buNone/>
            </a:pPr>
            <a:endParaRPr>
              <a:solidFill>
                <a:srgbClr val="2B454E"/>
              </a:solidFill>
            </a:endParaRPr>
          </a:p>
        </p:txBody>
      </p:sp>
      <p:sp>
        <p:nvSpPr>
          <p:cNvPr id="222" name="Google Shape;222;g33ff3573224_0_2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19</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89" name="Google Shape;89;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Google Shape;229;g33ff3573224_0_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0" name="Google Shape;230;g33ff3573224_0_3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SzPts val="1400"/>
              <a:buNone/>
            </a:pPr>
            <a:r>
              <a:rPr lang="en-US">
                <a:solidFill>
                  <a:srgbClr val="2B454E"/>
                </a:solidFill>
              </a:rPr>
              <a:t>Open discussions about the challenges that the participants are faced during the activity.</a:t>
            </a:r>
            <a:endParaRPr>
              <a:solidFill>
                <a:srgbClr val="2B454E"/>
              </a:solidFill>
            </a:endParaRPr>
          </a:p>
          <a:p>
            <a:pPr marL="0" lvl="0" indent="0" algn="l" rtl="0">
              <a:lnSpc>
                <a:spcPct val="90000"/>
              </a:lnSpc>
              <a:spcBef>
                <a:spcPts val="1000"/>
              </a:spcBef>
              <a:spcAft>
                <a:spcPts val="0"/>
              </a:spcAft>
              <a:buSzPts val="1400"/>
              <a:buNone/>
            </a:pPr>
            <a:r>
              <a:rPr lang="en-US">
                <a:solidFill>
                  <a:srgbClr val="2B454E"/>
                </a:solidFill>
              </a:rPr>
              <a:t>Encourage the participants to share their assessments for review. This can be online on</a:t>
            </a:r>
            <a:r>
              <a:rPr lang="en-US">
                <a:solidFill>
                  <a:srgbClr val="2B454E"/>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3"/>
                  </a:ext>
                </a:extLst>
              </a:rPr>
              <a:t> discussion boards on Moodle or in-class discussion.</a:t>
            </a:r>
            <a:endParaRPr>
              <a:solidFill>
                <a:srgbClr val="2B454E"/>
              </a:solidFill>
            </a:endParaRPr>
          </a:p>
        </p:txBody>
      </p:sp>
      <p:sp>
        <p:nvSpPr>
          <p:cNvPr id="231" name="Google Shape;231;g33ff3573224_0_3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20</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Google Shape;236;g33f8e19644a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7" name="Google Shape;237;g33f8e19644a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SzPts val="1400"/>
              <a:buNone/>
            </a:pPr>
            <a:r>
              <a:rPr lang="en-US">
                <a:solidFill>
                  <a:srgbClr val="2B454E"/>
                </a:solidFill>
              </a:rPr>
              <a:t>In this lesson, we explored key concepts, such as formative and summative assessments, and their alignment with THINKER principles.</a:t>
            </a:r>
            <a:endParaRPr>
              <a:solidFill>
                <a:srgbClr val="2B454E"/>
              </a:solidFill>
            </a:endParaRPr>
          </a:p>
          <a:p>
            <a:pPr marL="0" lvl="0" indent="0" algn="l" rtl="0">
              <a:lnSpc>
                <a:spcPct val="90000"/>
              </a:lnSpc>
              <a:spcBef>
                <a:spcPts val="1000"/>
              </a:spcBef>
              <a:spcAft>
                <a:spcPts val="0"/>
              </a:spcAft>
              <a:buSzPts val="1400"/>
              <a:buNone/>
            </a:pPr>
            <a:r>
              <a:rPr lang="en-US">
                <a:solidFill>
                  <a:srgbClr val="2B454E"/>
                </a:solidFill>
              </a:rPr>
              <a:t>Open discussions on final thoughts about key concepts of THINKER aligned assessments and how the participants think they can use them, what will be the challenge to apply.</a:t>
            </a:r>
            <a:endParaRPr>
              <a:solidFill>
                <a:srgbClr val="2B454E"/>
              </a:solidFill>
            </a:endParaRPr>
          </a:p>
          <a:p>
            <a:pPr marL="0" lvl="0" indent="0" algn="l" rtl="0">
              <a:lnSpc>
                <a:spcPct val="90000"/>
              </a:lnSpc>
              <a:spcBef>
                <a:spcPts val="1000"/>
              </a:spcBef>
              <a:spcAft>
                <a:spcPts val="0"/>
              </a:spcAft>
              <a:buSzPts val="1400"/>
              <a:buNone/>
            </a:pPr>
            <a:r>
              <a:rPr lang="en-US">
                <a:solidFill>
                  <a:srgbClr val="2B454E"/>
                </a:solidFill>
              </a:rPr>
              <a:t>Ask critical questions on the value of formative assessments in informatics education and how can feedback enhance learning outcomes</a:t>
            </a:r>
            <a:endParaRPr>
              <a:solidFill>
                <a:srgbClr val="2B454E"/>
              </a:solidFill>
            </a:endParaRPr>
          </a:p>
          <a:p>
            <a:pPr marL="0" lvl="0" indent="0" algn="l" rtl="0">
              <a:lnSpc>
                <a:spcPct val="90000"/>
              </a:lnSpc>
              <a:spcBef>
                <a:spcPts val="1000"/>
              </a:spcBef>
              <a:spcAft>
                <a:spcPts val="0"/>
              </a:spcAft>
              <a:buSzPts val="1400"/>
              <a:buNone/>
            </a:pPr>
            <a:endParaRPr>
              <a:solidFill>
                <a:srgbClr val="2B454E"/>
              </a:solidFill>
            </a:endParaRPr>
          </a:p>
          <a:p>
            <a:pPr marL="0" lvl="0" indent="0" algn="l" rtl="0">
              <a:lnSpc>
                <a:spcPct val="90000"/>
              </a:lnSpc>
              <a:spcBef>
                <a:spcPts val="1000"/>
              </a:spcBef>
              <a:spcAft>
                <a:spcPts val="0"/>
              </a:spcAft>
              <a:buSzPts val="1400"/>
              <a:buNone/>
            </a:pPr>
            <a:endParaRPr>
              <a:solidFill>
                <a:srgbClr val="2B454E"/>
              </a:solidFill>
            </a:endParaRPr>
          </a:p>
        </p:txBody>
      </p:sp>
      <p:sp>
        <p:nvSpPr>
          <p:cNvPr id="238" name="Google Shape;238;g33f8e19644a_0_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21</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2"/>
        <p:cNvGrpSpPr/>
        <p:nvPr/>
      </p:nvGrpSpPr>
      <p:grpSpPr>
        <a:xfrm>
          <a:off x="0" y="0"/>
          <a:ext cx="0" cy="0"/>
          <a:chOff x="0" y="0"/>
          <a:chExt cx="0" cy="0"/>
        </a:xfrm>
      </p:grpSpPr>
      <p:sp>
        <p:nvSpPr>
          <p:cNvPr id="243" name="Google Shape;243;p1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44" name="Google Shape;244;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8"/>
        <p:cNvGrpSpPr/>
        <p:nvPr/>
      </p:nvGrpSpPr>
      <p:grpSpPr>
        <a:xfrm>
          <a:off x="0" y="0"/>
          <a:ext cx="0" cy="0"/>
          <a:chOff x="0" y="0"/>
          <a:chExt cx="0" cy="0"/>
        </a:xfrm>
      </p:grpSpPr>
      <p:sp>
        <p:nvSpPr>
          <p:cNvPr id="249" name="Google Shape;249;g342f7f7af45_0_6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This slide is helpful to share the links to the THINKER 1) website, 2) Framework, 3) Learning Scenarios</a:t>
            </a:r>
            <a:endParaRPr/>
          </a:p>
        </p:txBody>
      </p:sp>
      <p:sp>
        <p:nvSpPr>
          <p:cNvPr id="250" name="Google Shape;250;g342f7f7af45_0_6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
        <p:cNvGrpSpPr/>
        <p:nvPr/>
      </p:nvGrpSpPr>
      <p:grpSpPr>
        <a:xfrm>
          <a:off x="0" y="0"/>
          <a:ext cx="0" cy="0"/>
          <a:chOff x="0" y="0"/>
          <a:chExt cx="0" cy="0"/>
        </a:xfrm>
      </p:grpSpPr>
      <p:sp>
        <p:nvSpPr>
          <p:cNvPr id="257" name="Google Shape;257;g35773c059ae_0_4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58" name="Google Shape;258;g35773c059ae_0_4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en-US"/>
              <a:t>This slide can be used as a reminder for you and informative one for the learners about what are the expected educational outcomes of this lesson.</a:t>
            </a:r>
            <a:endParaRPr/>
          </a:p>
          <a:p>
            <a:pPr marL="0" lvl="0" indent="0" algn="l" rtl="0">
              <a:lnSpc>
                <a:spcPct val="100000"/>
              </a:lnSpc>
              <a:spcBef>
                <a:spcPts val="0"/>
              </a:spcBef>
              <a:spcAft>
                <a:spcPts val="0"/>
              </a:spcAft>
              <a:buClr>
                <a:schemeClr val="dk1"/>
              </a:buClr>
              <a:buSzPts val="1100"/>
              <a:buFont typeface="Arial"/>
              <a:buNone/>
            </a:pPr>
            <a:endParaRPr/>
          </a:p>
          <a:p>
            <a:pPr marL="0" lvl="0" indent="0" algn="l" rtl="0">
              <a:lnSpc>
                <a:spcPct val="100000"/>
              </a:lnSpc>
              <a:spcBef>
                <a:spcPts val="0"/>
              </a:spcBef>
              <a:spcAft>
                <a:spcPts val="0"/>
              </a:spcAft>
              <a:buSzPts val="1400"/>
              <a:buNone/>
            </a:pPr>
            <a:endParaRPr/>
          </a:p>
        </p:txBody>
      </p:sp>
      <p:sp>
        <p:nvSpPr>
          <p:cNvPr id="96" name="Google Shape;96;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342f7f7af45_0_10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g342f7f7af45_0_10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en-US"/>
              <a:t>This is the list of the contents and can be used to give a super-summary to the participants about what they can expect from the lesson.</a:t>
            </a:r>
            <a:endParaRPr/>
          </a:p>
        </p:txBody>
      </p:sp>
      <p:sp>
        <p:nvSpPr>
          <p:cNvPr id="103" name="Google Shape;103;g342f7f7af45_0_10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Google Shape;109;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0" name="Google Shape;110;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SzPts val="1400"/>
              <a:buNone/>
            </a:pPr>
            <a:r>
              <a:rPr lang="en-US">
                <a:solidFill>
                  <a:srgbClr val="2B454E"/>
                </a:solidFill>
              </a:rPr>
              <a:t>Assessments play a crucial role in informatics education, shaping both the teaching process and student learning outcomes. </a:t>
            </a:r>
            <a:endParaRPr>
              <a:solidFill>
                <a:srgbClr val="2B454E"/>
              </a:solidFill>
            </a:endParaRPr>
          </a:p>
          <a:p>
            <a:pPr marL="0" lvl="0" indent="0" algn="l" rtl="0">
              <a:lnSpc>
                <a:spcPct val="90000"/>
              </a:lnSpc>
              <a:spcBef>
                <a:spcPts val="1000"/>
              </a:spcBef>
              <a:spcAft>
                <a:spcPts val="0"/>
              </a:spcAft>
              <a:buSzPts val="1400"/>
              <a:buNone/>
            </a:pPr>
            <a:r>
              <a:rPr lang="en-US">
                <a:solidFill>
                  <a:srgbClr val="2B454E"/>
                </a:solidFill>
              </a:rPr>
              <a:t>In this lesson, to understand their impact, we will explore two key types of assessments: </a:t>
            </a:r>
            <a:r>
              <a:rPr lang="en-US" b="1">
                <a:solidFill>
                  <a:srgbClr val="2B454E"/>
                </a:solidFill>
              </a:rPr>
              <a:t>formative and summative</a:t>
            </a:r>
            <a:r>
              <a:rPr lang="en-US">
                <a:solidFill>
                  <a:srgbClr val="2B454E"/>
                </a:solidFill>
              </a:rPr>
              <a:t> assessments.  Both are essential in guiding educators and learners toward meaningful growth.</a:t>
            </a:r>
            <a:endParaRPr>
              <a:solidFill>
                <a:srgbClr val="2B454E"/>
              </a:solidFill>
            </a:endParaRPr>
          </a:p>
          <a:p>
            <a:pPr marL="0" lvl="0" indent="0" algn="l" rtl="0">
              <a:lnSpc>
                <a:spcPct val="90000"/>
              </a:lnSpc>
              <a:spcBef>
                <a:spcPts val="1000"/>
              </a:spcBef>
              <a:spcAft>
                <a:spcPts val="0"/>
              </a:spcAft>
              <a:buSzPts val="1400"/>
              <a:buNone/>
            </a:pPr>
            <a:r>
              <a:rPr lang="en-US">
                <a:solidFill>
                  <a:srgbClr val="2B454E"/>
                </a:solidFill>
              </a:rPr>
              <a:t>Proper assessments not only measure student performance but also drive engagement, motivation, and mastery of key concepts.</a:t>
            </a:r>
            <a:endParaRPr>
              <a:solidFill>
                <a:srgbClr val="2B454E"/>
              </a:solidFill>
            </a:endParaRPr>
          </a:p>
          <a:p>
            <a:pPr marL="0" lvl="0" indent="0" algn="l" rtl="0">
              <a:lnSpc>
                <a:spcPct val="90000"/>
              </a:lnSpc>
              <a:spcBef>
                <a:spcPts val="1000"/>
              </a:spcBef>
              <a:spcAft>
                <a:spcPts val="0"/>
              </a:spcAft>
              <a:buSzPts val="1400"/>
              <a:buNone/>
            </a:pPr>
            <a:r>
              <a:rPr lang="en-US">
                <a:solidFill>
                  <a:srgbClr val="2B454E"/>
                </a:solidFill>
              </a:rPr>
              <a:t>To ensure assessments are inclusive, practical, and aligned with real-world applications, we will also introduce the THINKER Framework. This approach helps in crafting assessments that accommodate diverse learners while fostering critical thinking and problem-solving skills in informatics education.</a:t>
            </a:r>
            <a:endParaRPr>
              <a:solidFill>
                <a:srgbClr val="2B454E"/>
              </a:solidFill>
            </a:endParaRPr>
          </a:p>
        </p:txBody>
      </p:sp>
      <p:sp>
        <p:nvSpPr>
          <p:cNvPr id="111" name="Google Shape;111;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5</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g33ff3573224_0_3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9" name="Google Shape;119;g33ff3573224_0_3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SzPts val="1400"/>
              <a:buNone/>
            </a:pPr>
            <a:r>
              <a:rPr lang="en-US">
                <a:solidFill>
                  <a:srgbClr val="2B454E"/>
                </a:solidFill>
              </a:rPr>
              <a:t>Give the definitions of formative &amp; summative assessments </a:t>
            </a:r>
            <a:endParaRPr>
              <a:solidFill>
                <a:srgbClr val="2B454E"/>
              </a:solidFill>
            </a:endParaRPr>
          </a:p>
          <a:p>
            <a:pPr marL="0" lvl="0" indent="0" algn="l" rtl="0">
              <a:lnSpc>
                <a:spcPct val="90000"/>
              </a:lnSpc>
              <a:spcBef>
                <a:spcPts val="1000"/>
              </a:spcBef>
              <a:spcAft>
                <a:spcPts val="0"/>
              </a:spcAft>
              <a:buSzPts val="1400"/>
              <a:buNone/>
            </a:pPr>
            <a:r>
              <a:rPr lang="en-US">
                <a:solidFill>
                  <a:srgbClr val="2B454E"/>
                </a:solidFill>
              </a:rPr>
              <a:t>Try to guide participants to see the distinction and differences between them.</a:t>
            </a:r>
            <a:endParaRPr>
              <a:solidFill>
                <a:srgbClr val="2B454E"/>
              </a:solidFill>
            </a:endParaRPr>
          </a:p>
          <a:p>
            <a:pPr marL="0" lvl="0" indent="0" algn="l" rtl="0">
              <a:lnSpc>
                <a:spcPct val="90000"/>
              </a:lnSpc>
              <a:spcBef>
                <a:spcPts val="1000"/>
              </a:spcBef>
              <a:spcAft>
                <a:spcPts val="0"/>
              </a:spcAft>
              <a:buSzPts val="1400"/>
              <a:buNone/>
            </a:pPr>
            <a:r>
              <a:rPr lang="en-US" b="1">
                <a:solidFill>
                  <a:srgbClr val="2B454E"/>
                </a:solidFill>
              </a:rPr>
              <a:t>Formative assessments provide ongoing feedback to support student progress, while summative assessments evaluate overall achievement at the end of a learning period. </a:t>
            </a:r>
            <a:endParaRPr b="1">
              <a:solidFill>
                <a:srgbClr val="2B454E"/>
              </a:solidFill>
            </a:endParaRPr>
          </a:p>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Both are essential in guiding educators and learners toward meaningful growth.</a:t>
            </a:r>
            <a:endParaRPr>
              <a:solidFill>
                <a:srgbClr val="2B454E"/>
              </a:solidFill>
            </a:endParaRPr>
          </a:p>
        </p:txBody>
      </p:sp>
      <p:sp>
        <p:nvSpPr>
          <p:cNvPr id="120" name="Google Shape;120;g33ff3573224_0_3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6</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g33ff3573224_0_4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9" name="Google Shape;129;g33ff3573224_0_4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SzPts val="1400"/>
              <a:buNone/>
            </a:pPr>
            <a:r>
              <a:rPr lang="en-US">
                <a:solidFill>
                  <a:srgbClr val="2B454E"/>
                </a:solidFill>
              </a:rPr>
              <a:t>Encourage participants to mention about the methods they are currently using for their assessments.</a:t>
            </a:r>
            <a:endParaRPr>
              <a:solidFill>
                <a:srgbClr val="2B454E"/>
              </a:solidFill>
            </a:endParaRPr>
          </a:p>
          <a:p>
            <a:pPr marL="0" lvl="0" indent="0" algn="l" rtl="0">
              <a:lnSpc>
                <a:spcPct val="90000"/>
              </a:lnSpc>
              <a:spcBef>
                <a:spcPts val="1000"/>
              </a:spcBef>
              <a:spcAft>
                <a:spcPts val="0"/>
              </a:spcAft>
              <a:buSzPts val="1400"/>
              <a:buNone/>
            </a:pPr>
            <a:r>
              <a:rPr lang="en-US">
                <a:solidFill>
                  <a:srgbClr val="2B454E"/>
                </a:solidFill>
              </a:rPr>
              <a:t>Open discussions with the questions on the slide. </a:t>
            </a:r>
            <a:endParaRPr>
              <a:solidFill>
                <a:srgbClr val="2B454E"/>
              </a:solidFill>
            </a:endParaRPr>
          </a:p>
          <a:p>
            <a:pPr marL="0" lvl="0" indent="0" algn="l" rtl="0">
              <a:lnSpc>
                <a:spcPct val="90000"/>
              </a:lnSpc>
              <a:spcBef>
                <a:spcPts val="1000"/>
              </a:spcBef>
              <a:spcAft>
                <a:spcPts val="0"/>
              </a:spcAft>
              <a:buSzPts val="1400"/>
              <a:buNone/>
            </a:pPr>
            <a:r>
              <a:rPr lang="en-US">
                <a:solidFill>
                  <a:srgbClr val="2B454E"/>
                </a:solidFill>
              </a:rPr>
              <a:t>By examining how assessments influence learning outcomes, we can </a:t>
            </a:r>
            <a:r>
              <a:rPr lang="en-US" b="1">
                <a:solidFill>
                  <a:srgbClr val="2B454E"/>
                </a:solidFill>
              </a:rPr>
              <a:t>connect this topic to prior knowledge</a:t>
            </a:r>
            <a:r>
              <a:rPr lang="en-US">
                <a:solidFill>
                  <a:srgbClr val="2B454E"/>
                </a:solidFill>
              </a:rPr>
              <a:t>. </a:t>
            </a:r>
            <a:endParaRPr>
              <a:solidFill>
                <a:srgbClr val="2B454E"/>
              </a:solidFill>
            </a:endParaRPr>
          </a:p>
          <a:p>
            <a:pPr marL="0" lvl="0" indent="0" algn="l" rtl="0">
              <a:lnSpc>
                <a:spcPct val="90000"/>
              </a:lnSpc>
              <a:spcBef>
                <a:spcPts val="1000"/>
              </a:spcBef>
              <a:spcAft>
                <a:spcPts val="0"/>
              </a:spcAft>
              <a:buClr>
                <a:schemeClr val="dk1"/>
              </a:buClr>
              <a:buSzPts val="1400"/>
              <a:buFont typeface="Arial"/>
              <a:buNone/>
            </a:pPr>
            <a:r>
              <a:rPr lang="en-US" b="1">
                <a:solidFill>
                  <a:srgbClr val="2B454E"/>
                </a:solidFill>
              </a:rPr>
              <a:t>Effective assessments</a:t>
            </a:r>
            <a:r>
              <a:rPr lang="en-US">
                <a:solidFill>
                  <a:srgbClr val="2B454E"/>
                </a:solidFill>
              </a:rPr>
              <a:t> not only measure student performance but also drive engagement, motivation, and mastery of key concepts. Understanding their role helps educators design strategies that support deeper learning.</a:t>
            </a:r>
            <a:endParaRPr>
              <a:solidFill>
                <a:srgbClr val="2B454E"/>
              </a:solidFill>
            </a:endParaRPr>
          </a:p>
        </p:txBody>
      </p:sp>
      <p:sp>
        <p:nvSpPr>
          <p:cNvPr id="130" name="Google Shape;130;g33ff3573224_0_4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7</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Google Shape;135;g33ff3573224_0_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6" name="Google Shape;136;g33ff3573224_0_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SzPts val="1400"/>
              <a:buNone/>
            </a:pPr>
            <a:r>
              <a:rPr lang="en-US">
                <a:solidFill>
                  <a:srgbClr val="2B454E"/>
                </a:solidFill>
              </a:rPr>
              <a:t>This is Activity 1.</a:t>
            </a:r>
            <a:endParaRPr>
              <a:solidFill>
                <a:srgbClr val="2B454E"/>
              </a:solidFill>
            </a:endParaRPr>
          </a:p>
          <a:p>
            <a:pPr marL="0" lvl="0" indent="0" algn="l" rtl="0">
              <a:lnSpc>
                <a:spcPct val="90000"/>
              </a:lnSpc>
              <a:spcBef>
                <a:spcPts val="1000"/>
              </a:spcBef>
              <a:spcAft>
                <a:spcPts val="0"/>
              </a:spcAft>
              <a:buSzPts val="1400"/>
              <a:buNone/>
            </a:pPr>
            <a:r>
              <a:rPr lang="en-US">
                <a:solidFill>
                  <a:srgbClr val="2B454E"/>
                </a:solidFill>
              </a:rPr>
              <a:t>Give 2 samples of formative assessment. You can use the next 2 slides as it includes an example.</a:t>
            </a:r>
            <a:endParaRPr>
              <a:solidFill>
                <a:srgbClr val="2B454E"/>
              </a:solidFill>
            </a:endParaRPr>
          </a:p>
          <a:p>
            <a:pPr marL="0" lvl="0" indent="0" algn="l" rtl="0">
              <a:lnSpc>
                <a:spcPct val="115000"/>
              </a:lnSpc>
              <a:spcBef>
                <a:spcPts val="1400"/>
              </a:spcBef>
              <a:spcAft>
                <a:spcPts val="0"/>
              </a:spcAft>
              <a:buClr>
                <a:schemeClr val="dk1"/>
              </a:buClr>
              <a:buSzPts val="1100"/>
              <a:buFont typeface="Arial"/>
              <a:buNone/>
            </a:pPr>
            <a:r>
              <a:rPr lang="en-US" b="1"/>
              <a:t>One Strength:</a:t>
            </a:r>
            <a:endParaRPr b="1"/>
          </a:p>
          <a:p>
            <a:pPr marL="0" lvl="0" indent="0" algn="l" rtl="0">
              <a:lnSpc>
                <a:spcPct val="115000"/>
              </a:lnSpc>
              <a:spcBef>
                <a:spcPts val="1200"/>
              </a:spcBef>
              <a:spcAft>
                <a:spcPts val="0"/>
              </a:spcAft>
              <a:buSzPts val="1100"/>
              <a:buNone/>
            </a:pPr>
            <a:r>
              <a:rPr lang="en-US"/>
              <a:t>Immediate Insight into Student Understanding:</a:t>
            </a:r>
            <a:br>
              <a:rPr lang="en-US"/>
            </a:br>
            <a:r>
              <a:rPr lang="en-US"/>
              <a:t> Exit tickets provide quick, focused feedback to the teacher on whether students grasped key concepts — in this case, fractions. This enables real-time instructional adjustments, allowing misconceptions to be addressed </a:t>
            </a:r>
            <a:r>
              <a:rPr lang="en-US" i="1"/>
              <a:t>before</a:t>
            </a:r>
            <a:r>
              <a:rPr lang="en-US"/>
              <a:t> moving forward, ensuring a strong foundation for future learning.</a:t>
            </a:r>
            <a:endParaRPr/>
          </a:p>
          <a:p>
            <a:pPr marL="0" lvl="0" indent="0" algn="l" rtl="0">
              <a:lnSpc>
                <a:spcPct val="115000"/>
              </a:lnSpc>
              <a:spcBef>
                <a:spcPts val="1200"/>
              </a:spcBef>
              <a:spcAft>
                <a:spcPts val="0"/>
              </a:spcAft>
              <a:buClr>
                <a:schemeClr val="dk1"/>
              </a:buClr>
              <a:buSzPts val="1100"/>
              <a:buFont typeface="Arial"/>
              <a:buNone/>
            </a:pPr>
            <a:r>
              <a:rPr lang="en-US" b="1"/>
              <a:t>One Suggested Improvement:</a:t>
            </a:r>
            <a:endParaRPr b="1"/>
          </a:p>
          <a:p>
            <a:pPr marL="0" lvl="0" indent="0" algn="l" rtl="0">
              <a:lnSpc>
                <a:spcPct val="115000"/>
              </a:lnSpc>
              <a:spcBef>
                <a:spcPts val="1200"/>
              </a:spcBef>
              <a:spcAft>
                <a:spcPts val="0"/>
              </a:spcAft>
              <a:buClr>
                <a:schemeClr val="dk1"/>
              </a:buClr>
              <a:buSzPts val="1100"/>
              <a:buFont typeface="Arial"/>
              <a:buNone/>
            </a:pPr>
            <a:r>
              <a:rPr lang="en-US"/>
              <a:t>Differentiate the Exit Ticket Questions:</a:t>
            </a:r>
            <a:br>
              <a:rPr lang="en-US"/>
            </a:br>
            <a:r>
              <a:rPr lang="en-US"/>
              <a:t> While the examples are effective, offering tiered or leveled exit ticket questions could better accommodate diverse learning needs. For instance, more advanced learners could be challenged with word problems involving fractions, while others could be given simpler identification or matching tasks. This ensures all students are assessed at their appropriate cognitive level and promotes more inclusive formative assessment.</a:t>
            </a:r>
            <a:endParaRPr/>
          </a:p>
          <a:p>
            <a:pPr marL="0" lvl="0" indent="0" algn="l" rtl="0">
              <a:lnSpc>
                <a:spcPct val="90000"/>
              </a:lnSpc>
              <a:spcBef>
                <a:spcPts val="1200"/>
              </a:spcBef>
              <a:spcAft>
                <a:spcPts val="0"/>
              </a:spcAft>
              <a:buSzPts val="1400"/>
              <a:buNone/>
            </a:pPr>
            <a:endParaRPr>
              <a:solidFill>
                <a:srgbClr val="2B454E"/>
              </a:solidFill>
            </a:endParaRPr>
          </a:p>
          <a:p>
            <a:pPr marL="0" lvl="0" indent="0" algn="l" rtl="0">
              <a:lnSpc>
                <a:spcPct val="90000"/>
              </a:lnSpc>
              <a:spcBef>
                <a:spcPts val="1000"/>
              </a:spcBef>
              <a:spcAft>
                <a:spcPts val="0"/>
              </a:spcAft>
              <a:buSzPts val="1400"/>
              <a:buNone/>
            </a:pPr>
            <a:endParaRPr>
              <a:solidFill>
                <a:srgbClr val="2B454E"/>
              </a:solidFill>
            </a:endParaRPr>
          </a:p>
        </p:txBody>
      </p:sp>
      <p:sp>
        <p:nvSpPr>
          <p:cNvPr id="137" name="Google Shape;137;g33ff3573224_0_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8</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g340883d5f11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3" name="Google Shape;143;g340883d5f11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SzPts val="1400"/>
              <a:buNone/>
            </a:pPr>
            <a:r>
              <a:rPr lang="en-US">
                <a:solidFill>
                  <a:srgbClr val="2B454E"/>
                </a:solidFill>
              </a:rPr>
              <a:t>Activity 1 continues…</a:t>
            </a:r>
            <a:endParaRPr>
              <a:solidFill>
                <a:srgbClr val="2B454E"/>
              </a:solidFill>
            </a:endParaRPr>
          </a:p>
          <a:p>
            <a:pPr marL="0" lvl="0" indent="0" algn="l" rtl="0">
              <a:lnSpc>
                <a:spcPct val="90000"/>
              </a:lnSpc>
              <a:spcBef>
                <a:spcPts val="1000"/>
              </a:spcBef>
              <a:spcAft>
                <a:spcPts val="0"/>
              </a:spcAft>
              <a:buSzPts val="1400"/>
              <a:buNone/>
            </a:pPr>
            <a:r>
              <a:rPr lang="en-US">
                <a:solidFill>
                  <a:srgbClr val="2B454E"/>
                </a:solidFill>
              </a:rPr>
              <a:t>Identify which THINKER principles are applied in the example like:</a:t>
            </a:r>
            <a:endParaRPr>
              <a:solidFill>
                <a:srgbClr val="2B454E"/>
              </a:solidFill>
            </a:endParaRPr>
          </a:p>
          <a:p>
            <a:pPr marL="0" lvl="0" indent="0" algn="l" rtl="0">
              <a:lnSpc>
                <a:spcPct val="90000"/>
              </a:lnSpc>
              <a:spcBef>
                <a:spcPts val="1000"/>
              </a:spcBef>
              <a:spcAft>
                <a:spcPts val="0"/>
              </a:spcAft>
              <a:buSzPts val="1400"/>
              <a:buNone/>
            </a:pPr>
            <a:r>
              <a:rPr lang="en-US">
                <a:solidFill>
                  <a:srgbClr val="2B454E"/>
                </a:solidFill>
              </a:rPr>
              <a:t>-using pizza slices as visual aids (real-life example) which aims to be an authentic learning aspect.</a:t>
            </a:r>
            <a:endParaRPr>
              <a:solidFill>
                <a:srgbClr val="2B454E"/>
              </a:solidFill>
            </a:endParaRPr>
          </a:p>
          <a:p>
            <a:pPr marL="0" lvl="0" indent="0" algn="l" rtl="0">
              <a:lnSpc>
                <a:spcPct val="90000"/>
              </a:lnSpc>
              <a:spcBef>
                <a:spcPts val="1000"/>
              </a:spcBef>
              <a:spcAft>
                <a:spcPts val="0"/>
              </a:spcAft>
              <a:buSzPts val="1400"/>
              <a:buNone/>
            </a:pPr>
            <a:r>
              <a:rPr lang="en-US">
                <a:solidFill>
                  <a:srgbClr val="2B454E"/>
                </a:solidFill>
              </a:rPr>
              <a:t>-group discussion for collaboration.</a:t>
            </a:r>
            <a:endParaRPr>
              <a:solidFill>
                <a:srgbClr val="2B454E"/>
              </a:solidFill>
            </a:endParaRPr>
          </a:p>
          <a:p>
            <a:pPr marL="0" lvl="0" indent="0" algn="l" rtl="0">
              <a:lnSpc>
                <a:spcPct val="90000"/>
              </a:lnSpc>
              <a:spcBef>
                <a:spcPts val="1000"/>
              </a:spcBef>
              <a:spcAft>
                <a:spcPts val="0"/>
              </a:spcAft>
              <a:buSzPts val="1400"/>
              <a:buNone/>
            </a:pPr>
            <a:endParaRPr>
              <a:solidFill>
                <a:srgbClr val="2B454E"/>
              </a:solidFill>
            </a:endParaRPr>
          </a:p>
          <a:p>
            <a:pPr marL="0" lvl="0" indent="0" algn="l" rtl="0">
              <a:lnSpc>
                <a:spcPct val="90000"/>
              </a:lnSpc>
              <a:spcBef>
                <a:spcPts val="1000"/>
              </a:spcBef>
              <a:spcAft>
                <a:spcPts val="0"/>
              </a:spcAft>
              <a:buSzPts val="1400"/>
              <a:buNone/>
            </a:pPr>
            <a:endParaRPr>
              <a:solidFill>
                <a:srgbClr val="2B454E"/>
              </a:solidFill>
            </a:endParaRPr>
          </a:p>
        </p:txBody>
      </p:sp>
      <p:sp>
        <p:nvSpPr>
          <p:cNvPr id="144" name="Google Shape;144;g340883d5f11_0_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9</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4.jp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image" Target="../media/image2.png"/><Relationship Id="rId1" Type="http://schemas.openxmlformats.org/officeDocument/2006/relationships/slideMaster" Target="../slideMasters/slideMaster2.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jp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Layouts/_rels/slideLayout5.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image" Target="../media/image2.png"/><Relationship Id="rId1" Type="http://schemas.openxmlformats.org/officeDocument/2006/relationships/slideMaster" Target="../slideMasters/slideMaster3.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jp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1_Title Slide">
  <p:cSld name="1_Title Slide">
    <p:bg>
      <p:bgPr>
        <a:solidFill>
          <a:srgbClr val="FFFFFF"/>
        </a:solidFill>
        <a:effectLst/>
      </p:bgPr>
    </p:bg>
    <p:spTree>
      <p:nvGrpSpPr>
        <p:cNvPr id="1" name="Shape 15"/>
        <p:cNvGrpSpPr/>
        <p:nvPr/>
      </p:nvGrpSpPr>
      <p:grpSpPr>
        <a:xfrm>
          <a:off x="0" y="0"/>
          <a:ext cx="0" cy="0"/>
          <a:chOff x="0" y="0"/>
          <a:chExt cx="0" cy="0"/>
        </a:xfrm>
      </p:grpSpPr>
      <p:pic>
        <p:nvPicPr>
          <p:cNvPr id="16" name="Google Shape;16;p11"/>
          <p:cNvPicPr preferRelativeResize="0"/>
          <p:nvPr/>
        </p:nvPicPr>
        <p:blipFill rotWithShape="1">
          <a:blip r:embed="rId2">
            <a:alphaModFix/>
          </a:blip>
          <a:srcRect/>
          <a:stretch/>
        </p:blipFill>
        <p:spPr>
          <a:xfrm>
            <a:off x="0" y="0"/>
            <a:ext cx="5135947" cy="6858000"/>
          </a:xfrm>
          <a:prstGeom prst="rect">
            <a:avLst/>
          </a:prstGeom>
          <a:noFill/>
          <a:ln>
            <a:noFill/>
          </a:ln>
        </p:spPr>
      </p:pic>
      <p:sp>
        <p:nvSpPr>
          <p:cNvPr id="17" name="Google Shape;17;p11"/>
          <p:cNvSpPr/>
          <p:nvPr/>
        </p:nvSpPr>
        <p:spPr>
          <a:xfrm>
            <a:off x="1" y="2184266"/>
            <a:ext cx="310895" cy="1331189"/>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8" name="Google Shape;18;p11"/>
          <p:cNvPicPr preferRelativeResize="0"/>
          <p:nvPr/>
        </p:nvPicPr>
        <p:blipFill rotWithShape="1">
          <a:blip r:embed="rId3">
            <a:alphaModFix/>
          </a:blip>
          <a:srcRect/>
          <a:stretch/>
        </p:blipFill>
        <p:spPr>
          <a:xfrm>
            <a:off x="759995" y="6036971"/>
            <a:ext cx="1954590" cy="754217"/>
          </a:xfrm>
          <a:prstGeom prst="rect">
            <a:avLst/>
          </a:prstGeom>
          <a:noFill/>
          <a:ln>
            <a:noFill/>
          </a:ln>
        </p:spPr>
      </p:pic>
      <p:sp>
        <p:nvSpPr>
          <p:cNvPr id="19" name="Google Shape;19;p11"/>
          <p:cNvSpPr txBox="1"/>
          <p:nvPr/>
        </p:nvSpPr>
        <p:spPr>
          <a:xfrm>
            <a:off x="2836615" y="6125538"/>
            <a:ext cx="8134996" cy="57708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50"/>
              <a:buFont typeface="Arial"/>
              <a:buNone/>
            </a:pPr>
            <a:r>
              <a:rPr lang="en-US" sz="105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20" name="Google Shape;20;p11"/>
          <p:cNvSpPr txBox="1">
            <a:spLocks noGrp="1"/>
          </p:cNvSpPr>
          <p:nvPr>
            <p:ph type="ctrTitle"/>
          </p:nvPr>
        </p:nvSpPr>
        <p:spPr>
          <a:xfrm>
            <a:off x="374726" y="2184268"/>
            <a:ext cx="6914821" cy="133406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000"/>
              <a:buFont typeface="Calibri"/>
              <a:buNone/>
              <a:defRPr sz="3200" b="1">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p11"/>
          <p:cNvSpPr txBox="1">
            <a:spLocks noGrp="1"/>
          </p:cNvSpPr>
          <p:nvPr>
            <p:ph type="subTitle" idx="1"/>
          </p:nvPr>
        </p:nvSpPr>
        <p:spPr>
          <a:xfrm>
            <a:off x="401324" y="3651830"/>
            <a:ext cx="6893057" cy="129283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1000"/>
              </a:spcBef>
              <a:spcAft>
                <a:spcPts val="0"/>
              </a:spcAft>
              <a:buClr>
                <a:schemeClr val="dk1"/>
              </a:buClr>
              <a:buSzPts val="1600"/>
              <a:buNone/>
              <a:defRPr sz="2800" b="0" i="1">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2" name="Google Shape;22;p11"/>
          <p:cNvSpPr/>
          <p:nvPr/>
        </p:nvSpPr>
        <p:spPr>
          <a:xfrm rot="-5400000" flipH="1">
            <a:off x="-507419" y="4140073"/>
            <a:ext cx="1331189" cy="316348"/>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 name="Google Shape;86;p3">
            <a:extLst>
              <a:ext uri="{FF2B5EF4-FFF2-40B4-BE49-F238E27FC236}">
                <a16:creationId xmlns:a16="http://schemas.microsoft.com/office/drawing/2014/main" id="{EEE6626C-2412-3C11-FA31-B41506C85FA5}"/>
              </a:ext>
            </a:extLst>
          </p:cNvPr>
          <p:cNvPicPr preferRelativeResize="0"/>
          <p:nvPr userDrawn="1"/>
        </p:nvPicPr>
        <p:blipFill>
          <a:blip r:embed="rId4">
            <a:alphaModFix/>
          </a:blip>
          <a:stretch>
            <a:fillRect/>
          </a:stretch>
        </p:blipFill>
        <p:spPr>
          <a:xfrm>
            <a:off x="287075" y="307800"/>
            <a:ext cx="5238750" cy="1246125"/>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4_Title Slide">
  <p:cSld name="4_Title Slide">
    <p:spTree>
      <p:nvGrpSpPr>
        <p:cNvPr id="1" name="Shape 24"/>
        <p:cNvGrpSpPr/>
        <p:nvPr/>
      </p:nvGrpSpPr>
      <p:grpSpPr>
        <a:xfrm>
          <a:off x="0" y="0"/>
          <a:ext cx="0" cy="0"/>
          <a:chOff x="0" y="0"/>
          <a:chExt cx="0" cy="0"/>
        </a:xfrm>
      </p:grpSpPr>
      <p:pic>
        <p:nvPicPr>
          <p:cNvPr id="25" name="Google Shape;25;p12"/>
          <p:cNvPicPr preferRelativeResize="0"/>
          <p:nvPr/>
        </p:nvPicPr>
        <p:blipFill rotWithShape="1">
          <a:blip r:embed="rId2">
            <a:alphaModFix/>
          </a:blip>
          <a:srcRect/>
          <a:stretch/>
        </p:blipFill>
        <p:spPr>
          <a:xfrm>
            <a:off x="6384471" y="2628899"/>
            <a:ext cx="5807528" cy="2855769"/>
          </a:xfrm>
          <a:prstGeom prst="rect">
            <a:avLst/>
          </a:prstGeom>
          <a:noFill/>
          <a:ln>
            <a:noFill/>
          </a:ln>
        </p:spPr>
      </p:pic>
      <p:pic>
        <p:nvPicPr>
          <p:cNvPr id="26" name="Google Shape;26;p12"/>
          <p:cNvPicPr preferRelativeResize="0"/>
          <p:nvPr/>
        </p:nvPicPr>
        <p:blipFill rotWithShape="1">
          <a:blip r:embed="rId3">
            <a:alphaModFix/>
          </a:blip>
          <a:srcRect/>
          <a:stretch/>
        </p:blipFill>
        <p:spPr>
          <a:xfrm>
            <a:off x="0" y="0"/>
            <a:ext cx="5135947" cy="6858000"/>
          </a:xfrm>
          <a:prstGeom prst="rect">
            <a:avLst/>
          </a:prstGeom>
          <a:noFill/>
          <a:ln>
            <a:noFill/>
          </a:ln>
        </p:spPr>
      </p:pic>
      <p:sp>
        <p:nvSpPr>
          <p:cNvPr id="28" name="Google Shape;28;p12"/>
          <p:cNvSpPr/>
          <p:nvPr/>
        </p:nvSpPr>
        <p:spPr>
          <a:xfrm>
            <a:off x="1" y="2184266"/>
            <a:ext cx="310895" cy="1331189"/>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9" name="Google Shape;29;p12"/>
          <p:cNvPicPr preferRelativeResize="0"/>
          <p:nvPr/>
        </p:nvPicPr>
        <p:blipFill rotWithShape="1">
          <a:blip r:embed="rId4">
            <a:alphaModFix/>
          </a:blip>
          <a:srcRect/>
          <a:stretch/>
        </p:blipFill>
        <p:spPr>
          <a:xfrm>
            <a:off x="759995" y="6036971"/>
            <a:ext cx="1954590" cy="754217"/>
          </a:xfrm>
          <a:prstGeom prst="rect">
            <a:avLst/>
          </a:prstGeom>
          <a:noFill/>
          <a:ln>
            <a:noFill/>
          </a:ln>
        </p:spPr>
      </p:pic>
      <p:sp>
        <p:nvSpPr>
          <p:cNvPr id="30" name="Google Shape;30;p12"/>
          <p:cNvSpPr txBox="1"/>
          <p:nvPr/>
        </p:nvSpPr>
        <p:spPr>
          <a:xfrm>
            <a:off x="2836615" y="6137080"/>
            <a:ext cx="8134996" cy="55399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31" name="Google Shape;31;p12"/>
          <p:cNvSpPr txBox="1">
            <a:spLocks noGrp="1"/>
          </p:cNvSpPr>
          <p:nvPr>
            <p:ph type="ctrTitle"/>
          </p:nvPr>
        </p:nvSpPr>
        <p:spPr>
          <a:xfrm>
            <a:off x="374726" y="2184268"/>
            <a:ext cx="4899403" cy="133406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000"/>
              <a:buFont typeface="Calibri"/>
              <a:buNone/>
              <a:defRPr sz="3200"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12"/>
          <p:cNvSpPr txBox="1">
            <a:spLocks noGrp="1"/>
          </p:cNvSpPr>
          <p:nvPr>
            <p:ph type="subTitle" idx="1"/>
          </p:nvPr>
        </p:nvSpPr>
        <p:spPr>
          <a:xfrm>
            <a:off x="401324" y="3651830"/>
            <a:ext cx="4899403" cy="129283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1000"/>
              </a:spcBef>
              <a:spcAft>
                <a:spcPts val="0"/>
              </a:spcAft>
              <a:buClr>
                <a:schemeClr val="dk1"/>
              </a:buClr>
              <a:buSzPts val="1600"/>
              <a:buNone/>
              <a:defRPr sz="2800" b="0" i="1">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33" name="Google Shape;33;p12"/>
          <p:cNvSpPr/>
          <p:nvPr/>
        </p:nvSpPr>
        <p:spPr>
          <a:xfrm rot="-5400000" flipH="1">
            <a:off x="-507419" y="4140073"/>
            <a:ext cx="1331189" cy="316348"/>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 name="Google Shape;86;p3">
            <a:extLst>
              <a:ext uri="{FF2B5EF4-FFF2-40B4-BE49-F238E27FC236}">
                <a16:creationId xmlns:a16="http://schemas.microsoft.com/office/drawing/2014/main" id="{2E02CF3A-72C6-0C96-CF00-B5EAA677A306}"/>
              </a:ext>
            </a:extLst>
          </p:cNvPr>
          <p:cNvPicPr preferRelativeResize="0"/>
          <p:nvPr userDrawn="1"/>
        </p:nvPicPr>
        <p:blipFill>
          <a:blip r:embed="rId5">
            <a:alphaModFix/>
          </a:blip>
          <a:stretch>
            <a:fillRect/>
          </a:stretch>
        </p:blipFill>
        <p:spPr>
          <a:xfrm>
            <a:off x="287075" y="307800"/>
            <a:ext cx="5238750" cy="1246125"/>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Text - 1col">
  <p:cSld name="Title Text - 1col">
    <p:spTree>
      <p:nvGrpSpPr>
        <p:cNvPr id="1" name="Shape 37"/>
        <p:cNvGrpSpPr/>
        <p:nvPr/>
      </p:nvGrpSpPr>
      <p:grpSpPr>
        <a:xfrm>
          <a:off x="0" y="0"/>
          <a:ext cx="0" cy="0"/>
          <a:chOff x="0" y="0"/>
          <a:chExt cx="0" cy="0"/>
        </a:xfrm>
      </p:grpSpPr>
      <p:sp>
        <p:nvSpPr>
          <p:cNvPr id="38" name="Google Shape;38;p14"/>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14"/>
          <p:cNvSpPr txBox="1">
            <a:spLocks noGrp="1"/>
          </p:cNvSpPr>
          <p:nvPr>
            <p:ph type="body" idx="1"/>
          </p:nvPr>
        </p:nvSpPr>
        <p:spPr>
          <a:xfrm>
            <a:off x="97971" y="881743"/>
            <a:ext cx="11944350" cy="5870121"/>
          </a:xfrm>
          <a:prstGeom prst="rect">
            <a:avLst/>
          </a:prstGeom>
          <a:noFill/>
          <a:ln>
            <a:noFill/>
          </a:ln>
        </p:spPr>
        <p:txBody>
          <a:bodyPr spcFirstLastPara="1" wrap="square" lIns="91425" tIns="45700" rIns="91425" bIns="45700" anchor="t" anchorCtr="0">
            <a:noAutofit/>
          </a:bodyPr>
          <a:lstStyle>
            <a:lvl1pPr marL="457200" marR="0" lvl="0" indent="-368300" algn="l" rtl="0">
              <a:lnSpc>
                <a:spcPct val="90000"/>
              </a:lnSpc>
              <a:spcBef>
                <a:spcPts val="1000"/>
              </a:spcBef>
              <a:spcAft>
                <a:spcPts val="0"/>
              </a:spcAft>
              <a:buClr>
                <a:schemeClr val="accent4"/>
              </a:buClr>
              <a:buSzPts val="2200"/>
              <a:buFont typeface="Arial"/>
              <a:buChar char="•"/>
              <a:defRPr sz="2200" b="0" i="0" u="none" strike="noStrike" cap="none">
                <a:solidFill>
                  <a:schemeClr val="accent4"/>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2pPr>
            <a:lvl3pPr marL="1371600" marR="0" lvl="2" indent="-320039" algn="l" rtl="0">
              <a:lnSpc>
                <a:spcPct val="90000"/>
              </a:lnSpc>
              <a:spcBef>
                <a:spcPts val="500"/>
              </a:spcBef>
              <a:spcAft>
                <a:spcPts val="0"/>
              </a:spcAft>
              <a:buClr>
                <a:schemeClr val="dk1"/>
              </a:buClr>
              <a:buSzPts val="1440"/>
              <a:buFont typeface="Arial"/>
              <a:buChar char="•"/>
              <a:defRPr sz="1800" b="0" i="0" u="none" strike="noStrike" cap="none">
                <a:solidFill>
                  <a:schemeClr val="dk1"/>
                </a:solidFill>
                <a:latin typeface="Calibri"/>
                <a:ea typeface="Calibri"/>
                <a:cs typeface="Calibri"/>
                <a:sym typeface="Calibri"/>
              </a:defRPr>
            </a:lvl3pPr>
            <a:lvl4pPr marL="1828800" marR="0" lvl="3"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4pPr>
            <a:lvl5pPr marL="2286000" marR="0" lvl="4"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2_Title Slide">
  <p:cSld name="2_Title Slide">
    <p:spTree>
      <p:nvGrpSpPr>
        <p:cNvPr id="1" name="Shape 40"/>
        <p:cNvGrpSpPr/>
        <p:nvPr/>
      </p:nvGrpSpPr>
      <p:grpSpPr>
        <a:xfrm>
          <a:off x="0" y="0"/>
          <a:ext cx="0" cy="0"/>
          <a:chOff x="0" y="0"/>
          <a:chExt cx="0" cy="0"/>
        </a:xfrm>
      </p:grpSpPr>
      <p:sp>
        <p:nvSpPr>
          <p:cNvPr id="41" name="Google Shape;41;g342f7f7af45_0_41"/>
          <p:cNvSpPr txBox="1">
            <a:spLocks noGrp="1"/>
          </p:cNvSpPr>
          <p:nvPr>
            <p:ph type="ctrTitle"/>
          </p:nvPr>
        </p:nvSpPr>
        <p:spPr>
          <a:xfrm>
            <a:off x="2179865" y="2937536"/>
            <a:ext cx="7832400" cy="1600200"/>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accent1"/>
              </a:buClr>
              <a:buSzPts val="2000"/>
              <a:buFont typeface="Calibri"/>
              <a:buNone/>
              <a:defRPr sz="2000" b="1">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42" name="Google Shape;42;g342f7f7af45_0_41"/>
          <p:cNvPicPr preferRelativeResize="0"/>
          <p:nvPr/>
        </p:nvPicPr>
        <p:blipFill rotWithShape="1">
          <a:blip r:embed="rId2">
            <a:alphaModFix/>
          </a:blip>
          <a:srcRect/>
          <a:stretch/>
        </p:blipFill>
        <p:spPr>
          <a:xfrm>
            <a:off x="1025498" y="6033407"/>
            <a:ext cx="1830180" cy="706211"/>
          </a:xfrm>
          <a:prstGeom prst="rect">
            <a:avLst/>
          </a:prstGeom>
          <a:noFill/>
          <a:ln>
            <a:noFill/>
          </a:ln>
        </p:spPr>
      </p:pic>
      <p:sp>
        <p:nvSpPr>
          <p:cNvPr id="43" name="Google Shape;43;g342f7f7af45_0_41"/>
          <p:cNvSpPr txBox="1"/>
          <p:nvPr/>
        </p:nvSpPr>
        <p:spPr>
          <a:xfrm>
            <a:off x="2972524" y="6109513"/>
            <a:ext cx="8062200" cy="5541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44" name="Google Shape;44;g342f7f7af45_0_41"/>
          <p:cNvSpPr/>
          <p:nvPr/>
        </p:nvSpPr>
        <p:spPr>
          <a:xfrm flipH="1">
            <a:off x="2172835" y="2913643"/>
            <a:ext cx="7839300" cy="456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nvGrpSpPr>
          <p:cNvPr id="46" name="Google Shape;46;g342f7f7af45_0_41"/>
          <p:cNvGrpSpPr/>
          <p:nvPr/>
        </p:nvGrpSpPr>
        <p:grpSpPr>
          <a:xfrm>
            <a:off x="2179811" y="4729766"/>
            <a:ext cx="7832078" cy="1110328"/>
            <a:chOff x="2179603" y="4888792"/>
            <a:chExt cx="7798544" cy="1110328"/>
          </a:xfrm>
        </p:grpSpPr>
        <p:pic>
          <p:nvPicPr>
            <p:cNvPr id="47" name="Google Shape;47;g342f7f7af45_0_41"/>
            <p:cNvPicPr preferRelativeResize="0"/>
            <p:nvPr/>
          </p:nvPicPr>
          <p:blipFill rotWithShape="1">
            <a:blip r:embed="rId3">
              <a:alphaModFix/>
            </a:blip>
            <a:srcRect/>
            <a:stretch/>
          </p:blipFill>
          <p:spPr>
            <a:xfrm>
              <a:off x="2179603" y="4888792"/>
              <a:ext cx="1468783" cy="526545"/>
            </a:xfrm>
            <a:prstGeom prst="rect">
              <a:avLst/>
            </a:prstGeom>
            <a:noFill/>
            <a:ln>
              <a:noFill/>
            </a:ln>
          </p:spPr>
        </p:pic>
        <p:pic>
          <p:nvPicPr>
            <p:cNvPr id="48" name="Google Shape;48;g342f7f7af45_0_41"/>
            <p:cNvPicPr preferRelativeResize="0"/>
            <p:nvPr/>
          </p:nvPicPr>
          <p:blipFill rotWithShape="1">
            <a:blip r:embed="rId4">
              <a:alphaModFix/>
            </a:blip>
            <a:srcRect l="9995" t="21987" r="6843" b="5543"/>
            <a:stretch/>
          </p:blipFill>
          <p:spPr>
            <a:xfrm>
              <a:off x="3796545" y="4949617"/>
              <a:ext cx="1406759" cy="526545"/>
            </a:xfrm>
            <a:prstGeom prst="rect">
              <a:avLst/>
            </a:prstGeom>
            <a:noFill/>
            <a:ln>
              <a:noFill/>
            </a:ln>
          </p:spPr>
        </p:pic>
        <p:pic>
          <p:nvPicPr>
            <p:cNvPr id="49" name="Google Shape;49;g342f7f7af45_0_41"/>
            <p:cNvPicPr preferRelativeResize="0"/>
            <p:nvPr/>
          </p:nvPicPr>
          <p:blipFill rotWithShape="1">
            <a:blip r:embed="rId5">
              <a:alphaModFix/>
            </a:blip>
            <a:srcRect/>
            <a:stretch/>
          </p:blipFill>
          <p:spPr>
            <a:xfrm>
              <a:off x="5134273" y="4888792"/>
              <a:ext cx="1053679" cy="602102"/>
            </a:xfrm>
            <a:prstGeom prst="rect">
              <a:avLst/>
            </a:prstGeom>
            <a:noFill/>
            <a:ln>
              <a:noFill/>
            </a:ln>
          </p:spPr>
        </p:pic>
        <p:pic>
          <p:nvPicPr>
            <p:cNvPr id="50" name="Google Shape;50;g342f7f7af45_0_41"/>
            <p:cNvPicPr preferRelativeResize="0"/>
            <p:nvPr/>
          </p:nvPicPr>
          <p:blipFill rotWithShape="1">
            <a:blip r:embed="rId6">
              <a:alphaModFix/>
            </a:blip>
            <a:srcRect/>
            <a:stretch/>
          </p:blipFill>
          <p:spPr>
            <a:xfrm>
              <a:off x="6187951" y="4960895"/>
              <a:ext cx="1500530" cy="545647"/>
            </a:xfrm>
            <a:prstGeom prst="rect">
              <a:avLst/>
            </a:prstGeom>
            <a:noFill/>
            <a:ln>
              <a:noFill/>
            </a:ln>
          </p:spPr>
        </p:pic>
        <p:pic>
          <p:nvPicPr>
            <p:cNvPr id="51" name="Google Shape;51;g342f7f7af45_0_41"/>
            <p:cNvPicPr preferRelativeResize="0"/>
            <p:nvPr/>
          </p:nvPicPr>
          <p:blipFill rotWithShape="1">
            <a:blip r:embed="rId7">
              <a:alphaModFix/>
            </a:blip>
            <a:srcRect l="6518" t="2903" r="6456"/>
            <a:stretch/>
          </p:blipFill>
          <p:spPr>
            <a:xfrm>
              <a:off x="7781600" y="4945247"/>
              <a:ext cx="2196547" cy="545647"/>
            </a:xfrm>
            <a:prstGeom prst="rect">
              <a:avLst/>
            </a:prstGeom>
            <a:noFill/>
            <a:ln>
              <a:noFill/>
            </a:ln>
          </p:spPr>
        </p:pic>
        <p:pic>
          <p:nvPicPr>
            <p:cNvPr id="52" name="Google Shape;52;g342f7f7af45_0_41"/>
            <p:cNvPicPr preferRelativeResize="0"/>
            <p:nvPr/>
          </p:nvPicPr>
          <p:blipFill rotWithShape="1">
            <a:blip r:embed="rId8">
              <a:alphaModFix/>
            </a:blip>
            <a:srcRect/>
            <a:stretch/>
          </p:blipFill>
          <p:spPr>
            <a:xfrm>
              <a:off x="2288672" y="5654827"/>
              <a:ext cx="1679028" cy="342900"/>
            </a:xfrm>
            <a:prstGeom prst="rect">
              <a:avLst/>
            </a:prstGeom>
            <a:noFill/>
            <a:ln>
              <a:noFill/>
            </a:ln>
          </p:spPr>
        </p:pic>
        <p:pic>
          <p:nvPicPr>
            <p:cNvPr id="53" name="Google Shape;53;g342f7f7af45_0_41"/>
            <p:cNvPicPr preferRelativeResize="0"/>
            <p:nvPr/>
          </p:nvPicPr>
          <p:blipFill rotWithShape="1">
            <a:blip r:embed="rId9">
              <a:alphaModFix/>
            </a:blip>
            <a:srcRect/>
            <a:stretch/>
          </p:blipFill>
          <p:spPr>
            <a:xfrm>
              <a:off x="4247100" y="5578646"/>
              <a:ext cx="2083568" cy="414346"/>
            </a:xfrm>
            <a:prstGeom prst="rect">
              <a:avLst/>
            </a:prstGeom>
            <a:noFill/>
            <a:ln>
              <a:noFill/>
            </a:ln>
          </p:spPr>
        </p:pic>
        <p:pic>
          <p:nvPicPr>
            <p:cNvPr id="54" name="Google Shape;54;g342f7f7af45_0_41"/>
            <p:cNvPicPr preferRelativeResize="0"/>
            <p:nvPr/>
          </p:nvPicPr>
          <p:blipFill rotWithShape="1">
            <a:blip r:embed="rId10">
              <a:alphaModFix/>
            </a:blip>
            <a:srcRect/>
            <a:stretch/>
          </p:blipFill>
          <p:spPr>
            <a:xfrm>
              <a:off x="6500192" y="5578645"/>
              <a:ext cx="1357332" cy="414344"/>
            </a:xfrm>
            <a:prstGeom prst="rect">
              <a:avLst/>
            </a:prstGeom>
            <a:noFill/>
            <a:ln>
              <a:noFill/>
            </a:ln>
          </p:spPr>
        </p:pic>
        <p:pic>
          <p:nvPicPr>
            <p:cNvPr id="55" name="Google Shape;55;g342f7f7af45_0_41"/>
            <p:cNvPicPr preferRelativeResize="0"/>
            <p:nvPr/>
          </p:nvPicPr>
          <p:blipFill rotWithShape="1">
            <a:blip r:embed="rId11">
              <a:alphaModFix/>
            </a:blip>
            <a:srcRect/>
            <a:stretch/>
          </p:blipFill>
          <p:spPr>
            <a:xfrm>
              <a:off x="8024163" y="5561390"/>
              <a:ext cx="897748" cy="414345"/>
            </a:xfrm>
            <a:prstGeom prst="rect">
              <a:avLst/>
            </a:prstGeom>
            <a:noFill/>
            <a:ln>
              <a:noFill/>
            </a:ln>
          </p:spPr>
        </p:pic>
        <p:pic>
          <p:nvPicPr>
            <p:cNvPr id="56" name="Google Shape;56;g342f7f7af45_0_41"/>
            <p:cNvPicPr preferRelativeResize="0"/>
            <p:nvPr/>
          </p:nvPicPr>
          <p:blipFill rotWithShape="1">
            <a:blip r:embed="rId12">
              <a:alphaModFix/>
            </a:blip>
            <a:srcRect/>
            <a:stretch/>
          </p:blipFill>
          <p:spPr>
            <a:xfrm>
              <a:off x="9179152" y="5522870"/>
              <a:ext cx="457200" cy="476250"/>
            </a:xfrm>
            <a:prstGeom prst="rect">
              <a:avLst/>
            </a:prstGeom>
            <a:noFill/>
            <a:ln>
              <a:noFill/>
            </a:ln>
          </p:spPr>
        </p:pic>
      </p:grpSp>
      <p:pic>
        <p:nvPicPr>
          <p:cNvPr id="2" name="Google Shape;384;p30">
            <a:extLst>
              <a:ext uri="{FF2B5EF4-FFF2-40B4-BE49-F238E27FC236}">
                <a16:creationId xmlns:a16="http://schemas.microsoft.com/office/drawing/2014/main" id="{CA450F36-B4D9-7F5A-AF5A-76FF8612EE70}"/>
              </a:ext>
            </a:extLst>
          </p:cNvPr>
          <p:cNvPicPr preferRelativeResize="0"/>
          <p:nvPr userDrawn="1"/>
        </p:nvPicPr>
        <p:blipFill>
          <a:blip r:embed="rId13">
            <a:alphaModFix/>
          </a:blip>
          <a:stretch>
            <a:fillRect/>
          </a:stretch>
        </p:blipFill>
        <p:spPr>
          <a:xfrm>
            <a:off x="7396700" y="1429625"/>
            <a:ext cx="3087125" cy="1916525"/>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2_Title Slide">
  <p:cSld name="2_Title Slide">
    <p:spTree>
      <p:nvGrpSpPr>
        <p:cNvPr id="1" name="Shape 60"/>
        <p:cNvGrpSpPr/>
        <p:nvPr/>
      </p:nvGrpSpPr>
      <p:grpSpPr>
        <a:xfrm>
          <a:off x="0" y="0"/>
          <a:ext cx="0" cy="0"/>
          <a:chOff x="0" y="0"/>
          <a:chExt cx="0" cy="0"/>
        </a:xfrm>
      </p:grpSpPr>
      <p:sp>
        <p:nvSpPr>
          <p:cNvPr id="61" name="Google Shape;61;g35773c059ae_0_63"/>
          <p:cNvSpPr txBox="1">
            <a:spLocks noGrp="1"/>
          </p:cNvSpPr>
          <p:nvPr>
            <p:ph type="ctrTitle"/>
          </p:nvPr>
        </p:nvSpPr>
        <p:spPr>
          <a:xfrm>
            <a:off x="2179865" y="2937536"/>
            <a:ext cx="7832400" cy="1600200"/>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accent1"/>
              </a:buClr>
              <a:buSzPts val="2000"/>
              <a:buFont typeface="Calibri"/>
              <a:buNone/>
              <a:defRPr sz="2000" b="1">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62" name="Google Shape;62;g35773c059ae_0_63"/>
          <p:cNvPicPr preferRelativeResize="0"/>
          <p:nvPr/>
        </p:nvPicPr>
        <p:blipFill rotWithShape="1">
          <a:blip r:embed="rId2">
            <a:alphaModFix/>
          </a:blip>
          <a:srcRect/>
          <a:stretch/>
        </p:blipFill>
        <p:spPr>
          <a:xfrm>
            <a:off x="1025498" y="6033407"/>
            <a:ext cx="1830180" cy="706211"/>
          </a:xfrm>
          <a:prstGeom prst="rect">
            <a:avLst/>
          </a:prstGeom>
          <a:noFill/>
          <a:ln>
            <a:noFill/>
          </a:ln>
        </p:spPr>
      </p:pic>
      <p:sp>
        <p:nvSpPr>
          <p:cNvPr id="63" name="Google Shape;63;g35773c059ae_0_63"/>
          <p:cNvSpPr txBox="1"/>
          <p:nvPr/>
        </p:nvSpPr>
        <p:spPr>
          <a:xfrm>
            <a:off x="2972524" y="6109513"/>
            <a:ext cx="8062200" cy="5541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64" name="Google Shape;64;g35773c059ae_0_63"/>
          <p:cNvSpPr/>
          <p:nvPr/>
        </p:nvSpPr>
        <p:spPr>
          <a:xfrm flipH="1">
            <a:off x="2172835" y="2913643"/>
            <a:ext cx="7839300" cy="456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nvGrpSpPr>
          <p:cNvPr id="66" name="Google Shape;66;g35773c059ae_0_63"/>
          <p:cNvGrpSpPr/>
          <p:nvPr/>
        </p:nvGrpSpPr>
        <p:grpSpPr>
          <a:xfrm>
            <a:off x="2179811" y="4729766"/>
            <a:ext cx="7832078" cy="1110328"/>
            <a:chOff x="2179603" y="4888792"/>
            <a:chExt cx="7798544" cy="1110328"/>
          </a:xfrm>
        </p:grpSpPr>
        <p:pic>
          <p:nvPicPr>
            <p:cNvPr id="67" name="Google Shape;67;g35773c059ae_0_63"/>
            <p:cNvPicPr preferRelativeResize="0"/>
            <p:nvPr/>
          </p:nvPicPr>
          <p:blipFill rotWithShape="1">
            <a:blip r:embed="rId3">
              <a:alphaModFix/>
            </a:blip>
            <a:srcRect/>
            <a:stretch/>
          </p:blipFill>
          <p:spPr>
            <a:xfrm>
              <a:off x="2179603" y="4888792"/>
              <a:ext cx="1468783" cy="526545"/>
            </a:xfrm>
            <a:prstGeom prst="rect">
              <a:avLst/>
            </a:prstGeom>
            <a:noFill/>
            <a:ln>
              <a:noFill/>
            </a:ln>
          </p:spPr>
        </p:pic>
        <p:pic>
          <p:nvPicPr>
            <p:cNvPr id="68" name="Google Shape;68;g35773c059ae_0_63"/>
            <p:cNvPicPr preferRelativeResize="0"/>
            <p:nvPr/>
          </p:nvPicPr>
          <p:blipFill rotWithShape="1">
            <a:blip r:embed="rId4">
              <a:alphaModFix/>
            </a:blip>
            <a:srcRect l="9995" t="21987" r="6843" b="5543"/>
            <a:stretch/>
          </p:blipFill>
          <p:spPr>
            <a:xfrm>
              <a:off x="3796545" y="4949617"/>
              <a:ext cx="1406759" cy="526545"/>
            </a:xfrm>
            <a:prstGeom prst="rect">
              <a:avLst/>
            </a:prstGeom>
            <a:noFill/>
            <a:ln>
              <a:noFill/>
            </a:ln>
          </p:spPr>
        </p:pic>
        <p:pic>
          <p:nvPicPr>
            <p:cNvPr id="69" name="Google Shape;69;g35773c059ae_0_63"/>
            <p:cNvPicPr preferRelativeResize="0"/>
            <p:nvPr/>
          </p:nvPicPr>
          <p:blipFill rotWithShape="1">
            <a:blip r:embed="rId5">
              <a:alphaModFix/>
            </a:blip>
            <a:srcRect/>
            <a:stretch/>
          </p:blipFill>
          <p:spPr>
            <a:xfrm>
              <a:off x="5134273" y="4888792"/>
              <a:ext cx="1053679" cy="602102"/>
            </a:xfrm>
            <a:prstGeom prst="rect">
              <a:avLst/>
            </a:prstGeom>
            <a:noFill/>
            <a:ln>
              <a:noFill/>
            </a:ln>
          </p:spPr>
        </p:pic>
        <p:pic>
          <p:nvPicPr>
            <p:cNvPr id="70" name="Google Shape;70;g35773c059ae_0_63"/>
            <p:cNvPicPr preferRelativeResize="0"/>
            <p:nvPr/>
          </p:nvPicPr>
          <p:blipFill rotWithShape="1">
            <a:blip r:embed="rId6">
              <a:alphaModFix/>
            </a:blip>
            <a:srcRect/>
            <a:stretch/>
          </p:blipFill>
          <p:spPr>
            <a:xfrm>
              <a:off x="6187951" y="4960895"/>
              <a:ext cx="1500530" cy="545647"/>
            </a:xfrm>
            <a:prstGeom prst="rect">
              <a:avLst/>
            </a:prstGeom>
            <a:noFill/>
            <a:ln>
              <a:noFill/>
            </a:ln>
          </p:spPr>
        </p:pic>
        <p:pic>
          <p:nvPicPr>
            <p:cNvPr id="71" name="Google Shape;71;g35773c059ae_0_63"/>
            <p:cNvPicPr preferRelativeResize="0"/>
            <p:nvPr/>
          </p:nvPicPr>
          <p:blipFill rotWithShape="1">
            <a:blip r:embed="rId7">
              <a:alphaModFix/>
            </a:blip>
            <a:srcRect l="6518" t="2903" r="6456"/>
            <a:stretch/>
          </p:blipFill>
          <p:spPr>
            <a:xfrm>
              <a:off x="7781600" y="4945247"/>
              <a:ext cx="2196547" cy="545647"/>
            </a:xfrm>
            <a:prstGeom prst="rect">
              <a:avLst/>
            </a:prstGeom>
            <a:noFill/>
            <a:ln>
              <a:noFill/>
            </a:ln>
          </p:spPr>
        </p:pic>
        <p:pic>
          <p:nvPicPr>
            <p:cNvPr id="72" name="Google Shape;72;g35773c059ae_0_63"/>
            <p:cNvPicPr preferRelativeResize="0"/>
            <p:nvPr/>
          </p:nvPicPr>
          <p:blipFill rotWithShape="1">
            <a:blip r:embed="rId8">
              <a:alphaModFix/>
            </a:blip>
            <a:srcRect/>
            <a:stretch/>
          </p:blipFill>
          <p:spPr>
            <a:xfrm>
              <a:off x="2288672" y="5654827"/>
              <a:ext cx="1679028" cy="342900"/>
            </a:xfrm>
            <a:prstGeom prst="rect">
              <a:avLst/>
            </a:prstGeom>
            <a:noFill/>
            <a:ln>
              <a:noFill/>
            </a:ln>
          </p:spPr>
        </p:pic>
        <p:pic>
          <p:nvPicPr>
            <p:cNvPr id="73" name="Google Shape;73;g35773c059ae_0_63"/>
            <p:cNvPicPr preferRelativeResize="0"/>
            <p:nvPr/>
          </p:nvPicPr>
          <p:blipFill rotWithShape="1">
            <a:blip r:embed="rId9">
              <a:alphaModFix/>
            </a:blip>
            <a:srcRect/>
            <a:stretch/>
          </p:blipFill>
          <p:spPr>
            <a:xfrm>
              <a:off x="4247100" y="5578646"/>
              <a:ext cx="2083568" cy="414346"/>
            </a:xfrm>
            <a:prstGeom prst="rect">
              <a:avLst/>
            </a:prstGeom>
            <a:noFill/>
            <a:ln>
              <a:noFill/>
            </a:ln>
          </p:spPr>
        </p:pic>
        <p:pic>
          <p:nvPicPr>
            <p:cNvPr id="74" name="Google Shape;74;g35773c059ae_0_63"/>
            <p:cNvPicPr preferRelativeResize="0"/>
            <p:nvPr/>
          </p:nvPicPr>
          <p:blipFill rotWithShape="1">
            <a:blip r:embed="rId10">
              <a:alphaModFix/>
            </a:blip>
            <a:srcRect/>
            <a:stretch/>
          </p:blipFill>
          <p:spPr>
            <a:xfrm>
              <a:off x="6500192" y="5578645"/>
              <a:ext cx="1357332" cy="414344"/>
            </a:xfrm>
            <a:prstGeom prst="rect">
              <a:avLst/>
            </a:prstGeom>
            <a:noFill/>
            <a:ln>
              <a:noFill/>
            </a:ln>
          </p:spPr>
        </p:pic>
        <p:pic>
          <p:nvPicPr>
            <p:cNvPr id="75" name="Google Shape;75;g35773c059ae_0_63"/>
            <p:cNvPicPr preferRelativeResize="0"/>
            <p:nvPr/>
          </p:nvPicPr>
          <p:blipFill rotWithShape="1">
            <a:blip r:embed="rId11">
              <a:alphaModFix/>
            </a:blip>
            <a:srcRect/>
            <a:stretch/>
          </p:blipFill>
          <p:spPr>
            <a:xfrm>
              <a:off x="8024163" y="5561390"/>
              <a:ext cx="897748" cy="414345"/>
            </a:xfrm>
            <a:prstGeom prst="rect">
              <a:avLst/>
            </a:prstGeom>
            <a:noFill/>
            <a:ln>
              <a:noFill/>
            </a:ln>
          </p:spPr>
        </p:pic>
        <p:pic>
          <p:nvPicPr>
            <p:cNvPr id="76" name="Google Shape;76;g35773c059ae_0_63"/>
            <p:cNvPicPr preferRelativeResize="0"/>
            <p:nvPr/>
          </p:nvPicPr>
          <p:blipFill rotWithShape="1">
            <a:blip r:embed="rId12">
              <a:alphaModFix/>
            </a:blip>
            <a:srcRect/>
            <a:stretch/>
          </p:blipFill>
          <p:spPr>
            <a:xfrm>
              <a:off x="9179152" y="5522870"/>
              <a:ext cx="457200" cy="476250"/>
            </a:xfrm>
            <a:prstGeom prst="rect">
              <a:avLst/>
            </a:prstGeom>
            <a:noFill/>
            <a:ln>
              <a:noFill/>
            </a:ln>
          </p:spPr>
        </p:pic>
      </p:grpSp>
      <p:pic>
        <p:nvPicPr>
          <p:cNvPr id="3" name="Google Shape;384;p30">
            <a:extLst>
              <a:ext uri="{FF2B5EF4-FFF2-40B4-BE49-F238E27FC236}">
                <a16:creationId xmlns:a16="http://schemas.microsoft.com/office/drawing/2014/main" id="{7176DCDA-953D-4EA9-7F85-B4A4F01E87EC}"/>
              </a:ext>
            </a:extLst>
          </p:cNvPr>
          <p:cNvPicPr preferRelativeResize="0"/>
          <p:nvPr userDrawn="1"/>
        </p:nvPicPr>
        <p:blipFill>
          <a:blip r:embed="rId13">
            <a:alphaModFix/>
          </a:blip>
          <a:stretch>
            <a:fillRect/>
          </a:stretch>
        </p:blipFill>
        <p:spPr>
          <a:xfrm>
            <a:off x="7396700" y="1429625"/>
            <a:ext cx="3087125" cy="1916525"/>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Text - 1col">
  <p:cSld name="Title Text - 1col">
    <p:spTree>
      <p:nvGrpSpPr>
        <p:cNvPr id="1" name="Shape 77"/>
        <p:cNvGrpSpPr/>
        <p:nvPr/>
      </p:nvGrpSpPr>
      <p:grpSpPr>
        <a:xfrm>
          <a:off x="0" y="0"/>
          <a:ext cx="0" cy="0"/>
          <a:chOff x="0" y="0"/>
          <a:chExt cx="0" cy="0"/>
        </a:xfrm>
      </p:grpSpPr>
      <p:sp>
        <p:nvSpPr>
          <p:cNvPr id="78" name="Google Shape;78;g35773c059ae_0_60"/>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9" name="Google Shape;79;g35773c059ae_0_60"/>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lvl1pPr marL="457200" marR="0" lvl="0" indent="-368300" algn="l" rtl="0">
              <a:lnSpc>
                <a:spcPct val="90000"/>
              </a:lnSpc>
              <a:spcBef>
                <a:spcPts val="1000"/>
              </a:spcBef>
              <a:spcAft>
                <a:spcPts val="0"/>
              </a:spcAft>
              <a:buClr>
                <a:schemeClr val="accent4"/>
              </a:buClr>
              <a:buSzPts val="2200"/>
              <a:buFont typeface="Arial"/>
              <a:buChar char="•"/>
              <a:defRPr sz="2200" b="0" i="0" u="none" strike="noStrike" cap="none">
                <a:solidFill>
                  <a:schemeClr val="accent4"/>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2pPr>
            <a:lvl3pPr marL="1371600" marR="0" lvl="2" indent="-320039" algn="l" rtl="0">
              <a:lnSpc>
                <a:spcPct val="90000"/>
              </a:lnSpc>
              <a:spcBef>
                <a:spcPts val="500"/>
              </a:spcBef>
              <a:spcAft>
                <a:spcPts val="0"/>
              </a:spcAft>
              <a:buClr>
                <a:schemeClr val="dk1"/>
              </a:buClr>
              <a:buSzPts val="1440"/>
              <a:buFont typeface="Arial"/>
              <a:buChar char="•"/>
              <a:defRPr sz="1800" b="0" i="0" u="none" strike="noStrike" cap="none">
                <a:solidFill>
                  <a:schemeClr val="dk1"/>
                </a:solidFill>
                <a:latin typeface="Calibri"/>
                <a:ea typeface="Calibri"/>
                <a:cs typeface="Calibri"/>
                <a:sym typeface="Calibri"/>
              </a:defRPr>
            </a:lvl3pPr>
            <a:lvl4pPr marL="1828800" marR="0" lvl="3"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4pPr>
            <a:lvl5pPr marL="2286000" marR="0" lvl="4"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6.xml"/><Relationship Id="rId1"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alpha val="48235"/>
          </a:srgbClr>
        </a:solidFill>
        <a:effectLst/>
      </p:bgPr>
    </p:bg>
    <p:spTree>
      <p:nvGrpSpPr>
        <p:cNvPr id="1" name="Shape 9"/>
        <p:cNvGrpSpPr/>
        <p:nvPr/>
      </p:nvGrpSpPr>
      <p:grpSpPr>
        <a:xfrm>
          <a:off x="0" y="0"/>
          <a:ext cx="0" cy="0"/>
          <a:chOff x="0" y="0"/>
          <a:chExt cx="0" cy="0"/>
        </a:xfrm>
      </p:grpSpPr>
      <p:sp>
        <p:nvSpPr>
          <p:cNvPr id="10" name="Google Shape;10;p10"/>
          <p:cNvSpPr txBox="1">
            <a:spLocks noGrp="1"/>
          </p:cNvSpPr>
          <p:nvPr>
            <p:ph type="title"/>
          </p:nvPr>
        </p:nvSpPr>
        <p:spPr>
          <a:xfrm>
            <a:off x="838200" y="365129"/>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0"/>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0"/>
          <p:cNvSpPr txBox="1">
            <a:spLocks noGrp="1"/>
          </p:cNvSpPr>
          <p:nvPr>
            <p:ph type="dt" idx="10"/>
          </p:nvPr>
        </p:nvSpPr>
        <p:spPr>
          <a:xfrm>
            <a:off x="838200" y="6356354"/>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0"/>
          <p:cNvSpPr txBox="1">
            <a:spLocks noGrp="1"/>
          </p:cNvSpPr>
          <p:nvPr>
            <p:ph type="ftr" idx="11"/>
          </p:nvPr>
        </p:nvSpPr>
        <p:spPr>
          <a:xfrm>
            <a:off x="4038600" y="6356354"/>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0"/>
          <p:cNvSpPr txBox="1">
            <a:spLocks noGrp="1"/>
          </p:cNvSpPr>
          <p:nvPr>
            <p:ph type="sldNum" idx="12"/>
          </p:nvPr>
        </p:nvSpPr>
        <p:spPr>
          <a:xfrm>
            <a:off x="8610600" y="6356354"/>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2">
            <a:alpha val="0"/>
          </a:schemeClr>
        </a:solidFill>
        <a:effectLst/>
      </p:bgPr>
    </p:bg>
    <p:spTree>
      <p:nvGrpSpPr>
        <p:cNvPr id="1" name="Shape 34"/>
        <p:cNvGrpSpPr/>
        <p:nvPr/>
      </p:nvGrpSpPr>
      <p:grpSpPr>
        <a:xfrm>
          <a:off x="0" y="0"/>
          <a:ext cx="0" cy="0"/>
          <a:chOff x="0" y="0"/>
          <a:chExt cx="0" cy="0"/>
        </a:xfrm>
      </p:grpSpPr>
      <p:sp>
        <p:nvSpPr>
          <p:cNvPr id="35" name="Google Shape;35;p13"/>
          <p:cNvSpPr/>
          <p:nvPr/>
        </p:nvSpPr>
        <p:spPr>
          <a:xfrm>
            <a:off x="0" y="0"/>
            <a:ext cx="12192000" cy="797521"/>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a:ea typeface="Open Sans"/>
              <a:cs typeface="Open Sans"/>
              <a:sym typeface="Open Sans"/>
            </a:endParaRPr>
          </a:p>
        </p:txBody>
      </p:sp>
      <p:sp>
        <p:nvSpPr>
          <p:cNvPr id="36" name="Google Shape;36;p13"/>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lvl1pPr marR="0" lvl="0" algn="l" rtl="0">
              <a:lnSpc>
                <a:spcPct val="90000"/>
              </a:lnSpc>
              <a:spcBef>
                <a:spcPts val="0"/>
              </a:spcBef>
              <a:spcAft>
                <a:spcPts val="0"/>
              </a:spcAft>
              <a:buClr>
                <a:schemeClr val="lt2"/>
              </a:buClr>
              <a:buSzPts val="3800"/>
              <a:buFont typeface="Calibri"/>
              <a:buNone/>
              <a:defRPr sz="3800" b="0" i="0" u="none" strike="noStrike" cap="none">
                <a:solidFill>
                  <a:schemeClr val="lt2"/>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52" r:id="rId1"/>
    <p:sldLayoutId id="2147483653" r:id="rId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2">
            <a:alpha val="0"/>
          </a:schemeClr>
        </a:solidFill>
        <a:effectLst/>
      </p:bgPr>
    </p:bg>
    <p:spTree>
      <p:nvGrpSpPr>
        <p:cNvPr id="1" name="Shape 57"/>
        <p:cNvGrpSpPr/>
        <p:nvPr/>
      </p:nvGrpSpPr>
      <p:grpSpPr>
        <a:xfrm>
          <a:off x="0" y="0"/>
          <a:ext cx="0" cy="0"/>
          <a:chOff x="0" y="0"/>
          <a:chExt cx="0" cy="0"/>
        </a:xfrm>
      </p:grpSpPr>
      <p:sp>
        <p:nvSpPr>
          <p:cNvPr id="58" name="Google Shape;58;g35773c059ae_0_57"/>
          <p:cNvSpPr/>
          <p:nvPr/>
        </p:nvSpPr>
        <p:spPr>
          <a:xfrm>
            <a:off x="0" y="0"/>
            <a:ext cx="12192000" cy="79740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a:ea typeface="Open Sans"/>
              <a:cs typeface="Open Sans"/>
              <a:sym typeface="Open Sans"/>
            </a:endParaRPr>
          </a:p>
        </p:txBody>
      </p:sp>
      <p:sp>
        <p:nvSpPr>
          <p:cNvPr id="59" name="Google Shape;59;g35773c059ae_0_57"/>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lvl1pPr marR="0" lvl="0" algn="l" rtl="0">
              <a:lnSpc>
                <a:spcPct val="90000"/>
              </a:lnSpc>
              <a:spcBef>
                <a:spcPts val="0"/>
              </a:spcBef>
              <a:spcAft>
                <a:spcPts val="0"/>
              </a:spcAft>
              <a:buClr>
                <a:schemeClr val="lt2"/>
              </a:buClr>
              <a:buSzPts val="3800"/>
              <a:buFont typeface="Calibri"/>
              <a:buNone/>
              <a:defRPr sz="3800" b="0" i="0" u="none" strike="noStrike" cap="none">
                <a:solidFill>
                  <a:schemeClr val="lt2"/>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55" r:id="rId1"/>
    <p:sldLayoutId id="2147483656" r:id="rId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hyperlink" Target="https://thinker.ucd.ie/wp-content/uploads/2025/02/TINKER_WP2_Framework-and-Toolkit_EN_FV.pdf" TargetMode="External"/><Relationship Id="rId7" Type="http://schemas.openxmlformats.org/officeDocument/2006/relationships/image" Target="../media/image3.png"/><Relationship Id="rId2" Type="http://schemas.openxmlformats.org/officeDocument/2006/relationships/notesSlide" Target="../notesSlides/notesSlide23.xml"/><Relationship Id="rId1" Type="http://schemas.openxmlformats.org/officeDocument/2006/relationships/slideLayout" Target="../slideLayouts/slideLayout3.xml"/><Relationship Id="rId6" Type="http://schemas.openxmlformats.org/officeDocument/2006/relationships/hyperlink" Target="https://thinker.ucd.ie/resources/framework-and-toolkit/" TargetMode="External"/><Relationship Id="rId5" Type="http://schemas.openxmlformats.org/officeDocument/2006/relationships/hyperlink" Target="https://thinker.ucd.ie/" TargetMode="External"/><Relationship Id="rId4" Type="http://schemas.openxmlformats.org/officeDocument/2006/relationships/hyperlink" Target="https://thinker.ucd.ie/wp-content/uploads/2025/02/TINKER_WP2_Toolkit_Learning-Scenarios_EN_FV.pdf" TargetMode="External"/></Relationships>
</file>

<file path=ppt/slides/_rels/slide24.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hyperlink" Target="https://thinker.ucd.ie/elearning/" TargetMode="External"/><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notesSlide" Target="../notesSlides/notesSlide24.xml"/><Relationship Id="rId1" Type="http://schemas.openxmlformats.org/officeDocument/2006/relationships/slideLayout" Target="../slideLayouts/slideLayout5.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jpg"/><Relationship Id="rId15" Type="http://schemas.openxmlformats.org/officeDocument/2006/relationships/hyperlink" Target="https://creativecommons.org/licenses/by-nc-nd/4.0/" TargetMode="External"/><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 Id="rId14" Type="http://schemas.openxmlformats.org/officeDocument/2006/relationships/image" Target="../media/image25.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19.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hyperlink" Target="https://tinker-project.eu/wp-content/uploads/2025/02/TINKER_WP2_Framework-and-Toolkit_EN_FV.pdf" TargetMode="External"/><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3"/>
          <p:cNvSpPr txBox="1">
            <a:spLocks noGrp="1"/>
          </p:cNvSpPr>
          <p:nvPr>
            <p:ph type="ctrTitle"/>
          </p:nvPr>
        </p:nvSpPr>
        <p:spPr>
          <a:xfrm>
            <a:off x="374726" y="2184268"/>
            <a:ext cx="6914821" cy="1334065"/>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ct val="69444"/>
              <a:buFont typeface="Calibri"/>
              <a:buNone/>
            </a:pPr>
            <a:r>
              <a:rPr lang="en-US"/>
              <a:t>WP3: Teacher training for authentic and gender inclusive informatics education</a:t>
            </a:r>
            <a:endParaRPr/>
          </a:p>
        </p:txBody>
      </p:sp>
      <p:sp>
        <p:nvSpPr>
          <p:cNvPr id="85" name="Google Shape;85;p3"/>
          <p:cNvSpPr txBox="1">
            <a:spLocks noGrp="1"/>
          </p:cNvSpPr>
          <p:nvPr>
            <p:ph type="subTitle" idx="1"/>
          </p:nvPr>
        </p:nvSpPr>
        <p:spPr>
          <a:xfrm>
            <a:off x="401325" y="3651825"/>
            <a:ext cx="5694600" cy="1292700"/>
          </a:xfrm>
          <a:prstGeom prst="rect">
            <a:avLst/>
          </a:prstGeom>
          <a:noFill/>
          <a:ln>
            <a:noFill/>
          </a:ln>
        </p:spPr>
        <p:txBody>
          <a:bodyPr spcFirstLastPara="1" wrap="square" lIns="91425" tIns="45700" rIns="91425" bIns="45700" anchor="ctr" anchorCtr="0">
            <a:normAutofit/>
          </a:bodyPr>
          <a:lstStyle/>
          <a:p>
            <a:pPr marL="457200" lvl="0" indent="-406400" algn="l" rtl="0">
              <a:lnSpc>
                <a:spcPct val="90000"/>
              </a:lnSpc>
              <a:spcBef>
                <a:spcPts val="1000"/>
              </a:spcBef>
              <a:spcAft>
                <a:spcPts val="0"/>
              </a:spcAft>
              <a:buClr>
                <a:schemeClr val="dk1"/>
              </a:buClr>
              <a:buSzPts val="1600"/>
              <a:buNone/>
            </a:pPr>
            <a:r>
              <a:rPr lang="en-US"/>
              <a:t>THINKER training course for primary and secondary education</a:t>
            </a:r>
            <a:endParaRPr/>
          </a:p>
          <a:p>
            <a:pPr marL="457200" lvl="0" indent="-406400" algn="l" rtl="0">
              <a:lnSpc>
                <a:spcPct val="90000"/>
              </a:lnSpc>
              <a:spcBef>
                <a:spcPts val="1000"/>
              </a:spcBef>
              <a:spcAft>
                <a:spcPts val="0"/>
              </a:spcAft>
              <a:buClr>
                <a:schemeClr val="dk1"/>
              </a:buClr>
              <a:buSzPts val="1600"/>
              <a:buNone/>
            </a:pP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3" name="Google Shape;153;g340883d5f11_0_7"/>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Activity 1: Formative assessment example</a:t>
            </a:r>
            <a:endParaRPr/>
          </a:p>
        </p:txBody>
      </p:sp>
      <p:sp>
        <p:nvSpPr>
          <p:cNvPr id="154" name="Google Shape;154;g340883d5f11_0_7"/>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1200"/>
              </a:spcBef>
              <a:spcAft>
                <a:spcPts val="0"/>
              </a:spcAft>
              <a:buSzPts val="2200"/>
              <a:buNone/>
            </a:pPr>
            <a:r>
              <a:rPr lang="en-US" sz="1800" b="1">
                <a:solidFill>
                  <a:srgbClr val="000000"/>
                </a:solidFill>
              </a:rPr>
              <a:t>2. Formative Assessment – Exit Ticket:</a:t>
            </a:r>
            <a:endParaRPr sz="1800" b="1">
              <a:solidFill>
                <a:srgbClr val="000000"/>
              </a:solidFill>
            </a:endParaRPr>
          </a:p>
          <a:p>
            <a:pPr marL="0" lvl="0" indent="0" algn="l" rtl="0">
              <a:lnSpc>
                <a:spcPct val="115000"/>
              </a:lnSpc>
              <a:spcBef>
                <a:spcPts val="1200"/>
              </a:spcBef>
              <a:spcAft>
                <a:spcPts val="0"/>
              </a:spcAft>
              <a:buSzPts val="2200"/>
              <a:buNone/>
            </a:pPr>
            <a:r>
              <a:rPr lang="en-US" sz="1800">
                <a:solidFill>
                  <a:srgbClr val="000000"/>
                </a:solidFill>
              </a:rPr>
              <a:t>At the end of the lesson, each student receives a small card (exit ticket) with a simple question:</a:t>
            </a:r>
            <a:endParaRPr sz="1800">
              <a:solidFill>
                <a:srgbClr val="000000"/>
              </a:solidFill>
            </a:endParaRPr>
          </a:p>
          <a:p>
            <a:pPr marL="1828800" lvl="3" indent="-342900" algn="l" rtl="0">
              <a:lnSpc>
                <a:spcPct val="115000"/>
              </a:lnSpc>
              <a:spcBef>
                <a:spcPts val="1200"/>
              </a:spcBef>
              <a:spcAft>
                <a:spcPts val="0"/>
              </a:spcAft>
              <a:buClr>
                <a:srgbClr val="000000"/>
              </a:buClr>
              <a:buSzPts val="1800"/>
              <a:buFont typeface="Calibri"/>
              <a:buChar char="•"/>
            </a:pPr>
            <a:r>
              <a:rPr lang="en-US" sz="1800">
                <a:solidFill>
                  <a:srgbClr val="000000"/>
                </a:solidFill>
              </a:rPr>
              <a:t>Example 1: "Draw and label a fraction that represents ¾."</a:t>
            </a:r>
            <a:endParaRPr sz="1800">
              <a:solidFill>
                <a:srgbClr val="000000"/>
              </a:solidFill>
            </a:endParaRPr>
          </a:p>
          <a:p>
            <a:pPr marL="1828800" lvl="3" indent="-342900" algn="l" rtl="0">
              <a:lnSpc>
                <a:spcPct val="115000"/>
              </a:lnSpc>
              <a:spcBef>
                <a:spcPts val="0"/>
              </a:spcBef>
              <a:spcAft>
                <a:spcPts val="0"/>
              </a:spcAft>
              <a:buClr>
                <a:srgbClr val="000000"/>
              </a:buClr>
              <a:buSzPts val="1800"/>
              <a:buFont typeface="Calibri"/>
              <a:buChar char="•"/>
            </a:pPr>
            <a:r>
              <a:rPr lang="en-US" sz="1800">
                <a:solidFill>
                  <a:srgbClr val="000000"/>
                </a:solidFill>
              </a:rPr>
              <a:t>Example 2: "Explain in one sentence what a fraction is."</a:t>
            </a:r>
            <a:endParaRPr sz="1800">
              <a:solidFill>
                <a:srgbClr val="000000"/>
              </a:solidFill>
            </a:endParaRPr>
          </a:p>
          <a:p>
            <a:pPr marL="1828800" lvl="3" indent="-342900" algn="l" rtl="0">
              <a:lnSpc>
                <a:spcPct val="115000"/>
              </a:lnSpc>
              <a:spcBef>
                <a:spcPts val="0"/>
              </a:spcBef>
              <a:spcAft>
                <a:spcPts val="0"/>
              </a:spcAft>
              <a:buClr>
                <a:srgbClr val="000000"/>
              </a:buClr>
              <a:buSzPts val="1800"/>
              <a:buFont typeface="Calibri"/>
              <a:buChar char="•"/>
            </a:pPr>
            <a:r>
              <a:rPr lang="en-US" sz="1800">
                <a:solidFill>
                  <a:srgbClr val="000000"/>
                </a:solidFill>
              </a:rPr>
              <a:t>Example 3: "Color half of the given shape."</a:t>
            </a:r>
            <a:endParaRPr sz="1800">
              <a:solidFill>
                <a:srgbClr val="000000"/>
              </a:solidFill>
            </a:endParaRPr>
          </a:p>
          <a:p>
            <a:pPr marL="0" lvl="0" indent="0" algn="l" rtl="0">
              <a:lnSpc>
                <a:spcPct val="115000"/>
              </a:lnSpc>
              <a:spcBef>
                <a:spcPts val="1200"/>
              </a:spcBef>
              <a:spcAft>
                <a:spcPts val="0"/>
              </a:spcAft>
              <a:buSzPts val="2200"/>
              <a:buNone/>
            </a:pPr>
            <a:r>
              <a:rPr lang="en-US" sz="1800" b="1">
                <a:solidFill>
                  <a:srgbClr val="000000"/>
                </a:solidFill>
              </a:rPr>
              <a:t>3. Teacher's Role in Assessment:</a:t>
            </a:r>
            <a:endParaRPr sz="1800" b="1">
              <a:solidFill>
                <a:srgbClr val="000000"/>
              </a:solidFill>
            </a:endParaRPr>
          </a:p>
          <a:p>
            <a:pPr marL="1371600" lvl="2" indent="-342900" algn="l" rtl="0">
              <a:lnSpc>
                <a:spcPct val="115000"/>
              </a:lnSpc>
              <a:spcBef>
                <a:spcPts val="1200"/>
              </a:spcBef>
              <a:spcAft>
                <a:spcPts val="0"/>
              </a:spcAft>
              <a:buClr>
                <a:srgbClr val="000000"/>
              </a:buClr>
              <a:buSzPts val="1800"/>
              <a:buFont typeface="Calibri"/>
              <a:buChar char="•"/>
            </a:pPr>
            <a:r>
              <a:rPr lang="en-US">
                <a:solidFill>
                  <a:srgbClr val="000000"/>
                </a:solidFill>
              </a:rPr>
              <a:t>The teacher quickly reviews the exit tickets before the next lesson.</a:t>
            </a:r>
            <a:endParaRPr>
              <a:solidFill>
                <a:srgbClr val="000000"/>
              </a:solidFill>
            </a:endParaRPr>
          </a:p>
          <a:p>
            <a:pPr marL="1371600" lvl="2" indent="-342900" algn="l" rtl="0">
              <a:lnSpc>
                <a:spcPct val="115000"/>
              </a:lnSpc>
              <a:spcBef>
                <a:spcPts val="0"/>
              </a:spcBef>
              <a:spcAft>
                <a:spcPts val="0"/>
              </a:spcAft>
              <a:buClr>
                <a:srgbClr val="000000"/>
              </a:buClr>
              <a:buSzPts val="1800"/>
              <a:buFont typeface="Calibri"/>
              <a:buChar char="•"/>
            </a:pPr>
            <a:r>
              <a:rPr lang="en-US">
                <a:solidFill>
                  <a:srgbClr val="000000"/>
                </a:solidFill>
              </a:rPr>
              <a:t>Based on responses, the teacher identifies students who need additional support.</a:t>
            </a:r>
            <a:endParaRPr>
              <a:solidFill>
                <a:srgbClr val="000000"/>
              </a:solidFill>
            </a:endParaRPr>
          </a:p>
          <a:p>
            <a:pPr marL="1371600" lvl="2" indent="-342900" algn="l" rtl="0">
              <a:lnSpc>
                <a:spcPct val="115000"/>
              </a:lnSpc>
              <a:spcBef>
                <a:spcPts val="0"/>
              </a:spcBef>
              <a:spcAft>
                <a:spcPts val="0"/>
              </a:spcAft>
              <a:buClr>
                <a:srgbClr val="000000"/>
              </a:buClr>
              <a:buSzPts val="1800"/>
              <a:buFont typeface="Calibri"/>
              <a:buChar char="•"/>
            </a:pPr>
            <a:r>
              <a:rPr lang="en-US">
                <a:solidFill>
                  <a:srgbClr val="000000"/>
                </a:solidFill>
              </a:rPr>
              <a:t>Misconceptions are addressed in the next class through targeted group work or individual feedback.</a:t>
            </a:r>
            <a:endParaRPr>
              <a:solidFill>
                <a:srgbClr val="000000"/>
              </a:solidFill>
            </a:endParaRPr>
          </a:p>
          <a:p>
            <a:pPr marL="0" lvl="0" indent="0" algn="l" rtl="0">
              <a:lnSpc>
                <a:spcPct val="115000"/>
              </a:lnSpc>
              <a:spcBef>
                <a:spcPts val="1200"/>
              </a:spcBef>
              <a:spcAft>
                <a:spcPts val="0"/>
              </a:spcAft>
              <a:buSzPts val="2200"/>
              <a:buNone/>
            </a:pPr>
            <a:r>
              <a:rPr lang="en-US" sz="1800" b="1">
                <a:solidFill>
                  <a:srgbClr val="000000"/>
                </a:solidFill>
              </a:rPr>
              <a:t>4. Outcome:</a:t>
            </a:r>
            <a:endParaRPr sz="1800" b="1">
              <a:solidFill>
                <a:srgbClr val="000000"/>
              </a:solidFill>
            </a:endParaRPr>
          </a:p>
          <a:p>
            <a:pPr marL="1371600" lvl="2" indent="-342900" algn="l" rtl="0">
              <a:lnSpc>
                <a:spcPct val="115000"/>
              </a:lnSpc>
              <a:spcBef>
                <a:spcPts val="1200"/>
              </a:spcBef>
              <a:spcAft>
                <a:spcPts val="0"/>
              </a:spcAft>
              <a:buClr>
                <a:srgbClr val="000000"/>
              </a:buClr>
              <a:buSzPts val="1800"/>
              <a:buFont typeface="Calibri"/>
              <a:buChar char="•"/>
            </a:pPr>
            <a:r>
              <a:rPr lang="en-US">
                <a:solidFill>
                  <a:srgbClr val="000000"/>
                </a:solidFill>
              </a:rPr>
              <a:t>The teacher adjusts instruction based on student responses.</a:t>
            </a:r>
            <a:endParaRPr>
              <a:solidFill>
                <a:srgbClr val="000000"/>
              </a:solidFill>
            </a:endParaRPr>
          </a:p>
          <a:p>
            <a:pPr marL="1371600" lvl="2" indent="-342900" algn="l" rtl="0">
              <a:lnSpc>
                <a:spcPct val="115000"/>
              </a:lnSpc>
              <a:spcBef>
                <a:spcPts val="0"/>
              </a:spcBef>
              <a:spcAft>
                <a:spcPts val="0"/>
              </a:spcAft>
              <a:buClr>
                <a:srgbClr val="000000"/>
              </a:buClr>
              <a:buSzPts val="1800"/>
              <a:buFont typeface="Calibri"/>
              <a:buChar char="•"/>
            </a:pPr>
            <a:r>
              <a:rPr lang="en-US">
                <a:solidFill>
                  <a:srgbClr val="000000"/>
                </a:solidFill>
              </a:rPr>
              <a:t>Students receive immediate, low-stakes feedback.</a:t>
            </a:r>
            <a:endParaRPr>
              <a:solidFill>
                <a:srgbClr val="000000"/>
              </a:solidFill>
            </a:endParaRPr>
          </a:p>
          <a:p>
            <a:pPr marL="1371600" lvl="2" indent="-342900" algn="l" rtl="0">
              <a:lnSpc>
                <a:spcPct val="115000"/>
              </a:lnSpc>
              <a:spcBef>
                <a:spcPts val="0"/>
              </a:spcBef>
              <a:spcAft>
                <a:spcPts val="0"/>
              </a:spcAft>
              <a:buClr>
                <a:srgbClr val="000000"/>
              </a:buClr>
              <a:buSzPts val="1800"/>
              <a:buFont typeface="Calibri"/>
              <a:buChar char="•"/>
            </a:pPr>
            <a:r>
              <a:rPr lang="en-US">
                <a:solidFill>
                  <a:srgbClr val="000000"/>
                </a:solidFill>
              </a:rPr>
              <a:t>Learning gaps are addressed before moving on to more advanced topics.</a:t>
            </a:r>
            <a:endParaRPr>
              <a:solidFill>
                <a:srgbClr val="000000"/>
              </a:solidFill>
            </a:endParaRPr>
          </a:p>
          <a:p>
            <a:pPr marL="0" lvl="0" indent="0" algn="l" rtl="0">
              <a:lnSpc>
                <a:spcPct val="115000"/>
              </a:lnSpc>
              <a:spcBef>
                <a:spcPts val="1200"/>
              </a:spcBef>
              <a:spcAft>
                <a:spcPts val="1200"/>
              </a:spcAft>
              <a:buSzPts val="2200"/>
              <a:buNone/>
            </a:pPr>
            <a:r>
              <a:rPr lang="en-US" sz="1800">
                <a:solidFill>
                  <a:srgbClr val="000000"/>
                </a:solidFill>
              </a:rPr>
              <a:t>This type of </a:t>
            </a:r>
            <a:r>
              <a:rPr lang="en-US" sz="1800" b="1">
                <a:solidFill>
                  <a:srgbClr val="000000"/>
                </a:solidFill>
              </a:rPr>
              <a:t>formative assessment</a:t>
            </a:r>
            <a:r>
              <a:rPr lang="en-US" sz="1800">
                <a:solidFill>
                  <a:srgbClr val="000000"/>
                </a:solidFill>
              </a:rPr>
              <a:t> helps teachers monitor student progress in real time, ensuring that all students grasp the foundational concepts before advancing.</a:t>
            </a:r>
            <a:endParaRPr sz="5000">
              <a:solidFill>
                <a:schemeClr val="accent4"/>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59"/>
        <p:cNvGrpSpPr/>
        <p:nvPr/>
      </p:nvGrpSpPr>
      <p:grpSpPr>
        <a:xfrm>
          <a:off x="0" y="0"/>
          <a:ext cx="0" cy="0"/>
          <a:chOff x="0" y="0"/>
          <a:chExt cx="0" cy="0"/>
        </a:xfrm>
      </p:grpSpPr>
      <p:sp>
        <p:nvSpPr>
          <p:cNvPr id="160" name="Google Shape;160;p6"/>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SzPts val="3800"/>
              <a:buNone/>
            </a:pPr>
            <a:r>
              <a:rPr lang="en-US"/>
              <a:t>Activity 2: THINKER-aligned formative assessment</a:t>
            </a:r>
            <a:endParaRPr/>
          </a:p>
        </p:txBody>
      </p:sp>
      <p:sp>
        <p:nvSpPr>
          <p:cNvPr id="161" name="Google Shape;161;p6"/>
          <p:cNvSpPr txBox="1">
            <a:spLocks noGrp="1"/>
          </p:cNvSpPr>
          <p:nvPr>
            <p:ph type="body" idx="1"/>
          </p:nvPr>
        </p:nvSpPr>
        <p:spPr>
          <a:xfrm>
            <a:off x="97971" y="881743"/>
            <a:ext cx="11944350" cy="5870121"/>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1200"/>
              </a:spcBef>
              <a:spcAft>
                <a:spcPts val="0"/>
              </a:spcAft>
              <a:buSzPts val="2200"/>
              <a:buNone/>
            </a:pPr>
            <a:r>
              <a:rPr lang="en-US" sz="2000">
                <a:solidFill>
                  <a:srgbClr val="000000"/>
                </a:solidFill>
              </a:rPr>
              <a:t>The </a:t>
            </a:r>
            <a:r>
              <a:rPr lang="en-US" sz="2000" b="1">
                <a:solidFill>
                  <a:srgbClr val="000000"/>
                </a:solidFill>
              </a:rPr>
              <a:t>THINKER Framework</a:t>
            </a:r>
            <a:r>
              <a:rPr lang="en-US" sz="2000">
                <a:solidFill>
                  <a:srgbClr val="000000"/>
                </a:solidFill>
              </a:rPr>
              <a:t> focuses on </a:t>
            </a:r>
            <a:r>
              <a:rPr lang="en-US" sz="2000" b="1">
                <a:solidFill>
                  <a:srgbClr val="000000"/>
                </a:solidFill>
              </a:rPr>
              <a:t>authentic learning, gender inclusion, informatics competencies, and teacher professional learning</a:t>
            </a:r>
            <a:r>
              <a:rPr lang="en-US" sz="2000">
                <a:solidFill>
                  <a:srgbClr val="000000"/>
                </a:solidFill>
              </a:rPr>
              <a:t>. Below is the </a:t>
            </a:r>
            <a:r>
              <a:rPr lang="en-US" sz="2000" b="1">
                <a:solidFill>
                  <a:srgbClr val="000000"/>
                </a:solidFill>
              </a:rPr>
              <a:t>lesson design template structure</a:t>
            </a:r>
            <a:r>
              <a:rPr lang="en-US" sz="2000">
                <a:solidFill>
                  <a:srgbClr val="000000"/>
                </a:solidFill>
              </a:rPr>
              <a:t> that aligns with THINKER’s core principles, where details are provided in terms of the formative assessment​.</a:t>
            </a:r>
            <a:endParaRPr sz="2000">
              <a:solidFill>
                <a:srgbClr val="000000"/>
              </a:solidFill>
            </a:endParaRPr>
          </a:p>
          <a:p>
            <a:pPr marL="0" lvl="0" indent="0" algn="l" rtl="0">
              <a:lnSpc>
                <a:spcPct val="115000"/>
              </a:lnSpc>
              <a:spcBef>
                <a:spcPts val="1200"/>
              </a:spcBef>
              <a:spcAft>
                <a:spcPts val="0"/>
              </a:spcAft>
              <a:buSzPts val="2200"/>
              <a:buNone/>
            </a:pPr>
            <a:r>
              <a:rPr lang="en-US" sz="2000" b="1">
                <a:solidFill>
                  <a:srgbClr val="000000"/>
                </a:solidFill>
              </a:rPr>
              <a:t>1. Learning Scenario Information</a:t>
            </a:r>
            <a:endParaRPr sz="2000" b="1">
              <a:solidFill>
                <a:srgbClr val="000000"/>
              </a:solidFill>
            </a:endParaRPr>
          </a:p>
          <a:p>
            <a:pPr marL="457200" lvl="0" indent="-355600" algn="l" rtl="0">
              <a:lnSpc>
                <a:spcPct val="115000"/>
              </a:lnSpc>
              <a:spcBef>
                <a:spcPts val="1200"/>
              </a:spcBef>
              <a:spcAft>
                <a:spcPts val="0"/>
              </a:spcAft>
              <a:buClr>
                <a:srgbClr val="000000"/>
              </a:buClr>
              <a:buSzPts val="2000"/>
              <a:buChar char="●"/>
            </a:pPr>
            <a:r>
              <a:rPr lang="en-US" sz="2000" b="1">
                <a:solidFill>
                  <a:srgbClr val="000000"/>
                </a:solidFill>
              </a:rPr>
              <a:t>Title:</a:t>
            </a:r>
            <a:r>
              <a:rPr lang="en-US" sz="2000">
                <a:solidFill>
                  <a:srgbClr val="000000"/>
                </a:solidFill>
              </a:rPr>
              <a:t> (A short, clear title related to the learning activity)</a:t>
            </a:r>
            <a:endParaRPr sz="2000">
              <a:solidFill>
                <a:srgbClr val="000000"/>
              </a:solidFill>
            </a:endParaRPr>
          </a:p>
          <a:p>
            <a:pPr marL="457200" lvl="0" indent="-355600" algn="l" rtl="0">
              <a:lnSpc>
                <a:spcPct val="115000"/>
              </a:lnSpc>
              <a:spcBef>
                <a:spcPts val="0"/>
              </a:spcBef>
              <a:spcAft>
                <a:spcPts val="0"/>
              </a:spcAft>
              <a:buClr>
                <a:srgbClr val="000000"/>
              </a:buClr>
              <a:buSzPts val="2000"/>
              <a:buChar char="●"/>
            </a:pPr>
            <a:r>
              <a:rPr lang="en-US" sz="2000" b="1">
                <a:solidFill>
                  <a:srgbClr val="000000"/>
                </a:solidFill>
              </a:rPr>
              <a:t>Age Level:</a:t>
            </a:r>
            <a:r>
              <a:rPr lang="en-US" sz="2000">
                <a:solidFill>
                  <a:srgbClr val="000000"/>
                </a:solidFill>
              </a:rPr>
              <a:t> (Specify the student grade level)</a:t>
            </a:r>
            <a:endParaRPr sz="2000">
              <a:solidFill>
                <a:srgbClr val="000000"/>
              </a:solidFill>
            </a:endParaRPr>
          </a:p>
          <a:p>
            <a:pPr marL="457200" lvl="0" indent="-355600" algn="l" rtl="0">
              <a:lnSpc>
                <a:spcPct val="115000"/>
              </a:lnSpc>
              <a:spcBef>
                <a:spcPts val="0"/>
              </a:spcBef>
              <a:spcAft>
                <a:spcPts val="0"/>
              </a:spcAft>
              <a:buClr>
                <a:srgbClr val="000000"/>
              </a:buClr>
              <a:buSzPts val="2000"/>
              <a:buChar char="●"/>
            </a:pPr>
            <a:r>
              <a:rPr lang="en-US" sz="2000" b="1">
                <a:solidFill>
                  <a:srgbClr val="000000"/>
                </a:solidFill>
              </a:rPr>
              <a:t>Duration:</a:t>
            </a:r>
            <a:r>
              <a:rPr lang="en-US" sz="2000">
                <a:solidFill>
                  <a:srgbClr val="000000"/>
                </a:solidFill>
              </a:rPr>
              <a:t> (Estimated duration, e.g., 45 minutes)</a:t>
            </a:r>
            <a:endParaRPr sz="2000">
              <a:solidFill>
                <a:srgbClr val="000000"/>
              </a:solidFill>
            </a:endParaRPr>
          </a:p>
          <a:p>
            <a:pPr marL="457200" lvl="0" indent="-355600" algn="l" rtl="0">
              <a:lnSpc>
                <a:spcPct val="115000"/>
              </a:lnSpc>
              <a:spcBef>
                <a:spcPts val="0"/>
              </a:spcBef>
              <a:spcAft>
                <a:spcPts val="0"/>
              </a:spcAft>
              <a:buClr>
                <a:srgbClr val="000000"/>
              </a:buClr>
              <a:buSzPts val="2000"/>
              <a:buChar char="●"/>
            </a:pPr>
            <a:r>
              <a:rPr lang="en-US" sz="2000" b="1">
                <a:solidFill>
                  <a:srgbClr val="000000"/>
                </a:solidFill>
              </a:rPr>
              <a:t>Informatics Topic Areas:</a:t>
            </a:r>
            <a:r>
              <a:rPr lang="en-US" sz="2000">
                <a:solidFill>
                  <a:srgbClr val="000000"/>
                </a:solidFill>
              </a:rPr>
              <a:t> (E.g., Algorithms, Programming, Simulation)</a:t>
            </a:r>
            <a:endParaRPr sz="2000">
              <a:solidFill>
                <a:srgbClr val="000000"/>
              </a:solidFill>
            </a:endParaRPr>
          </a:p>
          <a:p>
            <a:pPr marL="457200" lvl="0" indent="-355600" algn="l" rtl="0">
              <a:lnSpc>
                <a:spcPct val="115000"/>
              </a:lnSpc>
              <a:spcBef>
                <a:spcPts val="0"/>
              </a:spcBef>
              <a:spcAft>
                <a:spcPts val="0"/>
              </a:spcAft>
              <a:buClr>
                <a:srgbClr val="000000"/>
              </a:buClr>
              <a:buSzPts val="2000"/>
              <a:buChar char="●"/>
            </a:pPr>
            <a:r>
              <a:rPr lang="en-US" sz="2000" b="1">
                <a:solidFill>
                  <a:srgbClr val="000000"/>
                </a:solidFill>
              </a:rPr>
              <a:t>Content Domain (Integrated Subjects):</a:t>
            </a:r>
            <a:r>
              <a:rPr lang="en-US" sz="2000">
                <a:solidFill>
                  <a:srgbClr val="000000"/>
                </a:solidFill>
              </a:rPr>
              <a:t> (E.g., Mathematics, Science, Technology)</a:t>
            </a:r>
            <a:endParaRPr sz="2000">
              <a:solidFill>
                <a:srgbClr val="000000"/>
              </a:solidFill>
            </a:endParaRPr>
          </a:p>
          <a:p>
            <a:pPr marL="0" lvl="0" indent="0" algn="l" rtl="0">
              <a:lnSpc>
                <a:spcPct val="115000"/>
              </a:lnSpc>
              <a:spcBef>
                <a:spcPts val="1200"/>
              </a:spcBef>
              <a:spcAft>
                <a:spcPts val="0"/>
              </a:spcAft>
              <a:buSzPts val="2200"/>
              <a:buNone/>
            </a:pPr>
            <a:r>
              <a:rPr lang="en-US" sz="2000" b="1">
                <a:solidFill>
                  <a:srgbClr val="000000"/>
                </a:solidFill>
              </a:rPr>
              <a:t>2. Learning Objectives (Aligned with Bloom’s Taxonomy)</a:t>
            </a:r>
            <a:endParaRPr sz="2000" b="1">
              <a:solidFill>
                <a:srgbClr val="000000"/>
              </a:solidFill>
            </a:endParaRPr>
          </a:p>
          <a:p>
            <a:pPr marL="0" lvl="0" indent="0" algn="l" rtl="0">
              <a:lnSpc>
                <a:spcPct val="115000"/>
              </a:lnSpc>
              <a:spcBef>
                <a:spcPts val="1200"/>
              </a:spcBef>
              <a:spcAft>
                <a:spcPts val="0"/>
              </a:spcAft>
              <a:buSzPts val="2200"/>
              <a:buNone/>
            </a:pPr>
            <a:r>
              <a:rPr lang="en-US" sz="2000">
                <a:solidFill>
                  <a:srgbClr val="000000"/>
                </a:solidFill>
              </a:rPr>
              <a:t>Upon completing this activity, students should be able to:</a:t>
            </a:r>
            <a:endParaRPr sz="2000">
              <a:solidFill>
                <a:srgbClr val="000000"/>
              </a:solidFill>
            </a:endParaRPr>
          </a:p>
          <a:p>
            <a:pPr marL="457200" lvl="0" indent="-355600" algn="l" rtl="0">
              <a:lnSpc>
                <a:spcPct val="115000"/>
              </a:lnSpc>
              <a:spcBef>
                <a:spcPts val="1200"/>
              </a:spcBef>
              <a:spcAft>
                <a:spcPts val="0"/>
              </a:spcAft>
              <a:buClr>
                <a:srgbClr val="000000"/>
              </a:buClr>
              <a:buSzPts val="2000"/>
              <a:buFont typeface="Calibri"/>
              <a:buChar char="●"/>
            </a:pPr>
            <a:r>
              <a:rPr lang="en-US" sz="2000">
                <a:solidFill>
                  <a:srgbClr val="000000"/>
                </a:solidFill>
              </a:rPr>
              <a:t>Apply this method to solve a problem…</a:t>
            </a:r>
            <a:endParaRPr sz="2000">
              <a:solidFill>
                <a:srgbClr val="000000"/>
              </a:solidFill>
            </a:endParaRPr>
          </a:p>
          <a:p>
            <a:pPr marL="457200" lvl="0" indent="-355600" algn="l" rtl="0">
              <a:lnSpc>
                <a:spcPct val="115000"/>
              </a:lnSpc>
              <a:spcBef>
                <a:spcPts val="0"/>
              </a:spcBef>
              <a:spcAft>
                <a:spcPts val="0"/>
              </a:spcAft>
              <a:buClr>
                <a:srgbClr val="000000"/>
              </a:buClr>
              <a:buSzPts val="2000"/>
              <a:buFont typeface="Calibri"/>
              <a:buChar char="●"/>
            </a:pPr>
            <a:r>
              <a:rPr lang="en-US" sz="2000">
                <a:solidFill>
                  <a:srgbClr val="000000"/>
                </a:solidFill>
              </a:rPr>
              <a:t>Compare and contrast different solutions…</a:t>
            </a:r>
            <a:endParaRPr sz="2000">
              <a:solidFill>
                <a:srgbClr val="000000"/>
              </a:solidFill>
            </a:endParaRPr>
          </a:p>
          <a:p>
            <a:pPr marL="457200" lvl="0" indent="-355600" algn="l" rtl="0">
              <a:lnSpc>
                <a:spcPct val="115000"/>
              </a:lnSpc>
              <a:spcBef>
                <a:spcPts val="0"/>
              </a:spcBef>
              <a:spcAft>
                <a:spcPts val="0"/>
              </a:spcAft>
              <a:buClr>
                <a:srgbClr val="000000"/>
              </a:buClr>
              <a:buSzPts val="2000"/>
              <a:buFont typeface="Calibri"/>
              <a:buChar char="●"/>
            </a:pPr>
            <a:r>
              <a:rPr lang="en-US" sz="2000">
                <a:solidFill>
                  <a:srgbClr val="000000"/>
                </a:solidFill>
              </a:rPr>
              <a:t>Design a small program that demonstrates the concept…</a:t>
            </a:r>
            <a:endParaRPr sz="310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sp>
        <p:nvSpPr>
          <p:cNvPr id="167" name="Google Shape;167;g340883d5f11_0_23"/>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SzPts val="3800"/>
              <a:buNone/>
            </a:pPr>
            <a:r>
              <a:rPr lang="en-US"/>
              <a:t>Activity 2: THINKER-aligned formative assessment </a:t>
            </a:r>
            <a:endParaRPr/>
          </a:p>
        </p:txBody>
      </p:sp>
      <p:sp>
        <p:nvSpPr>
          <p:cNvPr id="168" name="Google Shape;168;g340883d5f11_0_23"/>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1200"/>
              </a:spcBef>
              <a:spcAft>
                <a:spcPts val="0"/>
              </a:spcAft>
              <a:buSzPts val="2200"/>
              <a:buNone/>
            </a:pPr>
            <a:r>
              <a:rPr lang="en-US" sz="2000" b="1">
                <a:solidFill>
                  <a:srgbClr val="000000"/>
                </a:solidFill>
              </a:rPr>
              <a:t>3. Scenario Description</a:t>
            </a:r>
            <a:endParaRPr sz="2000" b="1">
              <a:solidFill>
                <a:srgbClr val="000000"/>
              </a:solidFill>
            </a:endParaRPr>
          </a:p>
          <a:p>
            <a:pPr marL="457200" lvl="0" indent="-355600" algn="l" rtl="0">
              <a:lnSpc>
                <a:spcPct val="115000"/>
              </a:lnSpc>
              <a:spcBef>
                <a:spcPts val="1200"/>
              </a:spcBef>
              <a:spcAft>
                <a:spcPts val="0"/>
              </a:spcAft>
              <a:buClr>
                <a:srgbClr val="000000"/>
              </a:buClr>
              <a:buSzPts val="2000"/>
              <a:buChar char="●"/>
            </a:pPr>
            <a:r>
              <a:rPr lang="en-US" sz="2000" b="1">
                <a:solidFill>
                  <a:srgbClr val="000000"/>
                </a:solidFill>
              </a:rPr>
              <a:t>Setting:</a:t>
            </a:r>
            <a:r>
              <a:rPr lang="en-US" sz="2000">
                <a:solidFill>
                  <a:srgbClr val="000000"/>
                </a:solidFill>
              </a:rPr>
              <a:t> (Describe the real-world application of the concept)</a:t>
            </a:r>
            <a:endParaRPr sz="2000">
              <a:solidFill>
                <a:srgbClr val="000000"/>
              </a:solidFill>
            </a:endParaRPr>
          </a:p>
          <a:p>
            <a:pPr marL="457200" lvl="0" indent="-355600" algn="l" rtl="0">
              <a:lnSpc>
                <a:spcPct val="115000"/>
              </a:lnSpc>
              <a:spcBef>
                <a:spcPts val="0"/>
              </a:spcBef>
              <a:spcAft>
                <a:spcPts val="0"/>
              </a:spcAft>
              <a:buClr>
                <a:srgbClr val="000000"/>
              </a:buClr>
              <a:buSzPts val="2000"/>
              <a:buChar char="●"/>
            </a:pPr>
            <a:r>
              <a:rPr lang="en-US" sz="2000" b="1">
                <a:solidFill>
                  <a:srgbClr val="000000"/>
                </a:solidFill>
              </a:rPr>
              <a:t>Problem Statement:</a:t>
            </a:r>
            <a:r>
              <a:rPr lang="en-US" sz="2000">
                <a:solidFill>
                  <a:srgbClr val="000000"/>
                </a:solidFill>
              </a:rPr>
              <a:t> (What challenge will students solve?)</a:t>
            </a:r>
            <a:endParaRPr sz="2000">
              <a:solidFill>
                <a:srgbClr val="000000"/>
              </a:solidFill>
            </a:endParaRPr>
          </a:p>
          <a:p>
            <a:pPr marL="457200" lvl="0" indent="-355600" algn="l" rtl="0">
              <a:lnSpc>
                <a:spcPct val="115000"/>
              </a:lnSpc>
              <a:spcBef>
                <a:spcPts val="0"/>
              </a:spcBef>
              <a:spcAft>
                <a:spcPts val="0"/>
              </a:spcAft>
              <a:buClr>
                <a:srgbClr val="000000"/>
              </a:buClr>
              <a:buSzPts val="2000"/>
              <a:buChar char="●"/>
            </a:pPr>
            <a:r>
              <a:rPr lang="en-US" sz="2000" b="1">
                <a:solidFill>
                  <a:srgbClr val="000000"/>
                </a:solidFill>
              </a:rPr>
              <a:t>Roles:</a:t>
            </a:r>
            <a:r>
              <a:rPr lang="en-US" sz="2000">
                <a:solidFill>
                  <a:srgbClr val="000000"/>
                </a:solidFill>
              </a:rPr>
              <a:t> (Define different roles students might take)</a:t>
            </a:r>
            <a:endParaRPr sz="2000">
              <a:solidFill>
                <a:srgbClr val="000000"/>
              </a:solidFill>
            </a:endParaRPr>
          </a:p>
          <a:p>
            <a:pPr marL="457200" lvl="0" indent="-355600" algn="l" rtl="0">
              <a:lnSpc>
                <a:spcPct val="115000"/>
              </a:lnSpc>
              <a:spcBef>
                <a:spcPts val="0"/>
              </a:spcBef>
              <a:spcAft>
                <a:spcPts val="0"/>
              </a:spcAft>
              <a:buClr>
                <a:srgbClr val="000000"/>
              </a:buClr>
              <a:buSzPts val="2000"/>
              <a:buFont typeface="Calibri"/>
              <a:buChar char="●"/>
            </a:pPr>
            <a:r>
              <a:rPr lang="en-US" sz="2000" b="1">
                <a:solidFill>
                  <a:srgbClr val="000000"/>
                </a:solidFill>
              </a:rPr>
              <a:t>Authentic Learning Elements Integrated:</a:t>
            </a:r>
            <a:endParaRPr sz="2000" b="1">
              <a:solidFill>
                <a:srgbClr val="000000"/>
              </a:solidFill>
            </a:endParaRPr>
          </a:p>
          <a:p>
            <a:pPr marL="914400" lvl="1" indent="-355600" algn="l" rtl="0">
              <a:lnSpc>
                <a:spcPct val="115000"/>
              </a:lnSpc>
              <a:spcBef>
                <a:spcPts val="0"/>
              </a:spcBef>
              <a:spcAft>
                <a:spcPts val="0"/>
              </a:spcAft>
              <a:buClr>
                <a:srgbClr val="000000"/>
              </a:buClr>
              <a:buSzPts val="2000"/>
              <a:buFont typeface="Calibri"/>
              <a:buChar char="○"/>
            </a:pPr>
            <a:r>
              <a:rPr lang="en-US">
                <a:solidFill>
                  <a:srgbClr val="000000"/>
                </a:solidFill>
              </a:rPr>
              <a:t>Real-world context</a:t>
            </a:r>
            <a:endParaRPr>
              <a:solidFill>
                <a:srgbClr val="000000"/>
              </a:solidFill>
            </a:endParaRPr>
          </a:p>
          <a:p>
            <a:pPr marL="914400" lvl="1" indent="-355600" algn="l" rtl="0">
              <a:lnSpc>
                <a:spcPct val="115000"/>
              </a:lnSpc>
              <a:spcBef>
                <a:spcPts val="0"/>
              </a:spcBef>
              <a:spcAft>
                <a:spcPts val="0"/>
              </a:spcAft>
              <a:buClr>
                <a:srgbClr val="000000"/>
              </a:buClr>
              <a:buSzPts val="2000"/>
              <a:buFont typeface="Calibri"/>
              <a:buChar char="○"/>
            </a:pPr>
            <a:r>
              <a:rPr lang="en-US">
                <a:solidFill>
                  <a:srgbClr val="000000"/>
                </a:solidFill>
              </a:rPr>
              <a:t>Collaborative tasks</a:t>
            </a:r>
            <a:endParaRPr>
              <a:solidFill>
                <a:srgbClr val="000000"/>
              </a:solidFill>
            </a:endParaRPr>
          </a:p>
          <a:p>
            <a:pPr marL="914400" lvl="1" indent="-355600" algn="l" rtl="0">
              <a:lnSpc>
                <a:spcPct val="115000"/>
              </a:lnSpc>
              <a:spcBef>
                <a:spcPts val="0"/>
              </a:spcBef>
              <a:spcAft>
                <a:spcPts val="0"/>
              </a:spcAft>
              <a:buClr>
                <a:srgbClr val="000000"/>
              </a:buClr>
              <a:buSzPts val="2000"/>
              <a:buFont typeface="Calibri"/>
              <a:buChar char="○"/>
            </a:pPr>
            <a:r>
              <a:rPr lang="en-US">
                <a:solidFill>
                  <a:srgbClr val="000000"/>
                </a:solidFill>
              </a:rPr>
              <a:t>Problem-solving and critical thinking</a:t>
            </a:r>
            <a:endParaRPr>
              <a:solidFill>
                <a:srgbClr val="000000"/>
              </a:solidFill>
            </a:endParaRPr>
          </a:p>
          <a:p>
            <a:pPr marL="0" lvl="0" indent="0" algn="l" rtl="0">
              <a:lnSpc>
                <a:spcPct val="115000"/>
              </a:lnSpc>
              <a:spcBef>
                <a:spcPts val="1200"/>
              </a:spcBef>
              <a:spcAft>
                <a:spcPts val="0"/>
              </a:spcAft>
              <a:buSzPts val="2200"/>
              <a:buNone/>
            </a:pPr>
            <a:r>
              <a:rPr lang="en-US" sz="2000" b="1">
                <a:solidFill>
                  <a:srgbClr val="000000"/>
                </a:solidFill>
              </a:rPr>
              <a:t>4. Formative Assessment Methods</a:t>
            </a:r>
            <a:endParaRPr sz="2000" b="1">
              <a:solidFill>
                <a:srgbClr val="000000"/>
              </a:solidFill>
            </a:endParaRPr>
          </a:p>
          <a:p>
            <a:pPr marL="457200" lvl="0" indent="-355600" algn="l" rtl="0">
              <a:lnSpc>
                <a:spcPct val="115000"/>
              </a:lnSpc>
              <a:spcBef>
                <a:spcPts val="1200"/>
              </a:spcBef>
              <a:spcAft>
                <a:spcPts val="0"/>
              </a:spcAft>
              <a:buClr>
                <a:srgbClr val="000000"/>
              </a:buClr>
              <a:buSzPts val="2000"/>
              <a:buChar char="●"/>
            </a:pPr>
            <a:r>
              <a:rPr lang="en-US" sz="2000" b="1">
                <a:solidFill>
                  <a:srgbClr val="000000"/>
                </a:solidFill>
              </a:rPr>
              <a:t>Observation:</a:t>
            </a:r>
            <a:r>
              <a:rPr lang="en-US" sz="2000">
                <a:solidFill>
                  <a:srgbClr val="000000"/>
                </a:solidFill>
              </a:rPr>
              <a:t> Monitor student participation and engagement.</a:t>
            </a:r>
            <a:endParaRPr sz="2000">
              <a:solidFill>
                <a:srgbClr val="000000"/>
              </a:solidFill>
            </a:endParaRPr>
          </a:p>
          <a:p>
            <a:pPr marL="457200" lvl="0" indent="-355600" algn="l" rtl="0">
              <a:lnSpc>
                <a:spcPct val="115000"/>
              </a:lnSpc>
              <a:spcBef>
                <a:spcPts val="0"/>
              </a:spcBef>
              <a:spcAft>
                <a:spcPts val="0"/>
              </a:spcAft>
              <a:buClr>
                <a:srgbClr val="000000"/>
              </a:buClr>
              <a:buSzPts val="2000"/>
              <a:buChar char="●"/>
            </a:pPr>
            <a:r>
              <a:rPr lang="en-US" sz="2000" b="1">
                <a:solidFill>
                  <a:srgbClr val="000000"/>
                </a:solidFill>
              </a:rPr>
              <a:t>Self-Reflection:</a:t>
            </a:r>
            <a:r>
              <a:rPr lang="en-US" sz="2000">
                <a:solidFill>
                  <a:srgbClr val="000000"/>
                </a:solidFill>
              </a:rPr>
              <a:t> Students reflect on their learning progress.</a:t>
            </a:r>
            <a:endParaRPr sz="2000">
              <a:solidFill>
                <a:srgbClr val="000000"/>
              </a:solidFill>
            </a:endParaRPr>
          </a:p>
          <a:p>
            <a:pPr marL="457200" lvl="0" indent="-355600" algn="l" rtl="0">
              <a:lnSpc>
                <a:spcPct val="115000"/>
              </a:lnSpc>
              <a:spcBef>
                <a:spcPts val="0"/>
              </a:spcBef>
              <a:spcAft>
                <a:spcPts val="0"/>
              </a:spcAft>
              <a:buClr>
                <a:srgbClr val="000000"/>
              </a:buClr>
              <a:buSzPts val="2000"/>
              <a:buChar char="●"/>
            </a:pPr>
            <a:r>
              <a:rPr lang="en-US" sz="2000" b="1">
                <a:solidFill>
                  <a:srgbClr val="000000"/>
                </a:solidFill>
              </a:rPr>
              <a:t>Peer Feedback:</a:t>
            </a:r>
            <a:r>
              <a:rPr lang="en-US" sz="2000">
                <a:solidFill>
                  <a:srgbClr val="000000"/>
                </a:solidFill>
              </a:rPr>
              <a:t> Students provide constructive feedback on each other’s work.</a:t>
            </a:r>
            <a:endParaRPr sz="2000">
              <a:solidFill>
                <a:srgbClr val="000000"/>
              </a:solidFill>
            </a:endParaRPr>
          </a:p>
          <a:p>
            <a:pPr marL="457200" lvl="0" indent="-355600" algn="l" rtl="0">
              <a:lnSpc>
                <a:spcPct val="115000"/>
              </a:lnSpc>
              <a:spcBef>
                <a:spcPts val="0"/>
              </a:spcBef>
              <a:spcAft>
                <a:spcPts val="0"/>
              </a:spcAft>
              <a:buClr>
                <a:srgbClr val="000000"/>
              </a:buClr>
              <a:buSzPts val="2000"/>
              <a:buChar char="●"/>
            </a:pPr>
            <a:r>
              <a:rPr lang="en-US" sz="2000" b="1">
                <a:solidFill>
                  <a:srgbClr val="000000"/>
                </a:solidFill>
              </a:rPr>
              <a:t>Exit Tickets:</a:t>
            </a:r>
            <a:r>
              <a:rPr lang="en-US" sz="2000">
                <a:solidFill>
                  <a:srgbClr val="000000"/>
                </a:solidFill>
              </a:rPr>
              <a:t> Short written responses to assess understanding at the end.</a:t>
            </a:r>
            <a:endParaRPr sz="2000">
              <a:solidFill>
                <a:srgbClr val="000000"/>
              </a:solidFill>
            </a:endParaRPr>
          </a:p>
          <a:p>
            <a:pPr marL="457200" lvl="0" indent="-355600" algn="l" rtl="0">
              <a:lnSpc>
                <a:spcPct val="115000"/>
              </a:lnSpc>
              <a:spcBef>
                <a:spcPts val="0"/>
              </a:spcBef>
              <a:spcAft>
                <a:spcPts val="0"/>
              </a:spcAft>
              <a:buClr>
                <a:srgbClr val="000000"/>
              </a:buClr>
              <a:buSzPts val="2000"/>
              <a:buChar char="●"/>
            </a:pPr>
            <a:r>
              <a:rPr lang="en-US" sz="2000" b="1">
                <a:solidFill>
                  <a:srgbClr val="000000"/>
                </a:solidFill>
              </a:rPr>
              <a:t>Checklist/Rubrics:</a:t>
            </a:r>
            <a:r>
              <a:rPr lang="en-US" sz="2000">
                <a:solidFill>
                  <a:srgbClr val="000000"/>
                </a:solidFill>
              </a:rPr>
              <a:t> Assess student progression based on key learning indicators.</a:t>
            </a:r>
            <a:endParaRPr sz="2900">
              <a:solidFill>
                <a:srgbClr val="000000"/>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sp>
        <p:nvSpPr>
          <p:cNvPr id="174" name="Google Shape;174;g340883d5f11_0_16"/>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SzPts val="3800"/>
              <a:buNone/>
            </a:pPr>
            <a:r>
              <a:rPr lang="en-US"/>
              <a:t>Activity 2: THINKER-aligned formative assessment </a:t>
            </a:r>
            <a:endParaRPr/>
          </a:p>
        </p:txBody>
      </p:sp>
      <p:sp>
        <p:nvSpPr>
          <p:cNvPr id="175" name="Google Shape;175;g340883d5f11_0_16"/>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1200"/>
              </a:spcBef>
              <a:spcAft>
                <a:spcPts val="0"/>
              </a:spcAft>
              <a:buSzPts val="2200"/>
              <a:buNone/>
            </a:pPr>
            <a:r>
              <a:rPr lang="en-US" sz="2000" b="1">
                <a:solidFill>
                  <a:srgbClr val="000000"/>
                </a:solidFill>
              </a:rPr>
              <a:t>5. Digital &amp; Physical Tools</a:t>
            </a:r>
            <a:endParaRPr sz="2000" b="1">
              <a:solidFill>
                <a:srgbClr val="000000"/>
              </a:solidFill>
            </a:endParaRPr>
          </a:p>
          <a:p>
            <a:pPr marL="457200" lvl="0" indent="-355600" algn="l" rtl="0">
              <a:lnSpc>
                <a:spcPct val="115000"/>
              </a:lnSpc>
              <a:spcBef>
                <a:spcPts val="1200"/>
              </a:spcBef>
              <a:spcAft>
                <a:spcPts val="0"/>
              </a:spcAft>
              <a:buClr>
                <a:srgbClr val="000000"/>
              </a:buClr>
              <a:buSzPts val="2000"/>
              <a:buChar char="●"/>
            </a:pPr>
            <a:r>
              <a:rPr lang="en-US" sz="2000" b="1">
                <a:solidFill>
                  <a:srgbClr val="000000"/>
                </a:solidFill>
              </a:rPr>
              <a:t>Plugged-In:</a:t>
            </a:r>
            <a:r>
              <a:rPr lang="en-US" sz="2000">
                <a:solidFill>
                  <a:srgbClr val="000000"/>
                </a:solidFill>
              </a:rPr>
              <a:t> (E.g., Scratch, Blockly, online simulations)</a:t>
            </a:r>
            <a:endParaRPr sz="2000">
              <a:solidFill>
                <a:srgbClr val="000000"/>
              </a:solidFill>
            </a:endParaRPr>
          </a:p>
          <a:p>
            <a:pPr marL="457200" lvl="0" indent="-355600" algn="l" rtl="0">
              <a:lnSpc>
                <a:spcPct val="115000"/>
              </a:lnSpc>
              <a:spcBef>
                <a:spcPts val="0"/>
              </a:spcBef>
              <a:spcAft>
                <a:spcPts val="0"/>
              </a:spcAft>
              <a:buClr>
                <a:srgbClr val="000000"/>
              </a:buClr>
              <a:buSzPts val="2000"/>
              <a:buChar char="●"/>
            </a:pPr>
            <a:r>
              <a:rPr lang="en-US" sz="2000" b="1">
                <a:solidFill>
                  <a:srgbClr val="000000"/>
                </a:solidFill>
              </a:rPr>
              <a:t>Unplugged:</a:t>
            </a:r>
            <a:r>
              <a:rPr lang="en-US" sz="2000">
                <a:solidFill>
                  <a:srgbClr val="000000"/>
                </a:solidFill>
              </a:rPr>
              <a:t> (E.g., Role-playing, flowchart exercises, physical manipulatives)</a:t>
            </a:r>
            <a:endParaRPr sz="2000">
              <a:solidFill>
                <a:srgbClr val="000000"/>
              </a:solidFill>
            </a:endParaRPr>
          </a:p>
          <a:p>
            <a:pPr marL="457200" lvl="0" indent="0" algn="l" rtl="0">
              <a:lnSpc>
                <a:spcPct val="115000"/>
              </a:lnSpc>
              <a:spcBef>
                <a:spcPts val="1200"/>
              </a:spcBef>
              <a:spcAft>
                <a:spcPts val="0"/>
              </a:spcAft>
              <a:buSzPts val="2200"/>
              <a:buNone/>
            </a:pPr>
            <a:endParaRPr sz="2000">
              <a:solidFill>
                <a:srgbClr val="000000"/>
              </a:solidFill>
            </a:endParaRPr>
          </a:p>
          <a:p>
            <a:pPr marL="0" lvl="0" indent="0" algn="l" rtl="0">
              <a:lnSpc>
                <a:spcPct val="115000"/>
              </a:lnSpc>
              <a:spcBef>
                <a:spcPts val="1200"/>
              </a:spcBef>
              <a:spcAft>
                <a:spcPts val="0"/>
              </a:spcAft>
              <a:buSzPts val="2200"/>
              <a:buNone/>
            </a:pPr>
            <a:r>
              <a:rPr lang="en-US" sz="2000" b="1">
                <a:solidFill>
                  <a:srgbClr val="000000"/>
                </a:solidFill>
              </a:rPr>
              <a:t>6. Reflection &amp; Feedback</a:t>
            </a:r>
            <a:endParaRPr sz="2000" b="1">
              <a:solidFill>
                <a:srgbClr val="000000"/>
              </a:solidFill>
            </a:endParaRPr>
          </a:p>
          <a:p>
            <a:pPr marL="457200" lvl="0" indent="-355600" algn="l" rtl="0">
              <a:lnSpc>
                <a:spcPct val="115000"/>
              </a:lnSpc>
              <a:spcBef>
                <a:spcPts val="1200"/>
              </a:spcBef>
              <a:spcAft>
                <a:spcPts val="0"/>
              </a:spcAft>
              <a:buClr>
                <a:srgbClr val="000000"/>
              </a:buClr>
              <a:buSzPts val="2000"/>
              <a:buChar char="●"/>
            </a:pPr>
            <a:r>
              <a:rPr lang="en-US" sz="2000" b="1">
                <a:solidFill>
                  <a:srgbClr val="000000"/>
                </a:solidFill>
              </a:rPr>
              <a:t>Student Reflection:</a:t>
            </a:r>
            <a:r>
              <a:rPr lang="en-US" sz="2000">
                <a:solidFill>
                  <a:srgbClr val="000000"/>
                </a:solidFill>
              </a:rPr>
              <a:t> What challenges did you face, and how did you overcome them?</a:t>
            </a:r>
            <a:endParaRPr sz="2000">
              <a:solidFill>
                <a:srgbClr val="000000"/>
              </a:solidFill>
            </a:endParaRPr>
          </a:p>
          <a:p>
            <a:pPr marL="457200" lvl="0" indent="-355600" algn="l" rtl="0">
              <a:lnSpc>
                <a:spcPct val="115000"/>
              </a:lnSpc>
              <a:spcBef>
                <a:spcPts val="0"/>
              </a:spcBef>
              <a:spcAft>
                <a:spcPts val="0"/>
              </a:spcAft>
              <a:buClr>
                <a:srgbClr val="000000"/>
              </a:buClr>
              <a:buSzPts val="2000"/>
              <a:buChar char="●"/>
            </a:pPr>
            <a:r>
              <a:rPr lang="en-US" sz="2000" b="1">
                <a:solidFill>
                  <a:srgbClr val="000000"/>
                </a:solidFill>
              </a:rPr>
              <a:t>Teacher Reflection:</a:t>
            </a:r>
            <a:r>
              <a:rPr lang="en-US" sz="2000">
                <a:solidFill>
                  <a:srgbClr val="000000"/>
                </a:solidFill>
              </a:rPr>
              <a:t> How well did students engage with the activity? What needs improvement?</a:t>
            </a:r>
            <a:endParaRPr sz="2000">
              <a:solidFill>
                <a:srgbClr val="000000"/>
              </a:solidFill>
            </a:endParaRPr>
          </a:p>
          <a:p>
            <a:pPr marL="0" lvl="0" indent="0" algn="l" rtl="0">
              <a:lnSpc>
                <a:spcPct val="115000"/>
              </a:lnSpc>
              <a:spcBef>
                <a:spcPts val="1200"/>
              </a:spcBef>
              <a:spcAft>
                <a:spcPts val="1200"/>
              </a:spcAft>
              <a:buSzPts val="2200"/>
              <a:buNone/>
            </a:pPr>
            <a:r>
              <a:rPr lang="en-US" sz="2000">
                <a:solidFill>
                  <a:srgbClr val="000000"/>
                </a:solidFill>
              </a:rPr>
              <a:t>This template ensures that assessments are </a:t>
            </a:r>
            <a:r>
              <a:rPr lang="en-US" sz="2000" b="1">
                <a:solidFill>
                  <a:srgbClr val="000000"/>
                </a:solidFill>
              </a:rPr>
              <a:t>authentic, inclusive, and informatics-driven</a:t>
            </a:r>
            <a:r>
              <a:rPr lang="en-US" sz="2000">
                <a:solidFill>
                  <a:srgbClr val="000000"/>
                </a:solidFill>
              </a:rPr>
              <a:t>, supporting a </a:t>
            </a:r>
            <a:r>
              <a:rPr lang="en-US" sz="2000" b="1">
                <a:solidFill>
                  <a:srgbClr val="000000"/>
                </a:solidFill>
              </a:rPr>
              <a:t>diverse and engaging learning environment</a:t>
            </a:r>
            <a:r>
              <a:rPr lang="en-US" sz="2000">
                <a:solidFill>
                  <a:srgbClr val="000000"/>
                </a:solidFill>
              </a:rPr>
              <a:t>​.</a:t>
            </a:r>
            <a:endParaRPr sz="2000">
              <a:solidFill>
                <a:srgbClr val="000000"/>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Google Shape;181;g33ff3573224_0_18"/>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Activity 2: Designing a formative assessment (1)</a:t>
            </a:r>
            <a:endParaRPr/>
          </a:p>
        </p:txBody>
      </p:sp>
      <p:sp>
        <p:nvSpPr>
          <p:cNvPr id="182" name="Google Shape;182;g33ff3573224_0_18"/>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1000"/>
              </a:spcBef>
              <a:spcAft>
                <a:spcPts val="0"/>
              </a:spcAft>
              <a:buSzPts val="2200"/>
              <a:buNone/>
            </a:pPr>
            <a:r>
              <a:rPr lang="en-US" sz="3100" b="1"/>
              <a:t>C</a:t>
            </a:r>
            <a:r>
              <a:rPr lang="en-US" sz="3100" b="1">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9"/>
                  </a:ext>
                </a:extLst>
              </a:rPr>
              <a:t>omponents of a </a:t>
            </a:r>
            <a:r>
              <a:rPr lang="en-US" sz="3100" b="1">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0"/>
                  </a:ext>
                </a:extLst>
              </a:rPr>
              <a:t>THINKER</a:t>
            </a:r>
            <a:r>
              <a:rPr lang="en-US" sz="3100" b="1">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1"/>
                  </a:ext>
                </a:extLst>
              </a:rPr>
              <a:t>-aligned with formative assessment</a:t>
            </a:r>
            <a:r>
              <a:rPr lang="en-US" sz="3100" b="1"/>
              <a:t>:</a:t>
            </a:r>
            <a:endParaRPr sz="3100" b="1"/>
          </a:p>
          <a:p>
            <a:pPr marL="457200" lvl="0" indent="-381000" algn="l" rtl="0">
              <a:lnSpc>
                <a:spcPct val="90000"/>
              </a:lnSpc>
              <a:spcBef>
                <a:spcPts val="1000"/>
              </a:spcBef>
              <a:spcAft>
                <a:spcPts val="0"/>
              </a:spcAft>
              <a:buClr>
                <a:schemeClr val="accent4"/>
              </a:buClr>
              <a:buSzPts val="2400"/>
              <a:buAutoNum type="arabicPeriod"/>
            </a:pPr>
            <a:r>
              <a:rPr lang="en-US" sz="2400"/>
              <a:t>Collaboration</a:t>
            </a:r>
            <a:endParaRPr sz="2400"/>
          </a:p>
          <a:p>
            <a:pPr marL="457200" lvl="0" indent="-381000" algn="l" rtl="0">
              <a:lnSpc>
                <a:spcPct val="90000"/>
              </a:lnSpc>
              <a:spcBef>
                <a:spcPts val="0"/>
              </a:spcBef>
              <a:spcAft>
                <a:spcPts val="0"/>
              </a:spcAft>
              <a:buClr>
                <a:schemeClr val="accent4"/>
              </a:buClr>
              <a:buSzPts val="2400"/>
              <a:buAutoNum type="arabicPeriod"/>
            </a:pPr>
            <a:r>
              <a:rPr lang="en-US" sz="2400"/>
              <a:t>Creativity</a:t>
            </a:r>
            <a:endParaRPr sz="2400"/>
          </a:p>
          <a:p>
            <a:pPr marL="457200" lvl="0" indent="-381000" algn="l" rtl="0">
              <a:lnSpc>
                <a:spcPct val="90000"/>
              </a:lnSpc>
              <a:spcBef>
                <a:spcPts val="0"/>
              </a:spcBef>
              <a:spcAft>
                <a:spcPts val="0"/>
              </a:spcAft>
              <a:buClr>
                <a:schemeClr val="accent4"/>
              </a:buClr>
              <a:buSzPts val="2400"/>
              <a:buAutoNum type="arabicPeriod"/>
            </a:pPr>
            <a:r>
              <a:rPr lang="en-US" sz="2400"/>
              <a:t>Inclusivity</a:t>
            </a:r>
            <a:endParaRPr sz="2400"/>
          </a:p>
          <a:p>
            <a:pPr marL="457200" lvl="0" indent="-381000" algn="l" rtl="0">
              <a:lnSpc>
                <a:spcPct val="90000"/>
              </a:lnSpc>
              <a:spcBef>
                <a:spcPts val="0"/>
              </a:spcBef>
              <a:spcAft>
                <a:spcPts val="0"/>
              </a:spcAft>
              <a:buClr>
                <a:schemeClr val="accent4"/>
              </a:buClr>
              <a:buSzPts val="2400"/>
              <a:buAutoNum type="arabicPeriod"/>
            </a:pPr>
            <a:r>
              <a:rPr lang="en-US" sz="2400"/>
              <a:t>(Authentic) Problem-Solving (real-life problems)</a:t>
            </a:r>
            <a:endParaRPr sz="2400"/>
          </a:p>
          <a:p>
            <a:pPr marL="457200" lvl="0" indent="0" algn="l" rtl="0">
              <a:lnSpc>
                <a:spcPct val="90000"/>
              </a:lnSpc>
              <a:spcBef>
                <a:spcPts val="1000"/>
              </a:spcBef>
              <a:spcAft>
                <a:spcPts val="0"/>
              </a:spcAft>
              <a:buSzPts val="2200"/>
              <a:buNone/>
            </a:pPr>
            <a:endParaRPr sz="2400"/>
          </a:p>
          <a:p>
            <a:pPr marL="0" lvl="0" indent="0" algn="l" rtl="0">
              <a:lnSpc>
                <a:spcPct val="90000"/>
              </a:lnSpc>
              <a:spcBef>
                <a:spcPts val="1000"/>
              </a:spcBef>
              <a:spcAft>
                <a:spcPts val="0"/>
              </a:spcAft>
              <a:buSzPts val="2200"/>
              <a:buNone/>
            </a:pPr>
            <a:r>
              <a:rPr lang="en-US" sz="2600"/>
              <a:t>In breakout groups: </a:t>
            </a:r>
            <a:endParaRPr sz="2600" b="1"/>
          </a:p>
          <a:p>
            <a:pPr marL="914400" marR="0" lvl="0" indent="-393700" algn="l" rtl="0">
              <a:lnSpc>
                <a:spcPct val="90000"/>
              </a:lnSpc>
              <a:spcBef>
                <a:spcPts val="1000"/>
              </a:spcBef>
              <a:spcAft>
                <a:spcPts val="0"/>
              </a:spcAft>
              <a:buSzPts val="2600"/>
              <a:buChar char="•"/>
            </a:pPr>
            <a:r>
              <a:rPr lang="en-US" sz="2600" b="1"/>
              <a:t>Design a formative assessment</a:t>
            </a:r>
            <a:r>
              <a:rPr lang="en-US" sz="2600"/>
              <a:t> based on the template provided in next slides, that includes </a:t>
            </a:r>
            <a:r>
              <a:rPr lang="en-US" sz="2600" b="1"/>
              <a:t>two practical tasks</a:t>
            </a:r>
            <a:r>
              <a:rPr lang="en-US" sz="2600"/>
              <a:t>, for example:</a:t>
            </a:r>
            <a:endParaRPr sz="2600"/>
          </a:p>
          <a:p>
            <a:pPr marL="1371600" lvl="1" indent="-393700" algn="l" rtl="0">
              <a:lnSpc>
                <a:spcPct val="90000"/>
              </a:lnSpc>
              <a:spcBef>
                <a:spcPts val="0"/>
              </a:spcBef>
              <a:spcAft>
                <a:spcPts val="0"/>
              </a:spcAft>
              <a:buClr>
                <a:schemeClr val="dk1"/>
              </a:buClr>
              <a:buSzPts val="2600"/>
              <a:buChar char="•"/>
            </a:pPr>
            <a:r>
              <a:rPr lang="en-US" sz="2600" b="1">
                <a:solidFill>
                  <a:schemeClr val="dk1"/>
                </a:solidFill>
              </a:rPr>
              <a:t>Task 1:</a:t>
            </a:r>
            <a:r>
              <a:rPr lang="en-US" sz="2600">
                <a:solidFill>
                  <a:schemeClr val="dk1"/>
                </a:solidFill>
              </a:rPr>
              <a:t> Giving Directions: Guide a Friend Like a Robot.</a:t>
            </a:r>
            <a:endParaRPr sz="2600">
              <a:solidFill>
                <a:schemeClr val="dk1"/>
              </a:solidFill>
            </a:endParaRPr>
          </a:p>
          <a:p>
            <a:pPr marL="1371600" lvl="1" indent="-393700" algn="l" rtl="0">
              <a:lnSpc>
                <a:spcPct val="90000"/>
              </a:lnSpc>
              <a:spcBef>
                <a:spcPts val="0"/>
              </a:spcBef>
              <a:spcAft>
                <a:spcPts val="0"/>
              </a:spcAft>
              <a:buClr>
                <a:schemeClr val="dk1"/>
              </a:buClr>
              <a:buSzPts val="2600"/>
              <a:buChar char="•"/>
            </a:pPr>
            <a:r>
              <a:rPr lang="en-US" sz="2600" b="1">
                <a:solidFill>
                  <a:schemeClr val="dk1"/>
                </a:solidFill>
              </a:rPr>
              <a:t>Task 2:</a:t>
            </a:r>
            <a:r>
              <a:rPr lang="en-US" sz="2600">
                <a:solidFill>
                  <a:schemeClr val="dk1"/>
                </a:solidFill>
              </a:rPr>
              <a:t> Treasure Hunt: Follow Step-by-Step Instructions to Find a Hidden Object.</a:t>
            </a:r>
            <a:endParaRPr sz="2600">
              <a:solidFill>
                <a:schemeClr val="dk1"/>
              </a:solidFill>
            </a:endParaRPr>
          </a:p>
          <a:p>
            <a:pPr marL="914400" marR="0" lvl="0" indent="-393700" algn="l" rtl="0">
              <a:lnSpc>
                <a:spcPct val="90000"/>
              </a:lnSpc>
              <a:spcBef>
                <a:spcPts val="0"/>
              </a:spcBef>
              <a:spcAft>
                <a:spcPts val="0"/>
              </a:spcAft>
              <a:buSzPts val="2600"/>
              <a:buChar char="•"/>
            </a:pPr>
            <a:r>
              <a:rPr lang="en-US" sz="2600"/>
              <a:t>What was the most challenging part of this activity and how did you approach solving it?</a:t>
            </a:r>
            <a:endParaRPr sz="260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188" name="Google Shape;188;g340883d5f11_0_31"/>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Implementing assessment and giving feedback</a:t>
            </a:r>
            <a:endParaRPr/>
          </a:p>
        </p:txBody>
      </p:sp>
      <p:sp>
        <p:nvSpPr>
          <p:cNvPr id="189" name="Google Shape;189;g340883d5f11_0_31"/>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1400"/>
              </a:spcBef>
              <a:spcAft>
                <a:spcPts val="0"/>
              </a:spcAft>
              <a:buSzPts val="2200"/>
              <a:buNone/>
            </a:pPr>
            <a:endParaRPr sz="2500" b="1">
              <a:solidFill>
                <a:srgbClr val="000000"/>
              </a:solidFill>
            </a:endParaRPr>
          </a:p>
          <a:p>
            <a:pPr marL="0" lvl="0" indent="0" algn="l" rtl="0">
              <a:lnSpc>
                <a:spcPct val="115000"/>
              </a:lnSpc>
              <a:spcBef>
                <a:spcPts val="1400"/>
              </a:spcBef>
              <a:spcAft>
                <a:spcPts val="0"/>
              </a:spcAft>
              <a:buSzPts val="2200"/>
              <a:buNone/>
            </a:pPr>
            <a:r>
              <a:rPr lang="en-US" sz="2500" b="1">
                <a:solidFill>
                  <a:srgbClr val="000000"/>
                </a:solidFill>
              </a:rPr>
              <a:t>1. Feedback Strategies in Primary Education (Ages 6-12)</a:t>
            </a:r>
            <a:br>
              <a:rPr lang="en-US" sz="2500" b="1">
                <a:solidFill>
                  <a:srgbClr val="000000"/>
                </a:solidFill>
              </a:rPr>
            </a:br>
            <a:endParaRPr sz="2500" b="1">
              <a:solidFill>
                <a:srgbClr val="000000"/>
              </a:solidFill>
            </a:endParaRPr>
          </a:p>
          <a:p>
            <a:pPr marL="457200" lvl="0" indent="-387350" algn="l" rtl="0">
              <a:lnSpc>
                <a:spcPct val="115000"/>
              </a:lnSpc>
              <a:spcBef>
                <a:spcPts val="1200"/>
              </a:spcBef>
              <a:spcAft>
                <a:spcPts val="0"/>
              </a:spcAft>
              <a:buClr>
                <a:srgbClr val="000000"/>
              </a:buClr>
              <a:buSzPts val="2500"/>
              <a:buChar char="•"/>
            </a:pPr>
            <a:r>
              <a:rPr lang="en-US" sz="2500" b="1">
                <a:solidFill>
                  <a:srgbClr val="000000"/>
                </a:solidFill>
              </a:rPr>
              <a:t>Immediate Verbal Feedback</a:t>
            </a:r>
            <a:r>
              <a:rPr lang="en-US" sz="2500">
                <a:solidFill>
                  <a:srgbClr val="000000"/>
                </a:solidFill>
              </a:rPr>
              <a:t> </a:t>
            </a:r>
            <a:endParaRPr sz="2500" b="1">
              <a:solidFill>
                <a:srgbClr val="000000"/>
              </a:solidFill>
            </a:endParaRPr>
          </a:p>
          <a:p>
            <a:pPr marL="457200" lvl="0" indent="-387350" algn="l" rtl="0">
              <a:lnSpc>
                <a:spcPct val="115000"/>
              </a:lnSpc>
              <a:spcBef>
                <a:spcPts val="0"/>
              </a:spcBef>
              <a:spcAft>
                <a:spcPts val="0"/>
              </a:spcAft>
              <a:buClr>
                <a:srgbClr val="000000"/>
              </a:buClr>
              <a:buSzPts val="2500"/>
              <a:buChar char="•"/>
            </a:pPr>
            <a:r>
              <a:rPr lang="en-US" sz="2500" b="1">
                <a:solidFill>
                  <a:srgbClr val="000000"/>
                </a:solidFill>
              </a:rPr>
              <a:t>Visual Cues &amp; Non-Verbal Feedback</a:t>
            </a:r>
            <a:endParaRPr sz="2500">
              <a:solidFill>
                <a:srgbClr val="000000"/>
              </a:solidFill>
            </a:endParaRPr>
          </a:p>
          <a:p>
            <a:pPr marL="457200" lvl="0" indent="-387350" algn="l" rtl="0">
              <a:lnSpc>
                <a:spcPct val="115000"/>
              </a:lnSpc>
              <a:spcBef>
                <a:spcPts val="0"/>
              </a:spcBef>
              <a:spcAft>
                <a:spcPts val="0"/>
              </a:spcAft>
              <a:buClr>
                <a:srgbClr val="000000"/>
              </a:buClr>
              <a:buSzPts val="2500"/>
              <a:buChar char="•"/>
            </a:pPr>
            <a:r>
              <a:rPr lang="en-US" sz="2500" b="1">
                <a:solidFill>
                  <a:srgbClr val="000000"/>
                </a:solidFill>
              </a:rPr>
              <a:t>Praise and Encouragement</a:t>
            </a:r>
            <a:r>
              <a:rPr lang="en-US" sz="2500">
                <a:solidFill>
                  <a:srgbClr val="000000"/>
                </a:solidFill>
              </a:rPr>
              <a:t> </a:t>
            </a:r>
            <a:endParaRPr sz="2500">
              <a:solidFill>
                <a:srgbClr val="000000"/>
              </a:solidFill>
            </a:endParaRPr>
          </a:p>
          <a:p>
            <a:pPr marL="457200" lvl="0" indent="-387350" algn="l" rtl="0">
              <a:lnSpc>
                <a:spcPct val="115000"/>
              </a:lnSpc>
              <a:spcBef>
                <a:spcPts val="0"/>
              </a:spcBef>
              <a:spcAft>
                <a:spcPts val="0"/>
              </a:spcAft>
              <a:buClr>
                <a:srgbClr val="000000"/>
              </a:buClr>
              <a:buSzPts val="2500"/>
              <a:buChar char="•"/>
            </a:pPr>
            <a:r>
              <a:rPr lang="en-US" sz="2500" b="1">
                <a:solidFill>
                  <a:srgbClr val="000000"/>
                </a:solidFill>
              </a:rPr>
              <a:t>Two Stars and a Wish</a:t>
            </a:r>
            <a:r>
              <a:rPr lang="en-US" sz="2500">
                <a:solidFill>
                  <a:srgbClr val="000000"/>
                </a:solidFill>
              </a:rPr>
              <a:t> </a:t>
            </a:r>
            <a:endParaRPr sz="2500">
              <a:solidFill>
                <a:srgbClr val="000000"/>
              </a:solidFill>
            </a:endParaRPr>
          </a:p>
          <a:p>
            <a:pPr marL="457200" lvl="0" indent="-387350" algn="l" rtl="0">
              <a:lnSpc>
                <a:spcPct val="115000"/>
              </a:lnSpc>
              <a:spcBef>
                <a:spcPts val="0"/>
              </a:spcBef>
              <a:spcAft>
                <a:spcPts val="0"/>
              </a:spcAft>
              <a:buClr>
                <a:srgbClr val="000000"/>
              </a:buClr>
              <a:buSzPts val="2500"/>
              <a:buChar char="•"/>
            </a:pPr>
            <a:r>
              <a:rPr lang="en-US" sz="2500" b="1">
                <a:solidFill>
                  <a:srgbClr val="000000"/>
                </a:solidFill>
              </a:rPr>
              <a:t>Peer Feedback with Simple Language</a:t>
            </a:r>
            <a:r>
              <a:rPr lang="en-US" sz="2500">
                <a:solidFill>
                  <a:srgbClr val="000000"/>
                </a:solidFill>
              </a:rPr>
              <a:t> </a:t>
            </a:r>
            <a:endParaRPr sz="2500">
              <a:solidFill>
                <a:srgbClr val="000000"/>
              </a:solidFill>
            </a:endParaRPr>
          </a:p>
          <a:p>
            <a:pPr marL="0" lvl="0" indent="0" algn="l" rtl="0">
              <a:lnSpc>
                <a:spcPct val="115000"/>
              </a:lnSpc>
              <a:spcBef>
                <a:spcPts val="1200"/>
              </a:spcBef>
              <a:spcAft>
                <a:spcPts val="1200"/>
              </a:spcAft>
              <a:buSzPts val="2200"/>
              <a:buNone/>
            </a:pPr>
            <a:endParaRPr sz="3900" b="1">
              <a:solidFill>
                <a:schemeClr val="accent4"/>
              </a:solidFill>
            </a:endParaRPr>
          </a:p>
        </p:txBody>
      </p:sp>
      <p:pic>
        <p:nvPicPr>
          <p:cNvPr id="190" name="Google Shape;190;g340883d5f11_0_31"/>
          <p:cNvPicPr preferRelativeResize="0"/>
          <p:nvPr/>
        </p:nvPicPr>
        <p:blipFill rotWithShape="1">
          <a:blip r:embed="rId3">
            <a:alphaModFix/>
          </a:blip>
          <a:srcRect/>
          <a:stretch/>
        </p:blipFill>
        <p:spPr>
          <a:xfrm>
            <a:off x="7460775" y="2209750"/>
            <a:ext cx="3486850" cy="3486850"/>
          </a:xfrm>
          <a:prstGeom prst="rect">
            <a:avLst/>
          </a:prstGeom>
          <a:noFill/>
          <a:ln>
            <a:noFill/>
          </a:ln>
        </p:spPr>
      </p:pic>
      <p:sp>
        <p:nvSpPr>
          <p:cNvPr id="191" name="Google Shape;191;g340883d5f11_0_31"/>
          <p:cNvSpPr txBox="1"/>
          <p:nvPr/>
        </p:nvSpPr>
        <p:spPr>
          <a:xfrm>
            <a:off x="8220046" y="5478075"/>
            <a:ext cx="19683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Source: Freepik.com</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sp>
        <p:nvSpPr>
          <p:cNvPr id="197" name="Google Shape;197;g342f7f7af45_0_92"/>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Implementing assessment and giving feedback</a:t>
            </a:r>
            <a:endParaRPr/>
          </a:p>
        </p:txBody>
      </p:sp>
      <p:sp>
        <p:nvSpPr>
          <p:cNvPr id="198" name="Google Shape;198;g342f7f7af45_0_92"/>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1400"/>
              </a:spcBef>
              <a:spcAft>
                <a:spcPts val="0"/>
              </a:spcAft>
              <a:buSzPts val="2200"/>
              <a:buNone/>
            </a:pPr>
            <a:endParaRPr sz="2500" b="1">
              <a:solidFill>
                <a:srgbClr val="000000"/>
              </a:solidFill>
            </a:endParaRPr>
          </a:p>
          <a:p>
            <a:pPr marL="0" lvl="0" indent="0" algn="l" rtl="0">
              <a:lnSpc>
                <a:spcPct val="115000"/>
              </a:lnSpc>
              <a:spcBef>
                <a:spcPts val="1400"/>
              </a:spcBef>
              <a:spcAft>
                <a:spcPts val="0"/>
              </a:spcAft>
              <a:buSzPts val="2200"/>
              <a:buNone/>
            </a:pPr>
            <a:r>
              <a:rPr lang="en-US" sz="2500" b="1">
                <a:solidFill>
                  <a:srgbClr val="000000"/>
                </a:solidFill>
              </a:rPr>
              <a:t>1. Feedback Strategies in Primary Education (Ages 6-12)</a:t>
            </a:r>
            <a:endParaRPr sz="2500" b="1">
              <a:solidFill>
                <a:srgbClr val="000000"/>
              </a:solidFill>
            </a:endParaRPr>
          </a:p>
          <a:p>
            <a:pPr marL="0" lvl="0" indent="0" algn="l" rtl="0">
              <a:lnSpc>
                <a:spcPct val="115000"/>
              </a:lnSpc>
              <a:spcBef>
                <a:spcPts val="1200"/>
              </a:spcBef>
              <a:spcAft>
                <a:spcPts val="0"/>
              </a:spcAft>
              <a:buSzPts val="2200"/>
              <a:buNone/>
            </a:pPr>
            <a:endParaRPr sz="2500">
              <a:solidFill>
                <a:srgbClr val="000000"/>
              </a:solidFill>
            </a:endParaRPr>
          </a:p>
          <a:p>
            <a:pPr marL="457200" lvl="0" indent="-387350" algn="l" rtl="0">
              <a:lnSpc>
                <a:spcPct val="115000"/>
              </a:lnSpc>
              <a:spcBef>
                <a:spcPts val="1200"/>
              </a:spcBef>
              <a:spcAft>
                <a:spcPts val="0"/>
              </a:spcAft>
              <a:buClr>
                <a:srgbClr val="000000"/>
              </a:buClr>
              <a:buSzPts val="2500"/>
              <a:buChar char="•"/>
            </a:pPr>
            <a:r>
              <a:rPr lang="en-US" sz="2500" b="1">
                <a:solidFill>
                  <a:srgbClr val="000000"/>
                </a:solidFill>
              </a:rPr>
              <a:t>Self-Assessment with Smiley Faces or Traffic Lights</a:t>
            </a:r>
            <a:r>
              <a:rPr lang="en-US" sz="2500">
                <a:solidFill>
                  <a:srgbClr val="000000"/>
                </a:solidFill>
              </a:rPr>
              <a:t> </a:t>
            </a:r>
            <a:endParaRPr sz="2500">
              <a:solidFill>
                <a:srgbClr val="000000"/>
              </a:solidFill>
            </a:endParaRPr>
          </a:p>
          <a:p>
            <a:pPr marL="457200" lvl="0" indent="-387350" algn="l" rtl="0">
              <a:lnSpc>
                <a:spcPct val="115000"/>
              </a:lnSpc>
              <a:spcBef>
                <a:spcPts val="0"/>
              </a:spcBef>
              <a:spcAft>
                <a:spcPts val="0"/>
              </a:spcAft>
              <a:buClr>
                <a:srgbClr val="000000"/>
              </a:buClr>
              <a:buSzPts val="2500"/>
              <a:buChar char="•"/>
            </a:pPr>
            <a:r>
              <a:rPr lang="en-US" sz="2500" b="1">
                <a:solidFill>
                  <a:srgbClr val="000000"/>
                </a:solidFill>
              </a:rPr>
              <a:t>Anecdotal Notes for Teacher Reference</a:t>
            </a:r>
            <a:r>
              <a:rPr lang="en-US" sz="2500">
                <a:solidFill>
                  <a:srgbClr val="000000"/>
                </a:solidFill>
              </a:rPr>
              <a:t> </a:t>
            </a:r>
            <a:endParaRPr sz="2500">
              <a:solidFill>
                <a:srgbClr val="000000"/>
              </a:solidFill>
            </a:endParaRPr>
          </a:p>
          <a:p>
            <a:pPr marL="457200" lvl="0" indent="-387350" algn="l" rtl="0">
              <a:lnSpc>
                <a:spcPct val="115000"/>
              </a:lnSpc>
              <a:spcBef>
                <a:spcPts val="0"/>
              </a:spcBef>
              <a:spcAft>
                <a:spcPts val="0"/>
              </a:spcAft>
              <a:buClr>
                <a:srgbClr val="000000"/>
              </a:buClr>
              <a:buSzPts val="2500"/>
              <a:buChar char="•"/>
            </a:pPr>
            <a:r>
              <a:rPr lang="en-US" sz="2500" b="1">
                <a:solidFill>
                  <a:srgbClr val="000000"/>
                </a:solidFill>
              </a:rPr>
              <a:t>Interactive Marking</a:t>
            </a:r>
            <a:r>
              <a:rPr lang="en-US" sz="2500">
                <a:solidFill>
                  <a:srgbClr val="000000"/>
                </a:solidFill>
              </a:rPr>
              <a:t> </a:t>
            </a:r>
            <a:endParaRPr sz="2500">
              <a:solidFill>
                <a:srgbClr val="000000"/>
              </a:solidFill>
            </a:endParaRPr>
          </a:p>
          <a:p>
            <a:pPr marL="457200" lvl="0" indent="-387350" algn="l" rtl="0">
              <a:lnSpc>
                <a:spcPct val="115000"/>
              </a:lnSpc>
              <a:spcBef>
                <a:spcPts val="0"/>
              </a:spcBef>
              <a:spcAft>
                <a:spcPts val="0"/>
              </a:spcAft>
              <a:buClr>
                <a:srgbClr val="000000"/>
              </a:buClr>
              <a:buSzPts val="2500"/>
              <a:buChar char="•"/>
            </a:pPr>
            <a:r>
              <a:rPr lang="en-US" sz="2500" b="1">
                <a:solidFill>
                  <a:srgbClr val="000000"/>
                </a:solidFill>
              </a:rPr>
              <a:t>Exit Tickets</a:t>
            </a:r>
            <a:r>
              <a:rPr lang="en-US" sz="2500">
                <a:solidFill>
                  <a:srgbClr val="000000"/>
                </a:solidFill>
              </a:rPr>
              <a:t> </a:t>
            </a:r>
            <a:endParaRPr sz="2500">
              <a:solidFill>
                <a:srgbClr val="000000"/>
              </a:solidFill>
            </a:endParaRPr>
          </a:p>
          <a:p>
            <a:pPr marL="457200" lvl="0" indent="-387350" algn="l" rtl="0">
              <a:lnSpc>
                <a:spcPct val="115000"/>
              </a:lnSpc>
              <a:spcBef>
                <a:spcPts val="0"/>
              </a:spcBef>
              <a:spcAft>
                <a:spcPts val="0"/>
              </a:spcAft>
              <a:buClr>
                <a:srgbClr val="000000"/>
              </a:buClr>
              <a:buSzPts val="2500"/>
              <a:buChar char="•"/>
            </a:pPr>
            <a:r>
              <a:rPr lang="en-US" sz="2500" b="1">
                <a:solidFill>
                  <a:srgbClr val="000000"/>
                </a:solidFill>
              </a:rPr>
              <a:t>Mini Conferences</a:t>
            </a:r>
            <a:r>
              <a:rPr lang="en-US" sz="2500">
                <a:solidFill>
                  <a:srgbClr val="000000"/>
                </a:solidFill>
              </a:rPr>
              <a:t> </a:t>
            </a:r>
            <a:endParaRPr sz="2500" b="1">
              <a:solidFill>
                <a:schemeClr val="accent4"/>
              </a:solidFill>
            </a:endParaRPr>
          </a:p>
        </p:txBody>
      </p:sp>
      <p:pic>
        <p:nvPicPr>
          <p:cNvPr id="199" name="Google Shape;199;g342f7f7af45_0_92"/>
          <p:cNvPicPr preferRelativeResize="0"/>
          <p:nvPr/>
        </p:nvPicPr>
        <p:blipFill rotWithShape="1">
          <a:blip r:embed="rId3">
            <a:alphaModFix/>
          </a:blip>
          <a:srcRect/>
          <a:stretch/>
        </p:blipFill>
        <p:spPr>
          <a:xfrm>
            <a:off x="7597325" y="2684050"/>
            <a:ext cx="4076325" cy="3205975"/>
          </a:xfrm>
          <a:prstGeom prst="rect">
            <a:avLst/>
          </a:prstGeom>
          <a:noFill/>
          <a:ln>
            <a:noFill/>
          </a:ln>
        </p:spPr>
      </p:pic>
      <p:sp>
        <p:nvSpPr>
          <p:cNvPr id="200" name="Google Shape;200;g342f7f7af45_0_92"/>
          <p:cNvSpPr txBox="1"/>
          <p:nvPr/>
        </p:nvSpPr>
        <p:spPr>
          <a:xfrm>
            <a:off x="8651333" y="6016925"/>
            <a:ext cx="19683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Source: Freepik.com</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sp>
        <p:nvSpPr>
          <p:cNvPr id="206" name="Google Shape;206;g340883d5f11_0_38"/>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Implementing assessment and giving feedback</a:t>
            </a:r>
            <a:endParaRPr/>
          </a:p>
        </p:txBody>
      </p:sp>
      <p:sp>
        <p:nvSpPr>
          <p:cNvPr id="207" name="Google Shape;207;g340883d5f11_0_38"/>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1400"/>
              </a:spcBef>
              <a:spcAft>
                <a:spcPts val="0"/>
              </a:spcAft>
              <a:buSzPts val="2200"/>
              <a:buNone/>
            </a:pPr>
            <a:endParaRPr sz="2500" b="1">
              <a:solidFill>
                <a:srgbClr val="000000"/>
              </a:solidFill>
            </a:endParaRPr>
          </a:p>
          <a:p>
            <a:pPr marL="0" lvl="0" indent="0" algn="l" rtl="0">
              <a:lnSpc>
                <a:spcPct val="115000"/>
              </a:lnSpc>
              <a:spcBef>
                <a:spcPts val="1400"/>
              </a:spcBef>
              <a:spcAft>
                <a:spcPts val="0"/>
              </a:spcAft>
              <a:buSzPts val="2200"/>
              <a:buNone/>
            </a:pPr>
            <a:r>
              <a:rPr lang="en-US" sz="2500" b="1">
                <a:solidFill>
                  <a:srgbClr val="000000"/>
                </a:solidFill>
              </a:rPr>
              <a:t>2. Feedback Strategies in Secondary Education (Ages 12-18)</a:t>
            </a:r>
            <a:endParaRPr sz="2500" b="1">
              <a:solidFill>
                <a:srgbClr val="000000"/>
              </a:solidFill>
            </a:endParaRPr>
          </a:p>
          <a:p>
            <a:pPr marL="0" lvl="0" indent="0" algn="l" rtl="0">
              <a:lnSpc>
                <a:spcPct val="115000"/>
              </a:lnSpc>
              <a:spcBef>
                <a:spcPts val="1400"/>
              </a:spcBef>
              <a:spcAft>
                <a:spcPts val="0"/>
              </a:spcAft>
              <a:buSzPts val="2200"/>
              <a:buNone/>
            </a:pPr>
            <a:endParaRPr sz="2500" b="1">
              <a:solidFill>
                <a:srgbClr val="000000"/>
              </a:solidFill>
            </a:endParaRPr>
          </a:p>
          <a:p>
            <a:pPr marL="457200" lvl="0" indent="-387350" algn="l" rtl="0">
              <a:lnSpc>
                <a:spcPct val="115000"/>
              </a:lnSpc>
              <a:spcBef>
                <a:spcPts val="1200"/>
              </a:spcBef>
              <a:spcAft>
                <a:spcPts val="0"/>
              </a:spcAft>
              <a:buClr>
                <a:srgbClr val="000000"/>
              </a:buClr>
              <a:buSzPts val="2500"/>
              <a:buFont typeface="Arial"/>
              <a:buChar char="•"/>
            </a:pPr>
            <a:r>
              <a:rPr lang="en-US" sz="2500" b="1">
                <a:solidFill>
                  <a:srgbClr val="000000"/>
                </a:solidFill>
              </a:rPr>
              <a:t>Constructive Written Feedback</a:t>
            </a:r>
            <a:r>
              <a:rPr lang="en-US" sz="2500">
                <a:solidFill>
                  <a:srgbClr val="000000"/>
                </a:solidFill>
              </a:rPr>
              <a:t> </a:t>
            </a:r>
            <a:endParaRPr sz="2500">
              <a:solidFill>
                <a:srgbClr val="000000"/>
              </a:solidFill>
            </a:endParaRPr>
          </a:p>
          <a:p>
            <a:pPr marL="457200" lvl="0" indent="-387350" algn="l" rtl="0">
              <a:lnSpc>
                <a:spcPct val="115000"/>
              </a:lnSpc>
              <a:spcBef>
                <a:spcPts val="0"/>
              </a:spcBef>
              <a:spcAft>
                <a:spcPts val="0"/>
              </a:spcAft>
              <a:buClr>
                <a:srgbClr val="000000"/>
              </a:buClr>
              <a:buSzPts val="2500"/>
              <a:buFont typeface="Arial"/>
              <a:buChar char="•"/>
            </a:pPr>
            <a:r>
              <a:rPr lang="en-US" sz="2500" b="1">
                <a:solidFill>
                  <a:srgbClr val="000000"/>
                </a:solidFill>
              </a:rPr>
              <a:t>Rubrics &amp; Success Criteria</a:t>
            </a:r>
            <a:r>
              <a:rPr lang="en-US" sz="2500">
                <a:solidFill>
                  <a:srgbClr val="000000"/>
                </a:solidFill>
              </a:rPr>
              <a:t> </a:t>
            </a:r>
            <a:endParaRPr sz="2500">
              <a:solidFill>
                <a:srgbClr val="000000"/>
              </a:solidFill>
            </a:endParaRPr>
          </a:p>
          <a:p>
            <a:pPr marL="457200" lvl="0" indent="-387350" algn="l" rtl="0">
              <a:lnSpc>
                <a:spcPct val="115000"/>
              </a:lnSpc>
              <a:spcBef>
                <a:spcPts val="0"/>
              </a:spcBef>
              <a:spcAft>
                <a:spcPts val="0"/>
              </a:spcAft>
              <a:buClr>
                <a:srgbClr val="000000"/>
              </a:buClr>
              <a:buSzPts val="2500"/>
              <a:buFont typeface="Arial"/>
              <a:buChar char="•"/>
            </a:pPr>
            <a:r>
              <a:rPr lang="en-US" sz="2500" b="1">
                <a:solidFill>
                  <a:srgbClr val="000000"/>
                </a:solidFill>
              </a:rPr>
              <a:t>Self-Assessment Checklists</a:t>
            </a:r>
            <a:r>
              <a:rPr lang="en-US" sz="2500">
                <a:solidFill>
                  <a:srgbClr val="000000"/>
                </a:solidFill>
              </a:rPr>
              <a:t> </a:t>
            </a:r>
            <a:endParaRPr sz="2500">
              <a:solidFill>
                <a:srgbClr val="000000"/>
              </a:solidFill>
            </a:endParaRPr>
          </a:p>
          <a:p>
            <a:pPr marL="457200" lvl="0" indent="-387350" algn="l" rtl="0">
              <a:lnSpc>
                <a:spcPct val="115000"/>
              </a:lnSpc>
              <a:spcBef>
                <a:spcPts val="0"/>
              </a:spcBef>
              <a:spcAft>
                <a:spcPts val="0"/>
              </a:spcAft>
              <a:buClr>
                <a:srgbClr val="000000"/>
              </a:buClr>
              <a:buSzPts val="2500"/>
              <a:buFont typeface="Arial"/>
              <a:buChar char="•"/>
            </a:pPr>
            <a:r>
              <a:rPr lang="en-US" sz="2500" b="1">
                <a:solidFill>
                  <a:srgbClr val="000000"/>
                </a:solidFill>
              </a:rPr>
              <a:t>Peer Review with Structured Guidelines</a:t>
            </a:r>
            <a:r>
              <a:rPr lang="en-US" sz="2500">
                <a:solidFill>
                  <a:srgbClr val="000000"/>
                </a:solidFill>
              </a:rPr>
              <a:t> </a:t>
            </a:r>
            <a:endParaRPr sz="2500" b="1">
              <a:solidFill>
                <a:srgbClr val="000000"/>
              </a:solidFill>
            </a:endParaRPr>
          </a:p>
        </p:txBody>
      </p:sp>
      <p:pic>
        <p:nvPicPr>
          <p:cNvPr id="208" name="Google Shape;208;g340883d5f11_0_38"/>
          <p:cNvPicPr preferRelativeResize="0"/>
          <p:nvPr/>
        </p:nvPicPr>
        <p:blipFill rotWithShape="1">
          <a:blip r:embed="rId3">
            <a:alphaModFix/>
          </a:blip>
          <a:srcRect/>
          <a:stretch/>
        </p:blipFill>
        <p:spPr>
          <a:xfrm>
            <a:off x="7210975" y="1861375"/>
            <a:ext cx="4155775" cy="4155775"/>
          </a:xfrm>
          <a:prstGeom prst="rect">
            <a:avLst/>
          </a:prstGeom>
          <a:noFill/>
          <a:ln>
            <a:noFill/>
          </a:ln>
        </p:spPr>
      </p:pic>
      <p:sp>
        <p:nvSpPr>
          <p:cNvPr id="209" name="Google Shape;209;g340883d5f11_0_38"/>
          <p:cNvSpPr txBox="1"/>
          <p:nvPr/>
        </p:nvSpPr>
        <p:spPr>
          <a:xfrm>
            <a:off x="8304721" y="6017150"/>
            <a:ext cx="19683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Source: Freepik.com</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14"/>
        <p:cNvGrpSpPr/>
        <p:nvPr/>
      </p:nvGrpSpPr>
      <p:grpSpPr>
        <a:xfrm>
          <a:off x="0" y="0"/>
          <a:ext cx="0" cy="0"/>
          <a:chOff x="0" y="0"/>
          <a:chExt cx="0" cy="0"/>
        </a:xfrm>
      </p:grpSpPr>
      <p:sp>
        <p:nvSpPr>
          <p:cNvPr id="215" name="Google Shape;215;g342f7f7af45_0_98"/>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Implementing assessment and giving feedback</a:t>
            </a:r>
            <a:endParaRPr/>
          </a:p>
        </p:txBody>
      </p:sp>
      <p:sp>
        <p:nvSpPr>
          <p:cNvPr id="216" name="Google Shape;216;g342f7f7af45_0_98"/>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1400"/>
              </a:spcBef>
              <a:spcAft>
                <a:spcPts val="0"/>
              </a:spcAft>
              <a:buSzPts val="2200"/>
              <a:buNone/>
            </a:pPr>
            <a:endParaRPr sz="2500" b="1">
              <a:solidFill>
                <a:srgbClr val="000000"/>
              </a:solidFill>
            </a:endParaRPr>
          </a:p>
          <a:p>
            <a:pPr marL="0" lvl="0" indent="0" algn="l" rtl="0">
              <a:lnSpc>
                <a:spcPct val="115000"/>
              </a:lnSpc>
              <a:spcBef>
                <a:spcPts val="1400"/>
              </a:spcBef>
              <a:spcAft>
                <a:spcPts val="0"/>
              </a:spcAft>
              <a:buSzPts val="2200"/>
              <a:buNone/>
            </a:pPr>
            <a:r>
              <a:rPr lang="en-US" sz="2500" b="1">
                <a:solidFill>
                  <a:srgbClr val="000000"/>
                </a:solidFill>
              </a:rPr>
              <a:t>2. Feedback strategies in secondary education (ages 12-18)</a:t>
            </a:r>
            <a:endParaRPr sz="2500">
              <a:solidFill>
                <a:srgbClr val="000000"/>
              </a:solidFill>
            </a:endParaRPr>
          </a:p>
          <a:p>
            <a:pPr marL="457200" lvl="0" indent="-387350" algn="l" rtl="0">
              <a:lnSpc>
                <a:spcPct val="115000"/>
              </a:lnSpc>
              <a:spcBef>
                <a:spcPts val="1200"/>
              </a:spcBef>
              <a:spcAft>
                <a:spcPts val="0"/>
              </a:spcAft>
              <a:buClr>
                <a:srgbClr val="000000"/>
              </a:buClr>
              <a:buSzPts val="2500"/>
              <a:buFont typeface="Arial"/>
              <a:buChar char="•"/>
            </a:pPr>
            <a:r>
              <a:rPr lang="en-US" sz="2500" b="1">
                <a:solidFill>
                  <a:srgbClr val="000000"/>
                </a:solidFill>
              </a:rPr>
              <a:t>Targeted questioning</a:t>
            </a:r>
            <a:r>
              <a:rPr lang="en-US" sz="2500">
                <a:solidFill>
                  <a:srgbClr val="000000"/>
                </a:solidFill>
              </a:rPr>
              <a:t> </a:t>
            </a:r>
            <a:endParaRPr sz="2500">
              <a:solidFill>
                <a:srgbClr val="000000"/>
              </a:solidFill>
            </a:endParaRPr>
          </a:p>
          <a:p>
            <a:pPr marL="457200" lvl="0" indent="-387350" algn="l" rtl="0">
              <a:lnSpc>
                <a:spcPct val="115000"/>
              </a:lnSpc>
              <a:spcBef>
                <a:spcPts val="0"/>
              </a:spcBef>
              <a:spcAft>
                <a:spcPts val="0"/>
              </a:spcAft>
              <a:buClr>
                <a:srgbClr val="000000"/>
              </a:buClr>
              <a:buSzPts val="2500"/>
              <a:buFont typeface="Arial"/>
              <a:buChar char="•"/>
            </a:pPr>
            <a:r>
              <a:rPr lang="en-US" sz="2500" b="1">
                <a:solidFill>
                  <a:srgbClr val="000000"/>
                </a:solidFill>
              </a:rPr>
              <a:t>Verbal feedback with examples</a:t>
            </a:r>
            <a:r>
              <a:rPr lang="en-US" sz="2500">
                <a:solidFill>
                  <a:srgbClr val="000000"/>
                </a:solidFill>
              </a:rPr>
              <a:t> </a:t>
            </a:r>
            <a:endParaRPr sz="2500">
              <a:solidFill>
                <a:srgbClr val="000000"/>
              </a:solidFill>
            </a:endParaRPr>
          </a:p>
          <a:p>
            <a:pPr marL="457200" lvl="0" indent="-387350" algn="l" rtl="0">
              <a:lnSpc>
                <a:spcPct val="115000"/>
              </a:lnSpc>
              <a:spcBef>
                <a:spcPts val="0"/>
              </a:spcBef>
              <a:spcAft>
                <a:spcPts val="0"/>
              </a:spcAft>
              <a:buClr>
                <a:srgbClr val="000000"/>
              </a:buClr>
              <a:buSzPts val="2500"/>
              <a:buFont typeface="Arial"/>
              <a:buChar char="•"/>
            </a:pPr>
            <a:r>
              <a:rPr lang="en-US" sz="2500" b="1">
                <a:solidFill>
                  <a:srgbClr val="000000"/>
                </a:solidFill>
              </a:rPr>
              <a:t>Recorded audio or video feedback</a:t>
            </a:r>
            <a:r>
              <a:rPr lang="en-US" sz="2500">
                <a:solidFill>
                  <a:srgbClr val="000000"/>
                </a:solidFill>
              </a:rPr>
              <a:t> </a:t>
            </a:r>
            <a:endParaRPr sz="2500">
              <a:solidFill>
                <a:srgbClr val="000000"/>
              </a:solidFill>
            </a:endParaRPr>
          </a:p>
          <a:p>
            <a:pPr marL="457200" lvl="0" indent="-387350" algn="l" rtl="0">
              <a:lnSpc>
                <a:spcPct val="115000"/>
              </a:lnSpc>
              <a:spcBef>
                <a:spcPts val="0"/>
              </a:spcBef>
              <a:spcAft>
                <a:spcPts val="0"/>
              </a:spcAft>
              <a:buClr>
                <a:srgbClr val="000000"/>
              </a:buClr>
              <a:buSzPts val="2500"/>
              <a:buFont typeface="Arial"/>
              <a:buChar char="•"/>
            </a:pPr>
            <a:r>
              <a:rPr lang="en-US" sz="2500" b="1">
                <a:solidFill>
                  <a:srgbClr val="000000"/>
                </a:solidFill>
              </a:rPr>
              <a:t>Highlighting errors without correcting</a:t>
            </a:r>
            <a:r>
              <a:rPr lang="en-US" sz="2500">
                <a:solidFill>
                  <a:srgbClr val="000000"/>
                </a:solidFill>
              </a:rPr>
              <a:t> </a:t>
            </a:r>
            <a:endParaRPr sz="2500">
              <a:solidFill>
                <a:srgbClr val="000000"/>
              </a:solidFill>
            </a:endParaRPr>
          </a:p>
          <a:p>
            <a:pPr marL="457200" lvl="0" indent="-387350" algn="l" rtl="0">
              <a:lnSpc>
                <a:spcPct val="115000"/>
              </a:lnSpc>
              <a:spcBef>
                <a:spcPts val="0"/>
              </a:spcBef>
              <a:spcAft>
                <a:spcPts val="0"/>
              </a:spcAft>
              <a:buClr>
                <a:srgbClr val="000000"/>
              </a:buClr>
              <a:buSzPts val="2500"/>
              <a:buFont typeface="Arial"/>
              <a:buChar char="•"/>
            </a:pPr>
            <a:r>
              <a:rPr lang="en-US" sz="2500" b="1">
                <a:solidFill>
                  <a:srgbClr val="000000"/>
                </a:solidFill>
              </a:rPr>
              <a:t>Growth mindset feedback</a:t>
            </a:r>
            <a:r>
              <a:rPr lang="en-US" sz="2500">
                <a:solidFill>
                  <a:srgbClr val="000000"/>
                </a:solidFill>
              </a:rPr>
              <a:t> </a:t>
            </a:r>
            <a:endParaRPr sz="2500">
              <a:solidFill>
                <a:srgbClr val="000000"/>
              </a:solidFill>
            </a:endParaRPr>
          </a:p>
          <a:p>
            <a:pPr marL="457200" lvl="0" indent="-387350" algn="l" rtl="0">
              <a:lnSpc>
                <a:spcPct val="115000"/>
              </a:lnSpc>
              <a:spcBef>
                <a:spcPts val="0"/>
              </a:spcBef>
              <a:spcAft>
                <a:spcPts val="0"/>
              </a:spcAft>
              <a:buClr>
                <a:srgbClr val="000000"/>
              </a:buClr>
              <a:buSzPts val="2500"/>
              <a:buFont typeface="Arial"/>
              <a:buChar char="•"/>
            </a:pPr>
            <a:r>
              <a:rPr lang="en-US" sz="2500" b="1">
                <a:solidFill>
                  <a:srgbClr val="000000"/>
                </a:solidFill>
              </a:rPr>
              <a:t>One-on-one conferences</a:t>
            </a:r>
            <a:r>
              <a:rPr lang="en-US" sz="2500">
                <a:solidFill>
                  <a:srgbClr val="000000"/>
                </a:solidFill>
              </a:rPr>
              <a:t> </a:t>
            </a:r>
            <a:endParaRPr sz="2500" b="1">
              <a:solidFill>
                <a:srgbClr val="000000"/>
              </a:solidFill>
            </a:endParaRPr>
          </a:p>
        </p:txBody>
      </p:sp>
      <p:pic>
        <p:nvPicPr>
          <p:cNvPr id="217" name="Google Shape;217;g342f7f7af45_0_98"/>
          <p:cNvPicPr preferRelativeResize="0"/>
          <p:nvPr/>
        </p:nvPicPr>
        <p:blipFill rotWithShape="1">
          <a:blip r:embed="rId3">
            <a:alphaModFix/>
          </a:blip>
          <a:srcRect/>
          <a:stretch/>
        </p:blipFill>
        <p:spPr>
          <a:xfrm>
            <a:off x="7445325" y="2101275"/>
            <a:ext cx="3876775" cy="3876775"/>
          </a:xfrm>
          <a:prstGeom prst="rect">
            <a:avLst/>
          </a:prstGeom>
          <a:noFill/>
          <a:ln>
            <a:noFill/>
          </a:ln>
        </p:spPr>
      </p:pic>
      <p:sp>
        <p:nvSpPr>
          <p:cNvPr id="218" name="Google Shape;218;g342f7f7af45_0_98"/>
          <p:cNvSpPr txBox="1"/>
          <p:nvPr/>
        </p:nvSpPr>
        <p:spPr>
          <a:xfrm>
            <a:off x="8399571" y="5978050"/>
            <a:ext cx="19683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Source: Freepik.com</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sp>
        <p:nvSpPr>
          <p:cNvPr id="224" name="Google Shape;224;g33ff3573224_0_24"/>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Implementing assessment and giving feedback</a:t>
            </a:r>
            <a:endParaRPr/>
          </a:p>
        </p:txBody>
      </p:sp>
      <p:sp>
        <p:nvSpPr>
          <p:cNvPr id="225" name="Google Shape;225;g33ff3573224_0_24"/>
          <p:cNvSpPr txBox="1">
            <a:spLocks noGrp="1"/>
          </p:cNvSpPr>
          <p:nvPr>
            <p:ph type="body" idx="1"/>
          </p:nvPr>
        </p:nvSpPr>
        <p:spPr>
          <a:xfrm>
            <a:off x="97974" y="881750"/>
            <a:ext cx="7820400" cy="5870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1000"/>
              </a:spcBef>
              <a:spcAft>
                <a:spcPts val="0"/>
              </a:spcAft>
              <a:buClr>
                <a:schemeClr val="accent4"/>
              </a:buClr>
              <a:buSzPts val="2200"/>
              <a:buFont typeface="Arial"/>
              <a:buNone/>
            </a:pPr>
            <a:endParaRPr sz="3100"/>
          </a:p>
          <a:p>
            <a:pPr marL="457200" marR="0" lvl="0" indent="0" algn="l" rtl="0">
              <a:lnSpc>
                <a:spcPct val="90000"/>
              </a:lnSpc>
              <a:spcBef>
                <a:spcPts val="1000"/>
              </a:spcBef>
              <a:spcAft>
                <a:spcPts val="0"/>
              </a:spcAft>
              <a:buClr>
                <a:schemeClr val="accent4"/>
              </a:buClr>
              <a:buSzPts val="2200"/>
              <a:buFont typeface="Arial"/>
              <a:buNone/>
            </a:pPr>
            <a:r>
              <a:rPr lang="en-US" sz="3100" b="1"/>
              <a:t>In pairs</a:t>
            </a:r>
            <a:r>
              <a:rPr lang="en-US" sz="3100"/>
              <a:t>: </a:t>
            </a:r>
            <a:endParaRPr sz="3100"/>
          </a:p>
          <a:p>
            <a:pPr marL="1371600" marR="0" lvl="0" indent="-425450" algn="l" rtl="0">
              <a:lnSpc>
                <a:spcPct val="90000"/>
              </a:lnSpc>
              <a:spcBef>
                <a:spcPts val="1000"/>
              </a:spcBef>
              <a:spcAft>
                <a:spcPts val="0"/>
              </a:spcAft>
              <a:buSzPts val="3100"/>
              <a:buChar char="●"/>
            </a:pPr>
            <a:r>
              <a:rPr lang="en-US" sz="3100" b="1"/>
              <a:t>One teacher administers</a:t>
            </a:r>
            <a:r>
              <a:rPr lang="en-US" sz="3100"/>
              <a:t> </a:t>
            </a:r>
            <a:r>
              <a:rPr lang="en-US" sz="31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2"/>
                  </a:ext>
                </a:extLst>
              </a:rPr>
              <a:t>their assessment</a:t>
            </a:r>
            <a:r>
              <a:rPr lang="en-US" sz="3100"/>
              <a:t>, and </a:t>
            </a:r>
            <a:r>
              <a:rPr lang="en-US" sz="3100" b="1"/>
              <a:t>the other completes</a:t>
            </a:r>
            <a:r>
              <a:rPr lang="en-US" sz="3100"/>
              <a:t> it.</a:t>
            </a:r>
            <a:endParaRPr sz="3100"/>
          </a:p>
          <a:p>
            <a:pPr marL="1371600" marR="0" lvl="0" indent="-425450" algn="l" rtl="0">
              <a:lnSpc>
                <a:spcPct val="90000"/>
              </a:lnSpc>
              <a:spcBef>
                <a:spcPts val="0"/>
              </a:spcBef>
              <a:spcAft>
                <a:spcPts val="0"/>
              </a:spcAft>
              <a:buSzPts val="3100"/>
              <a:buChar char="●"/>
            </a:pPr>
            <a:r>
              <a:rPr lang="en-US" sz="3100" b="1"/>
              <a:t>Provide </a:t>
            </a:r>
            <a:r>
              <a:rPr lang="en-US" sz="3100"/>
              <a:t>immediate, constructive </a:t>
            </a:r>
            <a:r>
              <a:rPr lang="en-US" sz="3100" b="1"/>
              <a:t>feedback </a:t>
            </a:r>
            <a:r>
              <a:rPr lang="en-US" sz="3100"/>
              <a:t>using the THINKER feedback model “STAR”:</a:t>
            </a:r>
            <a:endParaRPr sz="3100"/>
          </a:p>
          <a:p>
            <a:pPr marL="1828800" marR="0" lvl="1" indent="-425450" algn="l" rtl="0">
              <a:lnSpc>
                <a:spcPct val="90000"/>
              </a:lnSpc>
              <a:spcBef>
                <a:spcPts val="0"/>
              </a:spcBef>
              <a:spcAft>
                <a:spcPts val="0"/>
              </a:spcAft>
              <a:buSzPts val="3100"/>
              <a:buChar char="○"/>
            </a:pPr>
            <a:r>
              <a:rPr lang="en-US" sz="3100" b="1"/>
              <a:t>S</a:t>
            </a:r>
            <a:r>
              <a:rPr lang="en-US" sz="3100"/>
              <a:t>pecific</a:t>
            </a:r>
            <a:endParaRPr sz="3100"/>
          </a:p>
          <a:p>
            <a:pPr marL="1828800" marR="0" lvl="1" indent="-425450" algn="l" rtl="0">
              <a:lnSpc>
                <a:spcPct val="90000"/>
              </a:lnSpc>
              <a:spcBef>
                <a:spcPts val="0"/>
              </a:spcBef>
              <a:spcAft>
                <a:spcPts val="0"/>
              </a:spcAft>
              <a:buSzPts val="3100"/>
              <a:buChar char="○"/>
            </a:pPr>
            <a:r>
              <a:rPr lang="en-US" sz="3100" b="1"/>
              <a:t>T</a:t>
            </a:r>
            <a:r>
              <a:rPr lang="en-US" sz="3100"/>
              <a:t>imely</a:t>
            </a:r>
            <a:endParaRPr sz="3100"/>
          </a:p>
          <a:p>
            <a:pPr marL="1828800" marR="0" lvl="1" indent="-425450" algn="l" rtl="0">
              <a:lnSpc>
                <a:spcPct val="90000"/>
              </a:lnSpc>
              <a:spcBef>
                <a:spcPts val="0"/>
              </a:spcBef>
              <a:spcAft>
                <a:spcPts val="0"/>
              </a:spcAft>
              <a:buSzPts val="3100"/>
              <a:buChar char="○"/>
            </a:pPr>
            <a:r>
              <a:rPr lang="en-US" sz="3100" b="1"/>
              <a:t>A</a:t>
            </a:r>
            <a:r>
              <a:rPr lang="en-US" sz="3100"/>
              <a:t>ctionable</a:t>
            </a:r>
            <a:endParaRPr sz="3100"/>
          </a:p>
          <a:p>
            <a:pPr marL="1828800" marR="0" lvl="1" indent="-425450" algn="l" rtl="0">
              <a:lnSpc>
                <a:spcPct val="90000"/>
              </a:lnSpc>
              <a:spcBef>
                <a:spcPts val="0"/>
              </a:spcBef>
              <a:spcAft>
                <a:spcPts val="0"/>
              </a:spcAft>
              <a:buSzPts val="3100"/>
              <a:buChar char="○"/>
            </a:pPr>
            <a:r>
              <a:rPr lang="en-US" sz="3100" b="1"/>
              <a:t>R</a:t>
            </a:r>
            <a:r>
              <a:rPr lang="en-US" sz="3100"/>
              <a:t>espectful</a:t>
            </a:r>
            <a:endParaRPr sz="3100"/>
          </a:p>
        </p:txBody>
      </p:sp>
      <p:pic>
        <p:nvPicPr>
          <p:cNvPr id="226" name="Google Shape;226;g33ff3573224_0_24"/>
          <p:cNvPicPr preferRelativeResize="0"/>
          <p:nvPr/>
        </p:nvPicPr>
        <p:blipFill rotWithShape="1">
          <a:blip r:embed="rId3">
            <a:alphaModFix/>
          </a:blip>
          <a:srcRect/>
          <a:stretch/>
        </p:blipFill>
        <p:spPr>
          <a:xfrm>
            <a:off x="8020549" y="1725492"/>
            <a:ext cx="3968827" cy="3968827"/>
          </a:xfrm>
          <a:prstGeom prst="rect">
            <a:avLst/>
          </a:prstGeom>
          <a:noFill/>
          <a:ln>
            <a:noFill/>
          </a:ln>
        </p:spPr>
      </p:pic>
      <p:sp>
        <p:nvSpPr>
          <p:cNvPr id="227" name="Google Shape;227;g33ff3573224_0_24"/>
          <p:cNvSpPr txBox="1"/>
          <p:nvPr/>
        </p:nvSpPr>
        <p:spPr>
          <a:xfrm>
            <a:off x="9020808" y="5294125"/>
            <a:ext cx="19683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Source: Freepik.com</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2"/>
          <p:cNvSpPr txBox="1">
            <a:spLocks noGrp="1"/>
          </p:cNvSpPr>
          <p:nvPr>
            <p:ph type="ctrTitle"/>
          </p:nvPr>
        </p:nvSpPr>
        <p:spPr>
          <a:xfrm>
            <a:off x="374726" y="2184268"/>
            <a:ext cx="6914821" cy="1334065"/>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ct val="62500"/>
              <a:buFont typeface="Calibri"/>
              <a:buNone/>
            </a:pPr>
            <a:r>
              <a:rPr lang="en-US"/>
              <a:t>Module 6: Learning and assessment design for upper primary classes based on the THINKER framework</a:t>
            </a:r>
            <a:endParaRPr/>
          </a:p>
        </p:txBody>
      </p:sp>
      <p:sp>
        <p:nvSpPr>
          <p:cNvPr id="92" name="Google Shape;92;p2"/>
          <p:cNvSpPr txBox="1">
            <a:spLocks noGrp="1"/>
          </p:cNvSpPr>
          <p:nvPr>
            <p:ph type="subTitle" idx="1"/>
          </p:nvPr>
        </p:nvSpPr>
        <p:spPr>
          <a:xfrm>
            <a:off x="401324" y="3651830"/>
            <a:ext cx="6893057" cy="129283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1600"/>
              <a:buNone/>
            </a:pPr>
            <a:r>
              <a:rPr lang="en-US"/>
              <a:t>Unit 6.2: Designing assessment activities aligned with the THINKER framework</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sp>
        <p:nvSpPr>
          <p:cNvPr id="233" name="Google Shape;233;g33ff3573224_0_30"/>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Implementing and giving feedback</a:t>
            </a:r>
            <a:endParaRPr/>
          </a:p>
        </p:txBody>
      </p:sp>
      <p:sp>
        <p:nvSpPr>
          <p:cNvPr id="234" name="Google Shape;234;g33ff3573224_0_30"/>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1000"/>
              </a:spcBef>
              <a:spcAft>
                <a:spcPts val="0"/>
              </a:spcAft>
              <a:buClr>
                <a:schemeClr val="accent4"/>
              </a:buClr>
              <a:buSzPts val="2200"/>
              <a:buFont typeface="Arial"/>
              <a:buNone/>
            </a:pPr>
            <a:r>
              <a:rPr lang="en-US" sz="3100" b="1"/>
              <a:t>What was the most challenging part of this activity, and how did you approach solving it?</a:t>
            </a:r>
            <a:endParaRPr sz="3100" b="1"/>
          </a:p>
          <a:p>
            <a:pPr marL="0" marR="0" lvl="0" indent="0" algn="l" rtl="0">
              <a:lnSpc>
                <a:spcPct val="90000"/>
              </a:lnSpc>
              <a:spcBef>
                <a:spcPts val="1000"/>
              </a:spcBef>
              <a:spcAft>
                <a:spcPts val="0"/>
              </a:spcAft>
              <a:buClr>
                <a:schemeClr val="accent4"/>
              </a:buClr>
              <a:buSzPts val="2200"/>
              <a:buFont typeface="Arial"/>
              <a:buNone/>
            </a:pPr>
            <a:endParaRPr sz="3100"/>
          </a:p>
          <a:p>
            <a:pPr marL="457200" marR="0" lvl="0" indent="0" algn="l" rtl="0">
              <a:lnSpc>
                <a:spcPct val="90000"/>
              </a:lnSpc>
              <a:spcBef>
                <a:spcPts val="1000"/>
              </a:spcBef>
              <a:spcAft>
                <a:spcPts val="0"/>
              </a:spcAft>
              <a:buClr>
                <a:schemeClr val="accent4"/>
              </a:buClr>
              <a:buSzPts val="2200"/>
              <a:buFont typeface="Arial"/>
              <a:buNone/>
            </a:pPr>
            <a:r>
              <a:rPr lang="en-US" sz="3100"/>
              <a:t>In breakout groups: </a:t>
            </a:r>
            <a:endParaRPr sz="3100"/>
          </a:p>
          <a:p>
            <a:pPr marL="1371600" marR="0" lvl="0" indent="-425450" algn="l" rtl="0">
              <a:lnSpc>
                <a:spcPct val="90000"/>
              </a:lnSpc>
              <a:spcBef>
                <a:spcPts val="1000"/>
              </a:spcBef>
              <a:spcAft>
                <a:spcPts val="0"/>
              </a:spcAft>
              <a:buSzPts val="3100"/>
              <a:buChar char="●"/>
            </a:pPr>
            <a:r>
              <a:rPr lang="en-US" sz="31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4"/>
                  </a:ext>
                </a:extLst>
              </a:rPr>
              <a:t>Post and </a:t>
            </a:r>
            <a:r>
              <a:rPr lang="en-US" sz="3100" b="1">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5"/>
                  </a:ext>
                </a:extLst>
              </a:rPr>
              <a:t>share your assessments for </a:t>
            </a:r>
            <a:r>
              <a:rPr lang="en-US" sz="3100" b="1" u="sng">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6"/>
                  </a:ext>
                </a:extLst>
              </a:rPr>
              <a:t>peer review</a:t>
            </a:r>
            <a:r>
              <a:rPr lang="en-US" sz="3100"/>
              <a:t> on Moodle and provide feedback in the discussion thread.</a:t>
            </a:r>
            <a:endParaRPr sz="310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39"/>
        <p:cNvGrpSpPr/>
        <p:nvPr/>
      </p:nvGrpSpPr>
      <p:grpSpPr>
        <a:xfrm>
          <a:off x="0" y="0"/>
          <a:ext cx="0" cy="0"/>
          <a:chOff x="0" y="0"/>
          <a:chExt cx="0" cy="0"/>
        </a:xfrm>
      </p:grpSpPr>
      <p:sp>
        <p:nvSpPr>
          <p:cNvPr id="240" name="Google Shape;240;g33f8e19644a_0_0"/>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Reflection and conclusions</a:t>
            </a:r>
            <a:endParaRPr/>
          </a:p>
        </p:txBody>
      </p:sp>
      <p:sp>
        <p:nvSpPr>
          <p:cNvPr id="241" name="Google Shape;241;g33f8e19644a_0_0"/>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SzPts val="2200"/>
              <a:buNone/>
            </a:pPr>
            <a:r>
              <a:rPr lang="en-US" sz="3400" b="1"/>
              <a:t>In this lesson, we explored key concepts, such as formative and summative assessments, and their alignment with THINKER principles.</a:t>
            </a:r>
            <a:endParaRPr sz="3400" b="1"/>
          </a:p>
          <a:p>
            <a:pPr marL="571500" lvl="0" indent="-419100" algn="l" rtl="0">
              <a:lnSpc>
                <a:spcPct val="90000"/>
              </a:lnSpc>
              <a:spcBef>
                <a:spcPts val="1000"/>
              </a:spcBef>
              <a:spcAft>
                <a:spcPts val="0"/>
              </a:spcAft>
              <a:buSzPts val="3400"/>
              <a:buChar char="•"/>
            </a:pPr>
            <a:r>
              <a:rPr lang="en-US" sz="3400"/>
              <a:t>Reflect on how these key concepts and their alignment with THINKER principles can enhance your teaching practices.</a:t>
            </a:r>
            <a:endParaRPr sz="3400" b="1"/>
          </a:p>
          <a:p>
            <a:pPr marL="571500" lvl="0" indent="-419100" algn="l" rtl="0">
              <a:lnSpc>
                <a:spcPct val="90000"/>
              </a:lnSpc>
              <a:spcBef>
                <a:spcPts val="1000"/>
              </a:spcBef>
              <a:spcAft>
                <a:spcPts val="0"/>
              </a:spcAft>
              <a:buSzPts val="3400"/>
              <a:buChar char="•"/>
            </a:pPr>
            <a:r>
              <a:rPr lang="en-US" sz="3400" b="1"/>
              <a:t>Questions to consider:</a:t>
            </a:r>
            <a:endParaRPr sz="3400" b="1"/>
          </a:p>
          <a:p>
            <a:pPr marL="914400" lvl="1" indent="-444500" algn="l" rtl="0">
              <a:lnSpc>
                <a:spcPct val="90000"/>
              </a:lnSpc>
              <a:spcBef>
                <a:spcPts val="1000"/>
              </a:spcBef>
              <a:spcAft>
                <a:spcPts val="0"/>
              </a:spcAft>
              <a:buSzPts val="3000"/>
              <a:buChar char="•"/>
            </a:pPr>
            <a:r>
              <a:rPr lang="en-US" sz="3200"/>
              <a:t>What is the value of formative assessments in informatics education?</a:t>
            </a:r>
            <a:endParaRPr sz="3200"/>
          </a:p>
          <a:p>
            <a:pPr marL="914400" lvl="1" indent="-444500" algn="l" rtl="0">
              <a:lnSpc>
                <a:spcPct val="90000"/>
              </a:lnSpc>
              <a:spcBef>
                <a:spcPts val="1000"/>
              </a:spcBef>
              <a:spcAft>
                <a:spcPts val="0"/>
              </a:spcAft>
              <a:buSzPts val="3000"/>
              <a:buChar char="•"/>
            </a:pPr>
            <a:r>
              <a:rPr lang="en-US" sz="3200"/>
              <a:t>How can feedback enhance learning outcomes?</a:t>
            </a:r>
            <a:endParaRPr sz="3200"/>
          </a:p>
          <a:p>
            <a:pPr marL="914400" lvl="1" indent="-444500" algn="l" rtl="0">
              <a:lnSpc>
                <a:spcPct val="90000"/>
              </a:lnSpc>
              <a:spcBef>
                <a:spcPts val="1000"/>
              </a:spcBef>
              <a:spcAft>
                <a:spcPts val="0"/>
              </a:spcAft>
              <a:buSzPts val="3000"/>
              <a:buChar char="•"/>
            </a:pPr>
            <a:r>
              <a:rPr lang="en-US" sz="3200"/>
              <a:t>Which THINKER principle was most challenging to apply in your design?</a:t>
            </a:r>
            <a:endParaRPr sz="320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45"/>
        <p:cNvGrpSpPr/>
        <p:nvPr/>
      </p:nvGrpSpPr>
      <p:grpSpPr>
        <a:xfrm>
          <a:off x="0" y="0"/>
          <a:ext cx="0" cy="0"/>
          <a:chOff x="0" y="0"/>
          <a:chExt cx="0" cy="0"/>
        </a:xfrm>
      </p:grpSpPr>
      <p:sp>
        <p:nvSpPr>
          <p:cNvPr id="246" name="Google Shape;246;p16"/>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Homework/Additional tasks</a:t>
            </a:r>
            <a:endParaRPr/>
          </a:p>
        </p:txBody>
      </p:sp>
      <p:sp>
        <p:nvSpPr>
          <p:cNvPr id="247" name="Google Shape;247;p16"/>
          <p:cNvSpPr txBox="1">
            <a:spLocks noGrp="1"/>
          </p:cNvSpPr>
          <p:nvPr>
            <p:ph type="body" idx="1"/>
          </p:nvPr>
        </p:nvSpPr>
        <p:spPr>
          <a:xfrm>
            <a:off x="97971" y="881743"/>
            <a:ext cx="11944350" cy="5870121"/>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SzPts val="2200"/>
              <a:buFont typeface="Arial"/>
              <a:buNone/>
            </a:pPr>
            <a:endParaRPr sz="3000"/>
          </a:p>
          <a:p>
            <a:pPr marL="0" lvl="0" indent="0" algn="l" rtl="0">
              <a:lnSpc>
                <a:spcPct val="90000"/>
              </a:lnSpc>
              <a:spcBef>
                <a:spcPts val="1000"/>
              </a:spcBef>
              <a:spcAft>
                <a:spcPts val="0"/>
              </a:spcAft>
              <a:buSzPts val="2200"/>
              <a:buFont typeface="Arial"/>
              <a:buNone/>
            </a:pPr>
            <a:endParaRPr sz="3000"/>
          </a:p>
          <a:p>
            <a:pPr marL="457200" lvl="0" indent="-419100" algn="l" rtl="0">
              <a:lnSpc>
                <a:spcPct val="90000"/>
              </a:lnSpc>
              <a:spcBef>
                <a:spcPts val="1000"/>
              </a:spcBef>
              <a:spcAft>
                <a:spcPts val="0"/>
              </a:spcAft>
              <a:buSzPts val="3000"/>
              <a:buChar char="•"/>
            </a:pPr>
            <a:r>
              <a:rPr lang="en-US" sz="3000" b="1"/>
              <a:t>Refine the Designed Assessment Tool:</a:t>
            </a:r>
            <a:r>
              <a:rPr lang="en-US" sz="3000"/>
              <a:t> Based on peer feedback, revise the formative assessment and submit it to the course repository.</a:t>
            </a:r>
            <a:endParaRPr sz="3000"/>
          </a:p>
          <a:p>
            <a:pPr marL="0" lvl="0" indent="0" algn="l" rtl="0">
              <a:lnSpc>
                <a:spcPct val="90000"/>
              </a:lnSpc>
              <a:spcBef>
                <a:spcPts val="1000"/>
              </a:spcBef>
              <a:spcAft>
                <a:spcPts val="0"/>
              </a:spcAft>
              <a:buSzPts val="2200"/>
              <a:buNone/>
            </a:pPr>
            <a:endParaRPr sz="3000"/>
          </a:p>
          <a:p>
            <a:pPr marL="457200" lvl="0" indent="-419100" algn="l" rtl="0">
              <a:lnSpc>
                <a:spcPct val="90000"/>
              </a:lnSpc>
              <a:spcBef>
                <a:spcPts val="1000"/>
              </a:spcBef>
              <a:spcAft>
                <a:spcPts val="0"/>
              </a:spcAft>
              <a:buSzPts val="3000"/>
              <a:buChar char="•"/>
            </a:pPr>
            <a:r>
              <a:rPr lang="en-US" sz="3000" b="1"/>
              <a:t>Further Reading:</a:t>
            </a:r>
            <a:r>
              <a:rPr lang="en-US" sz="3000"/>
              <a:t> Explore case studies on the THINKER Project website for additional inspiration.</a:t>
            </a:r>
            <a:endParaRPr sz="3000"/>
          </a:p>
          <a:p>
            <a:pPr marL="0" lvl="0" indent="0" algn="l" rtl="0">
              <a:lnSpc>
                <a:spcPct val="90000"/>
              </a:lnSpc>
              <a:spcBef>
                <a:spcPts val="1000"/>
              </a:spcBef>
              <a:spcAft>
                <a:spcPts val="0"/>
              </a:spcAft>
              <a:buSzPts val="2200"/>
              <a:buNone/>
            </a:pPr>
            <a:endParaRPr sz="300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51"/>
        <p:cNvGrpSpPr/>
        <p:nvPr/>
      </p:nvGrpSpPr>
      <p:grpSpPr>
        <a:xfrm>
          <a:off x="0" y="0"/>
          <a:ext cx="0" cy="0"/>
          <a:chOff x="0" y="0"/>
          <a:chExt cx="0" cy="0"/>
        </a:xfrm>
      </p:grpSpPr>
      <p:sp>
        <p:nvSpPr>
          <p:cNvPr id="252" name="Google Shape;252;g342f7f7af45_0_63"/>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Additional resources</a:t>
            </a:r>
            <a:endParaRPr/>
          </a:p>
        </p:txBody>
      </p:sp>
      <p:sp>
        <p:nvSpPr>
          <p:cNvPr id="253" name="Google Shape;253;g342f7f7af45_0_63"/>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457200" lvl="0" indent="-425450" algn="l" rtl="0">
              <a:spcBef>
                <a:spcPts val="1000"/>
              </a:spcBef>
              <a:spcAft>
                <a:spcPts val="0"/>
              </a:spcAft>
              <a:buSzPts val="3100"/>
              <a:buChar char="•"/>
            </a:pPr>
            <a:r>
              <a:rPr lang="en-US" sz="3100"/>
              <a:t>The THINKER Framework and Toolkit - </a:t>
            </a:r>
            <a:r>
              <a:rPr lang="en-US" sz="3100" u="sng">
                <a:solidFill>
                  <a:schemeClr val="accent1"/>
                </a:solidFill>
                <a:hlinkClick r:id="rId3">
                  <a:extLst>
                    <a:ext uri="{A12FA001-AC4F-418D-AE19-62706E023703}">
                      <ahyp:hlinkClr xmlns:ahyp="http://schemas.microsoft.com/office/drawing/2018/hyperlinkcolor" val="tx"/>
                    </a:ext>
                  </a:extLst>
                </a:hlinkClick>
              </a:rPr>
              <a:t>PDF</a:t>
            </a:r>
            <a:endParaRPr sz="3100"/>
          </a:p>
          <a:p>
            <a:pPr marL="457200" lvl="0" indent="-425450" algn="l" rtl="0">
              <a:spcBef>
                <a:spcPts val="0"/>
              </a:spcBef>
              <a:spcAft>
                <a:spcPts val="0"/>
              </a:spcAft>
              <a:buSzPts val="3100"/>
              <a:buChar char="•"/>
            </a:pPr>
            <a:r>
              <a:rPr lang="en-US" sz="3100"/>
              <a:t>The THINKER Learning Scenarios - </a:t>
            </a:r>
            <a:r>
              <a:rPr lang="en-US" sz="3100" u="sng">
                <a:solidFill>
                  <a:schemeClr val="accent1"/>
                </a:solidFill>
                <a:hlinkClick r:id="rId4">
                  <a:extLst>
                    <a:ext uri="{A12FA001-AC4F-418D-AE19-62706E023703}">
                      <ahyp:hlinkClr xmlns:ahyp="http://schemas.microsoft.com/office/drawing/2018/hyperlinkcolor" val="tx"/>
                    </a:ext>
                  </a:extLst>
                </a:hlinkClick>
              </a:rPr>
              <a:t>PDF</a:t>
            </a:r>
            <a:endParaRPr sz="3100"/>
          </a:p>
          <a:p>
            <a:pPr marL="457200" lvl="0" indent="-425450" algn="l" rtl="0">
              <a:spcBef>
                <a:spcPts val="0"/>
              </a:spcBef>
              <a:spcAft>
                <a:spcPts val="0"/>
              </a:spcAft>
              <a:buSzPts val="3100"/>
              <a:buChar char="•"/>
            </a:pPr>
            <a:r>
              <a:rPr lang="en-US" sz="3100"/>
              <a:t>The THINKER framework and toolkit - </a:t>
            </a:r>
            <a:r>
              <a:rPr lang="en-US" sz="3100" u="sng">
                <a:solidFill>
                  <a:schemeClr val="accent1"/>
                </a:solidFill>
                <a:hlinkClick r:id="rId5">
                  <a:extLst>
                    <a:ext uri="{A12FA001-AC4F-418D-AE19-62706E023703}">
                      <ahyp:hlinkClr xmlns:ahyp="http://schemas.microsoft.com/office/drawing/2018/hyperlinkcolor" val="tx"/>
                    </a:ext>
                  </a:extLst>
                </a:hlinkClick>
              </a:rPr>
              <a:t>Overview (Web)</a:t>
            </a:r>
            <a:r>
              <a:rPr lang="en-US" sz="3100"/>
              <a:t> - </a:t>
            </a:r>
            <a:r>
              <a:rPr lang="en-US" sz="3100" u="sng">
                <a:solidFill>
                  <a:schemeClr val="accent1"/>
                </a:solidFill>
                <a:hlinkClick r:id="rId6">
                  <a:extLst>
                    <a:ext uri="{A12FA001-AC4F-418D-AE19-62706E023703}">
                      <ahyp:hlinkClr xmlns:ahyp="http://schemas.microsoft.com/office/drawing/2018/hyperlinkcolor" val="tx"/>
                    </a:ext>
                  </a:extLst>
                </a:hlinkClick>
              </a:rPr>
              <a:t>https://thinker.ucd.ie/resources/framework-and-toolkit/</a:t>
            </a:r>
            <a:endParaRPr sz="3100"/>
          </a:p>
          <a:p>
            <a:pPr marL="457200" marR="0" lvl="0" indent="0" algn="l" rtl="0">
              <a:lnSpc>
                <a:spcPct val="90000"/>
              </a:lnSpc>
              <a:spcBef>
                <a:spcPts val="0"/>
              </a:spcBef>
              <a:spcAft>
                <a:spcPts val="0"/>
              </a:spcAft>
              <a:buNone/>
            </a:pPr>
            <a:endParaRPr sz="3100"/>
          </a:p>
        </p:txBody>
      </p:sp>
      <p:pic>
        <p:nvPicPr>
          <p:cNvPr id="255" name="Google Shape;255;g342f7f7af45_0_63"/>
          <p:cNvPicPr preferRelativeResize="0"/>
          <p:nvPr/>
        </p:nvPicPr>
        <p:blipFill>
          <a:blip r:embed="rId7">
            <a:alphaModFix/>
          </a:blip>
          <a:stretch>
            <a:fillRect/>
          </a:stretch>
        </p:blipFill>
        <p:spPr>
          <a:xfrm>
            <a:off x="149529" y="4316944"/>
            <a:ext cx="8656225" cy="2519200"/>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59"/>
        <p:cNvGrpSpPr/>
        <p:nvPr/>
      </p:nvGrpSpPr>
      <p:grpSpPr>
        <a:xfrm>
          <a:off x="0" y="0"/>
          <a:ext cx="0" cy="0"/>
          <a:chOff x="0" y="0"/>
          <a:chExt cx="0" cy="0"/>
        </a:xfrm>
      </p:grpSpPr>
      <p:grpSp>
        <p:nvGrpSpPr>
          <p:cNvPr id="260" name="Google Shape;260;g35773c059ae_0_40"/>
          <p:cNvGrpSpPr/>
          <p:nvPr/>
        </p:nvGrpSpPr>
        <p:grpSpPr>
          <a:xfrm>
            <a:off x="2179811" y="4729766"/>
            <a:ext cx="7832078" cy="1110328"/>
            <a:chOff x="2179603" y="4888792"/>
            <a:chExt cx="7798544" cy="1110328"/>
          </a:xfrm>
        </p:grpSpPr>
        <p:pic>
          <p:nvPicPr>
            <p:cNvPr id="261" name="Google Shape;261;g35773c059ae_0_40"/>
            <p:cNvPicPr preferRelativeResize="0"/>
            <p:nvPr/>
          </p:nvPicPr>
          <p:blipFill rotWithShape="1">
            <a:blip r:embed="rId3">
              <a:alphaModFix/>
            </a:blip>
            <a:srcRect/>
            <a:stretch/>
          </p:blipFill>
          <p:spPr>
            <a:xfrm>
              <a:off x="2179603" y="4888792"/>
              <a:ext cx="1468783" cy="526545"/>
            </a:xfrm>
            <a:prstGeom prst="rect">
              <a:avLst/>
            </a:prstGeom>
            <a:noFill/>
            <a:ln>
              <a:noFill/>
            </a:ln>
          </p:spPr>
        </p:pic>
        <p:pic>
          <p:nvPicPr>
            <p:cNvPr id="262" name="Google Shape;262;g35773c059ae_0_40"/>
            <p:cNvPicPr preferRelativeResize="0"/>
            <p:nvPr/>
          </p:nvPicPr>
          <p:blipFill rotWithShape="1">
            <a:blip r:embed="rId4">
              <a:alphaModFix/>
            </a:blip>
            <a:srcRect l="9995" t="21987" r="6843" b="5543"/>
            <a:stretch/>
          </p:blipFill>
          <p:spPr>
            <a:xfrm>
              <a:off x="3796545" y="4949617"/>
              <a:ext cx="1406759" cy="526545"/>
            </a:xfrm>
            <a:prstGeom prst="rect">
              <a:avLst/>
            </a:prstGeom>
            <a:noFill/>
            <a:ln>
              <a:noFill/>
            </a:ln>
          </p:spPr>
        </p:pic>
        <p:pic>
          <p:nvPicPr>
            <p:cNvPr id="263" name="Google Shape;263;g35773c059ae_0_40"/>
            <p:cNvPicPr preferRelativeResize="0"/>
            <p:nvPr/>
          </p:nvPicPr>
          <p:blipFill rotWithShape="1">
            <a:blip r:embed="rId5">
              <a:alphaModFix/>
            </a:blip>
            <a:srcRect/>
            <a:stretch/>
          </p:blipFill>
          <p:spPr>
            <a:xfrm>
              <a:off x="5134273" y="4888792"/>
              <a:ext cx="1053679" cy="602102"/>
            </a:xfrm>
            <a:prstGeom prst="rect">
              <a:avLst/>
            </a:prstGeom>
            <a:noFill/>
            <a:ln>
              <a:noFill/>
            </a:ln>
          </p:spPr>
        </p:pic>
        <p:pic>
          <p:nvPicPr>
            <p:cNvPr id="264" name="Google Shape;264;g35773c059ae_0_40"/>
            <p:cNvPicPr preferRelativeResize="0"/>
            <p:nvPr/>
          </p:nvPicPr>
          <p:blipFill rotWithShape="1">
            <a:blip r:embed="rId6">
              <a:alphaModFix/>
            </a:blip>
            <a:srcRect/>
            <a:stretch/>
          </p:blipFill>
          <p:spPr>
            <a:xfrm>
              <a:off x="6187951" y="4960895"/>
              <a:ext cx="1500530" cy="545647"/>
            </a:xfrm>
            <a:prstGeom prst="rect">
              <a:avLst/>
            </a:prstGeom>
            <a:noFill/>
            <a:ln>
              <a:noFill/>
            </a:ln>
          </p:spPr>
        </p:pic>
        <p:pic>
          <p:nvPicPr>
            <p:cNvPr id="265" name="Google Shape;265;g35773c059ae_0_40"/>
            <p:cNvPicPr preferRelativeResize="0"/>
            <p:nvPr/>
          </p:nvPicPr>
          <p:blipFill rotWithShape="1">
            <a:blip r:embed="rId7">
              <a:alphaModFix/>
            </a:blip>
            <a:srcRect l="6518" t="2903" r="6456"/>
            <a:stretch/>
          </p:blipFill>
          <p:spPr>
            <a:xfrm>
              <a:off x="7781600" y="4945247"/>
              <a:ext cx="2196547" cy="545647"/>
            </a:xfrm>
            <a:prstGeom prst="rect">
              <a:avLst/>
            </a:prstGeom>
            <a:noFill/>
            <a:ln>
              <a:noFill/>
            </a:ln>
          </p:spPr>
        </p:pic>
        <p:pic>
          <p:nvPicPr>
            <p:cNvPr id="266" name="Google Shape;266;g35773c059ae_0_40"/>
            <p:cNvPicPr preferRelativeResize="0"/>
            <p:nvPr/>
          </p:nvPicPr>
          <p:blipFill rotWithShape="1">
            <a:blip r:embed="rId8">
              <a:alphaModFix/>
            </a:blip>
            <a:srcRect/>
            <a:stretch/>
          </p:blipFill>
          <p:spPr>
            <a:xfrm>
              <a:off x="2288672" y="5654827"/>
              <a:ext cx="1679028" cy="342900"/>
            </a:xfrm>
            <a:prstGeom prst="rect">
              <a:avLst/>
            </a:prstGeom>
            <a:noFill/>
            <a:ln>
              <a:noFill/>
            </a:ln>
          </p:spPr>
        </p:pic>
        <p:pic>
          <p:nvPicPr>
            <p:cNvPr id="267" name="Google Shape;267;g35773c059ae_0_40"/>
            <p:cNvPicPr preferRelativeResize="0"/>
            <p:nvPr/>
          </p:nvPicPr>
          <p:blipFill rotWithShape="1">
            <a:blip r:embed="rId9">
              <a:alphaModFix/>
            </a:blip>
            <a:srcRect/>
            <a:stretch/>
          </p:blipFill>
          <p:spPr>
            <a:xfrm>
              <a:off x="4247100" y="5578646"/>
              <a:ext cx="2083568" cy="414346"/>
            </a:xfrm>
            <a:prstGeom prst="rect">
              <a:avLst/>
            </a:prstGeom>
            <a:noFill/>
            <a:ln>
              <a:noFill/>
            </a:ln>
          </p:spPr>
        </p:pic>
        <p:pic>
          <p:nvPicPr>
            <p:cNvPr id="268" name="Google Shape;268;g35773c059ae_0_40"/>
            <p:cNvPicPr preferRelativeResize="0"/>
            <p:nvPr/>
          </p:nvPicPr>
          <p:blipFill rotWithShape="1">
            <a:blip r:embed="rId10">
              <a:alphaModFix/>
            </a:blip>
            <a:srcRect/>
            <a:stretch/>
          </p:blipFill>
          <p:spPr>
            <a:xfrm>
              <a:off x="6500192" y="5578645"/>
              <a:ext cx="1357332" cy="414344"/>
            </a:xfrm>
            <a:prstGeom prst="rect">
              <a:avLst/>
            </a:prstGeom>
            <a:noFill/>
            <a:ln>
              <a:noFill/>
            </a:ln>
          </p:spPr>
        </p:pic>
        <p:pic>
          <p:nvPicPr>
            <p:cNvPr id="269" name="Google Shape;269;g35773c059ae_0_40"/>
            <p:cNvPicPr preferRelativeResize="0"/>
            <p:nvPr/>
          </p:nvPicPr>
          <p:blipFill rotWithShape="1">
            <a:blip r:embed="rId11">
              <a:alphaModFix/>
            </a:blip>
            <a:srcRect/>
            <a:stretch/>
          </p:blipFill>
          <p:spPr>
            <a:xfrm>
              <a:off x="8024163" y="5561390"/>
              <a:ext cx="897748" cy="414345"/>
            </a:xfrm>
            <a:prstGeom prst="rect">
              <a:avLst/>
            </a:prstGeom>
            <a:noFill/>
            <a:ln>
              <a:noFill/>
            </a:ln>
          </p:spPr>
        </p:pic>
        <p:pic>
          <p:nvPicPr>
            <p:cNvPr id="270" name="Google Shape;270;g35773c059ae_0_40"/>
            <p:cNvPicPr preferRelativeResize="0"/>
            <p:nvPr/>
          </p:nvPicPr>
          <p:blipFill rotWithShape="1">
            <a:blip r:embed="rId12">
              <a:alphaModFix/>
            </a:blip>
            <a:srcRect/>
            <a:stretch/>
          </p:blipFill>
          <p:spPr>
            <a:xfrm>
              <a:off x="9179152" y="5522870"/>
              <a:ext cx="457200" cy="476250"/>
            </a:xfrm>
            <a:prstGeom prst="rect">
              <a:avLst/>
            </a:prstGeom>
            <a:noFill/>
            <a:ln>
              <a:noFill/>
            </a:ln>
          </p:spPr>
        </p:pic>
      </p:grpSp>
      <p:sp>
        <p:nvSpPr>
          <p:cNvPr id="271" name="Google Shape;271;g35773c059ae_0_40"/>
          <p:cNvSpPr txBox="1"/>
          <p:nvPr/>
        </p:nvSpPr>
        <p:spPr>
          <a:xfrm>
            <a:off x="3324150" y="2453100"/>
            <a:ext cx="3173700" cy="354000"/>
          </a:xfrm>
          <a:prstGeom prst="rect">
            <a:avLst/>
          </a:prstGeom>
          <a:noFill/>
          <a:ln>
            <a:noFill/>
          </a:ln>
        </p:spPr>
        <p:txBody>
          <a:bodyPr spcFirstLastPara="1" wrap="square" lIns="91425" tIns="91425" rIns="91425" bIns="91425" anchor="t" anchorCtr="0">
            <a:spAutoFit/>
          </a:bodyPr>
          <a:lstStyle/>
          <a:p>
            <a:pPr marL="0" marR="0" lvl="0" indent="0" algn="just" rtl="0">
              <a:lnSpc>
                <a:spcPct val="107916"/>
              </a:lnSpc>
              <a:spcBef>
                <a:spcPts val="0"/>
              </a:spcBef>
              <a:spcAft>
                <a:spcPts val="800"/>
              </a:spcAft>
              <a:buClr>
                <a:srgbClr val="000000"/>
              </a:buClr>
              <a:buSzPts val="1100"/>
              <a:buFont typeface="Arial"/>
              <a:buNone/>
            </a:pPr>
            <a:r>
              <a:rPr lang="en-US" sz="1100" b="0" i="0" u="none" strike="noStrike" cap="none">
                <a:solidFill>
                  <a:srgbClr val="1D1D1B"/>
                </a:solidFill>
                <a:latin typeface="Calibri"/>
                <a:ea typeface="Calibri"/>
                <a:cs typeface="Calibri"/>
                <a:sym typeface="Calibri"/>
              </a:rPr>
              <a:t>Available at </a:t>
            </a:r>
            <a:r>
              <a:rPr lang="en-US" sz="1100" u="sng">
                <a:solidFill>
                  <a:schemeClr val="hlink"/>
                </a:solidFill>
                <a:latin typeface="Calibri"/>
                <a:ea typeface="Calibri"/>
                <a:cs typeface="Calibri"/>
                <a:sym typeface="Calibri"/>
                <a:hlinkClick r:id="rId13"/>
              </a:rPr>
              <a:t>https://thinker.ucd.ie/elearning/</a:t>
            </a:r>
            <a:endParaRPr sz="1100" b="0" i="0" u="none" strike="noStrike" cap="none">
              <a:solidFill>
                <a:srgbClr val="16C45B"/>
              </a:solidFill>
              <a:latin typeface="Calibri"/>
              <a:ea typeface="Calibri"/>
              <a:cs typeface="Calibri"/>
              <a:sym typeface="Calibri"/>
            </a:endParaRPr>
          </a:p>
        </p:txBody>
      </p:sp>
      <p:pic>
        <p:nvPicPr>
          <p:cNvPr id="272" name="Google Shape;272;g35773c059ae_0_40"/>
          <p:cNvPicPr preferRelativeResize="0"/>
          <p:nvPr/>
        </p:nvPicPr>
        <p:blipFill rotWithShape="1">
          <a:blip r:embed="rId14">
            <a:alphaModFix/>
          </a:blip>
          <a:srcRect/>
          <a:stretch/>
        </p:blipFill>
        <p:spPr>
          <a:xfrm>
            <a:off x="4222188" y="3563650"/>
            <a:ext cx="1171575" cy="409575"/>
          </a:xfrm>
          <a:prstGeom prst="rect">
            <a:avLst/>
          </a:prstGeom>
          <a:noFill/>
          <a:ln>
            <a:noFill/>
          </a:ln>
        </p:spPr>
      </p:pic>
      <p:sp>
        <p:nvSpPr>
          <p:cNvPr id="273" name="Google Shape;273;g35773c059ae_0_40"/>
          <p:cNvSpPr txBox="1"/>
          <p:nvPr/>
        </p:nvSpPr>
        <p:spPr>
          <a:xfrm>
            <a:off x="1646350" y="2994850"/>
            <a:ext cx="5987700" cy="568800"/>
          </a:xfrm>
          <a:prstGeom prst="rect">
            <a:avLst/>
          </a:prstGeom>
          <a:noFill/>
          <a:ln>
            <a:noFill/>
          </a:ln>
        </p:spPr>
        <p:txBody>
          <a:bodyPr spcFirstLastPara="1" wrap="square" lIns="91425" tIns="91425" rIns="91425" bIns="91425" anchor="t" anchorCtr="0">
            <a:spAutoFit/>
          </a:bodyPr>
          <a:lstStyle/>
          <a:p>
            <a:pPr marL="360045" marR="0" lvl="0" indent="1904" algn="ctr" rtl="0">
              <a:lnSpc>
                <a:spcPct val="107916"/>
              </a:lnSpc>
              <a:spcBef>
                <a:spcPts val="0"/>
              </a:spcBef>
              <a:spcAft>
                <a:spcPts val="800"/>
              </a:spcAft>
              <a:buClr>
                <a:srgbClr val="000000"/>
              </a:buClr>
              <a:buSzPts val="1200"/>
              <a:buFont typeface="Arial"/>
              <a:buNone/>
            </a:pPr>
            <a:r>
              <a:rPr lang="en-US" sz="1200" b="1" i="0" u="none" strike="noStrike" cap="none">
                <a:solidFill>
                  <a:srgbClr val="1D1D1B"/>
                </a:solidFill>
                <a:latin typeface="Calibri"/>
                <a:ea typeface="Calibri"/>
                <a:cs typeface="Calibri"/>
                <a:sym typeface="Calibri"/>
              </a:rPr>
              <a:t>This publication is licensed under </a:t>
            </a:r>
            <a:r>
              <a:rPr lang="en-US" sz="1200" b="1" i="1" u="none" strike="noStrike" cap="none">
                <a:solidFill>
                  <a:srgbClr val="1D1D1B"/>
                </a:solidFill>
                <a:latin typeface="Calibri"/>
                <a:ea typeface="Calibri"/>
                <a:cs typeface="Calibri"/>
                <a:sym typeface="Calibri"/>
              </a:rPr>
              <a:t>Creative Commons Attribution-NonCommercial-NoDerivs 4.0 International</a:t>
            </a:r>
            <a:r>
              <a:rPr lang="en-US" sz="1200" b="1" i="0" u="none" strike="noStrike" cap="none">
                <a:solidFill>
                  <a:srgbClr val="1D1D1B"/>
                </a:solidFill>
                <a:latin typeface="Calibri"/>
                <a:ea typeface="Calibri"/>
                <a:cs typeface="Calibri"/>
                <a:sym typeface="Calibri"/>
              </a:rPr>
              <a:t> License (</a:t>
            </a:r>
            <a:r>
              <a:rPr lang="en-US" sz="1200" b="1" i="0" u="sng" strike="noStrike" cap="none">
                <a:solidFill>
                  <a:srgbClr val="16C45B"/>
                </a:solidFill>
                <a:latin typeface="Calibri"/>
                <a:ea typeface="Calibri"/>
                <a:cs typeface="Calibri"/>
                <a:sym typeface="Calibri"/>
                <a:hlinkClick r:id="rId15">
                  <a:extLst>
                    <a:ext uri="{A12FA001-AC4F-418D-AE19-62706E023703}">
                      <ahyp:hlinkClr xmlns:ahyp="http://schemas.microsoft.com/office/drawing/2018/hyperlinkcolor" val="tx"/>
                    </a:ext>
                  </a:extLst>
                </a:hlinkClick>
              </a:rPr>
              <a:t>CC BY-NC-ND 4.0</a:t>
            </a:r>
            <a:r>
              <a:rPr lang="en-US" sz="1200" b="1" i="0" u="none" strike="noStrike" cap="none">
                <a:solidFill>
                  <a:srgbClr val="1D1D1B"/>
                </a:solidFill>
                <a:latin typeface="Calibri"/>
                <a:ea typeface="Calibri"/>
                <a:cs typeface="Calibri"/>
                <a:sym typeface="Calibri"/>
              </a:rPr>
              <a:t>).</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Google Shape;98;p5"/>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Learning outcomes</a:t>
            </a:r>
            <a:endParaRPr/>
          </a:p>
        </p:txBody>
      </p:sp>
      <p:sp>
        <p:nvSpPr>
          <p:cNvPr id="99" name="Google Shape;99;p5"/>
          <p:cNvSpPr txBox="1">
            <a:spLocks noGrp="1"/>
          </p:cNvSpPr>
          <p:nvPr>
            <p:ph type="body" idx="1"/>
          </p:nvPr>
        </p:nvSpPr>
        <p:spPr>
          <a:xfrm>
            <a:off x="97971" y="881743"/>
            <a:ext cx="11944350" cy="5870121"/>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1000"/>
              </a:spcBef>
              <a:spcAft>
                <a:spcPts val="0"/>
              </a:spcAft>
              <a:buSzPts val="2200"/>
              <a:buNone/>
            </a:pPr>
            <a:r>
              <a:rPr lang="en-US"/>
              <a:t>By the end of this module teachers will be able to:</a:t>
            </a:r>
            <a:endParaRPr/>
          </a:p>
          <a:p>
            <a:pPr marL="0" marR="0" lvl="0" indent="0" algn="l" rtl="0">
              <a:lnSpc>
                <a:spcPct val="90000"/>
              </a:lnSpc>
              <a:spcBef>
                <a:spcPts val="1000"/>
              </a:spcBef>
              <a:spcAft>
                <a:spcPts val="0"/>
              </a:spcAft>
              <a:buSzPts val="2200"/>
              <a:buNone/>
            </a:pPr>
            <a:endParaRPr/>
          </a:p>
          <a:p>
            <a:pPr marL="457200" marR="0" lvl="0" indent="-368300" algn="l" rtl="0">
              <a:lnSpc>
                <a:spcPct val="90000"/>
              </a:lnSpc>
              <a:spcBef>
                <a:spcPts val="1000"/>
              </a:spcBef>
              <a:spcAft>
                <a:spcPts val="0"/>
              </a:spcAft>
              <a:buSzPts val="2200"/>
              <a:buChar char="•"/>
            </a:pPr>
            <a:r>
              <a:rPr lang="en-US" b="1"/>
              <a:t>Identify formative and summative assessment strategies:</a:t>
            </a:r>
            <a:r>
              <a:rPr lang="en-US"/>
              <a:t> Understand the role of formative and summative assessments in informatics education.</a:t>
            </a:r>
            <a:endParaRPr/>
          </a:p>
          <a:p>
            <a:pPr marL="0" marR="0" lvl="0" indent="0" algn="l" rtl="0">
              <a:lnSpc>
                <a:spcPct val="90000"/>
              </a:lnSpc>
              <a:spcBef>
                <a:spcPts val="1000"/>
              </a:spcBef>
              <a:spcAft>
                <a:spcPts val="0"/>
              </a:spcAft>
              <a:buSzPts val="2200"/>
              <a:buNone/>
            </a:pPr>
            <a:endParaRPr/>
          </a:p>
          <a:p>
            <a:pPr marL="457200" marR="0" lvl="0" indent="-368300" algn="l" rtl="0">
              <a:lnSpc>
                <a:spcPct val="90000"/>
              </a:lnSpc>
              <a:spcBef>
                <a:spcPts val="1000"/>
              </a:spcBef>
              <a:spcAft>
                <a:spcPts val="0"/>
              </a:spcAft>
              <a:buSzPts val="2200"/>
              <a:buChar char="•"/>
            </a:pPr>
            <a:r>
              <a:rPr lang="en-US" b="1"/>
              <a:t>Design a formative assessment tool for informatics competencies:</a:t>
            </a:r>
            <a:r>
              <a:rPr lang="en-US"/>
              <a:t> Develop an assessment tool with at least two practical tasks and one reflective question aligned with the THINKER Framework.</a:t>
            </a:r>
            <a:endParaRPr/>
          </a:p>
          <a:p>
            <a:pPr marL="0" marR="0" lvl="0" indent="0" algn="l" rtl="0">
              <a:lnSpc>
                <a:spcPct val="90000"/>
              </a:lnSpc>
              <a:spcBef>
                <a:spcPts val="1000"/>
              </a:spcBef>
              <a:spcAft>
                <a:spcPts val="0"/>
              </a:spcAft>
              <a:buSzPts val="2200"/>
              <a:buNone/>
            </a:pPr>
            <a:endParaRPr/>
          </a:p>
          <a:p>
            <a:pPr marL="457200" marR="0" lvl="0" indent="-368300" algn="l" rtl="0">
              <a:lnSpc>
                <a:spcPct val="90000"/>
              </a:lnSpc>
              <a:spcBef>
                <a:spcPts val="1000"/>
              </a:spcBef>
              <a:spcAft>
                <a:spcPts val="0"/>
              </a:spcAft>
              <a:buSzPts val="2200"/>
              <a:buChar char="•"/>
            </a:pPr>
            <a:r>
              <a:rPr lang="en-US" b="1"/>
              <a:t>Implement practical tools for measuring informatics competencies:</a:t>
            </a:r>
            <a:r>
              <a:rPr lang="en-US"/>
              <a:t> Use coding challenges or problem-solving activities to assess informatics skills such as algorithmic thinking.</a:t>
            </a:r>
            <a:endParaRPr/>
          </a:p>
          <a:p>
            <a:pPr marL="0" marR="0" lvl="0" indent="0" algn="l" rtl="0">
              <a:lnSpc>
                <a:spcPct val="90000"/>
              </a:lnSpc>
              <a:spcBef>
                <a:spcPts val="1000"/>
              </a:spcBef>
              <a:spcAft>
                <a:spcPts val="0"/>
              </a:spcAft>
              <a:buSzPts val="2200"/>
              <a:buNone/>
            </a:pPr>
            <a:endParaRPr/>
          </a:p>
          <a:p>
            <a:pPr marL="457200" marR="0" lvl="0" indent="-368300" algn="l" rtl="0">
              <a:lnSpc>
                <a:spcPct val="90000"/>
              </a:lnSpc>
              <a:spcBef>
                <a:spcPts val="1000"/>
              </a:spcBef>
              <a:spcAft>
                <a:spcPts val="0"/>
              </a:spcAft>
              <a:buSzPts val="2200"/>
              <a:buChar char="•"/>
            </a:pPr>
            <a:r>
              <a:rPr lang="en-US" b="1"/>
              <a:t>Provide immediate and constructive feedback:</a:t>
            </a:r>
            <a:r>
              <a:rPr lang="en-US"/>
              <a:t> Develop strategies for offering real-time feedback to enhance learning outcomes.</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Google Shape;105;g342f7f7af45_0_104"/>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571500" lvl="0" indent="-342900" algn="l" rtl="0">
              <a:lnSpc>
                <a:spcPct val="90000"/>
              </a:lnSpc>
              <a:spcBef>
                <a:spcPts val="1000"/>
              </a:spcBef>
              <a:spcAft>
                <a:spcPts val="0"/>
              </a:spcAft>
              <a:buSzPts val="2200"/>
              <a:buChar char="•"/>
            </a:pPr>
            <a:r>
              <a:rPr lang="en-US"/>
              <a:t>Slide 1 - WP title</a:t>
            </a:r>
            <a:endParaRPr/>
          </a:p>
          <a:p>
            <a:pPr marL="571500" lvl="0" indent="-342900" algn="l" rtl="0">
              <a:lnSpc>
                <a:spcPct val="90000"/>
              </a:lnSpc>
              <a:spcBef>
                <a:spcPts val="1000"/>
              </a:spcBef>
              <a:spcAft>
                <a:spcPts val="0"/>
              </a:spcAft>
              <a:buSzPts val="2200"/>
              <a:buChar char="•"/>
            </a:pPr>
            <a:r>
              <a:rPr lang="en-US"/>
              <a:t>Slide 2 - Unit title</a:t>
            </a:r>
            <a:endParaRPr/>
          </a:p>
          <a:p>
            <a:pPr marL="571500" lvl="0" indent="-342900" algn="l" rtl="0">
              <a:lnSpc>
                <a:spcPct val="90000"/>
              </a:lnSpc>
              <a:spcBef>
                <a:spcPts val="1000"/>
              </a:spcBef>
              <a:spcAft>
                <a:spcPts val="0"/>
              </a:spcAft>
              <a:buSzPts val="2200"/>
              <a:buChar char="•"/>
            </a:pPr>
            <a:r>
              <a:rPr lang="en-US"/>
              <a:t>Slide 3 - Learning outcomes</a:t>
            </a:r>
            <a:endParaRPr/>
          </a:p>
          <a:p>
            <a:pPr marL="571500" lvl="0" indent="-342900" algn="l" rtl="0">
              <a:lnSpc>
                <a:spcPct val="90000"/>
              </a:lnSpc>
              <a:spcBef>
                <a:spcPts val="1000"/>
              </a:spcBef>
              <a:spcAft>
                <a:spcPts val="0"/>
              </a:spcAft>
              <a:buSzPts val="2200"/>
              <a:buChar char="•"/>
            </a:pPr>
            <a:r>
              <a:rPr lang="en-US"/>
              <a:t>Slide 4 - Contents </a:t>
            </a:r>
            <a:endParaRPr/>
          </a:p>
          <a:p>
            <a:pPr marL="571500" lvl="0" indent="-342900" algn="l" rtl="0">
              <a:lnSpc>
                <a:spcPct val="90000"/>
              </a:lnSpc>
              <a:spcBef>
                <a:spcPts val="1000"/>
              </a:spcBef>
              <a:spcAft>
                <a:spcPts val="0"/>
              </a:spcAft>
              <a:buSzPts val="2200"/>
              <a:buChar char="•"/>
            </a:pPr>
            <a:r>
              <a:rPr lang="en-US"/>
              <a:t>Slides 5-7 -  Introduction – Why do assessments matter?</a:t>
            </a:r>
            <a:endParaRPr/>
          </a:p>
          <a:p>
            <a:pPr marL="571500" lvl="0" indent="-342900" algn="l" rtl="0">
              <a:lnSpc>
                <a:spcPct val="90000"/>
              </a:lnSpc>
              <a:spcBef>
                <a:spcPts val="1000"/>
              </a:spcBef>
              <a:spcAft>
                <a:spcPts val="0"/>
              </a:spcAft>
              <a:buSzPts val="2200"/>
              <a:buChar char="•"/>
            </a:pPr>
            <a:r>
              <a:rPr lang="en-US"/>
              <a:t>Slides 8-10 - Activity #1 – Analyzing formative assessment examples</a:t>
            </a:r>
            <a:endParaRPr/>
          </a:p>
          <a:p>
            <a:pPr marL="571500" lvl="0" indent="-342900" algn="l" rtl="0">
              <a:lnSpc>
                <a:spcPct val="90000"/>
              </a:lnSpc>
              <a:spcBef>
                <a:spcPts val="1000"/>
              </a:spcBef>
              <a:spcAft>
                <a:spcPts val="0"/>
              </a:spcAft>
              <a:buSzPts val="2200"/>
              <a:buChar char="•"/>
            </a:pPr>
            <a:r>
              <a:rPr lang="en-US"/>
              <a:t>Slides 11-15 - Activity #2 – Designing a formative assessment</a:t>
            </a:r>
            <a:endParaRPr/>
          </a:p>
          <a:p>
            <a:pPr marL="571500" lvl="0" indent="-342900" algn="l" rtl="0">
              <a:lnSpc>
                <a:spcPct val="90000"/>
              </a:lnSpc>
              <a:spcBef>
                <a:spcPts val="1000"/>
              </a:spcBef>
              <a:spcAft>
                <a:spcPts val="0"/>
              </a:spcAft>
              <a:buSzPts val="2200"/>
              <a:buChar char="•"/>
            </a:pPr>
            <a:r>
              <a:rPr lang="en-US"/>
              <a:t>Slides 16-21 - Activity #3 – Implementing and giving feedback</a:t>
            </a:r>
            <a:endParaRPr/>
          </a:p>
          <a:p>
            <a:pPr marL="571500" lvl="0" indent="-342900" algn="l" rtl="0">
              <a:lnSpc>
                <a:spcPct val="90000"/>
              </a:lnSpc>
              <a:spcBef>
                <a:spcPts val="1000"/>
              </a:spcBef>
              <a:spcAft>
                <a:spcPts val="0"/>
              </a:spcAft>
              <a:buSzPts val="2200"/>
              <a:buChar char="•"/>
            </a:pPr>
            <a:r>
              <a:rPr lang="en-US"/>
              <a:t>Slide 22 - Reflection and conclusions</a:t>
            </a:r>
            <a:endParaRPr/>
          </a:p>
          <a:p>
            <a:pPr marL="571500" lvl="0" indent="-342900" algn="l" rtl="0">
              <a:lnSpc>
                <a:spcPct val="90000"/>
              </a:lnSpc>
              <a:spcBef>
                <a:spcPts val="1000"/>
              </a:spcBef>
              <a:spcAft>
                <a:spcPts val="0"/>
              </a:spcAft>
              <a:buSzPts val="2200"/>
              <a:buChar char="•"/>
            </a:pPr>
            <a:r>
              <a:rPr lang="en-US"/>
              <a:t>Slide 23 - Homework/Additional tasks</a:t>
            </a:r>
            <a:endParaRPr/>
          </a:p>
          <a:p>
            <a:pPr marL="571500" lvl="0" indent="-342900" algn="l" rtl="0">
              <a:lnSpc>
                <a:spcPct val="90000"/>
              </a:lnSpc>
              <a:spcBef>
                <a:spcPts val="1000"/>
              </a:spcBef>
              <a:spcAft>
                <a:spcPts val="0"/>
              </a:spcAft>
              <a:buSzPts val="2200"/>
              <a:buChar char="•"/>
            </a:pPr>
            <a:r>
              <a:rPr lang="en-US"/>
              <a:t>Slide 24 - Additional resources</a:t>
            </a:r>
            <a:endParaRPr/>
          </a:p>
        </p:txBody>
      </p:sp>
      <p:sp>
        <p:nvSpPr>
          <p:cNvPr id="106" name="Google Shape;106;g342f7f7af45_0_104"/>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SzPts val="3800"/>
              <a:buNone/>
            </a:pPr>
            <a:r>
              <a:rPr lang="en-US">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0"/>
                  </a:ext>
                </a:extLst>
              </a:rPr>
              <a:t>Contents</a:t>
            </a:r>
            <a:endParaRPr/>
          </a:p>
        </p:txBody>
      </p:sp>
      <p:pic>
        <p:nvPicPr>
          <p:cNvPr id="107" name="Google Shape;107;g342f7f7af45_0_104"/>
          <p:cNvPicPr preferRelativeResize="0"/>
          <p:nvPr/>
        </p:nvPicPr>
        <p:blipFill rotWithShape="1">
          <a:blip r:embed="rId3">
            <a:alphaModFix/>
          </a:blip>
          <a:srcRect/>
          <a:stretch/>
        </p:blipFill>
        <p:spPr>
          <a:xfrm>
            <a:off x="8993550" y="1043250"/>
            <a:ext cx="2934400" cy="29344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113" name="Google Shape;113;p9"/>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Why do assessments matter?</a:t>
            </a:r>
            <a:endParaRPr/>
          </a:p>
        </p:txBody>
      </p:sp>
      <p:sp>
        <p:nvSpPr>
          <p:cNvPr id="114" name="Google Shape;114;p9"/>
          <p:cNvSpPr txBox="1">
            <a:spLocks noGrp="1"/>
          </p:cNvSpPr>
          <p:nvPr>
            <p:ph type="body" idx="1"/>
          </p:nvPr>
        </p:nvSpPr>
        <p:spPr>
          <a:xfrm>
            <a:off x="97974" y="881750"/>
            <a:ext cx="9323400" cy="5870100"/>
          </a:xfrm>
          <a:prstGeom prst="rect">
            <a:avLst/>
          </a:prstGeom>
          <a:noFill/>
          <a:ln>
            <a:noFill/>
          </a:ln>
        </p:spPr>
        <p:txBody>
          <a:bodyPr spcFirstLastPara="1" wrap="square" lIns="91425" tIns="45700" rIns="91425" bIns="45700" anchor="t" anchorCtr="0">
            <a:noAutofit/>
          </a:bodyPr>
          <a:lstStyle/>
          <a:p>
            <a:pPr marL="571500" marR="0" lvl="0" indent="0" algn="l" rtl="0">
              <a:lnSpc>
                <a:spcPct val="90000"/>
              </a:lnSpc>
              <a:spcBef>
                <a:spcPts val="1000"/>
              </a:spcBef>
              <a:spcAft>
                <a:spcPts val="0"/>
              </a:spcAft>
              <a:buSzPts val="2200"/>
              <a:buNone/>
            </a:pPr>
            <a:endParaRPr sz="2700" b="1"/>
          </a:p>
          <a:p>
            <a:pPr marL="571500" marR="0" lvl="0" indent="0" algn="l" rtl="0">
              <a:lnSpc>
                <a:spcPct val="90000"/>
              </a:lnSpc>
              <a:spcBef>
                <a:spcPts val="1000"/>
              </a:spcBef>
              <a:spcAft>
                <a:spcPts val="0"/>
              </a:spcAft>
              <a:buSzPts val="2200"/>
              <a:buNone/>
            </a:pPr>
            <a:endParaRPr sz="2700"/>
          </a:p>
          <a:p>
            <a:pPr marL="571500" marR="0" lvl="0" indent="-374650" algn="l" rtl="0">
              <a:lnSpc>
                <a:spcPct val="90000"/>
              </a:lnSpc>
              <a:spcBef>
                <a:spcPts val="1000"/>
              </a:spcBef>
              <a:spcAft>
                <a:spcPts val="0"/>
              </a:spcAft>
              <a:buClr>
                <a:schemeClr val="accent4"/>
              </a:buClr>
              <a:buSzPts val="2700"/>
              <a:buChar char="•"/>
            </a:pPr>
            <a:r>
              <a:rPr lang="en-US" sz="2700"/>
              <a:t>Assessments aim is to </a:t>
            </a:r>
            <a:r>
              <a:rPr lang="en-US" sz="2700" b="1"/>
              <a:t>guide learning &amp; improve teaching</a:t>
            </a:r>
            <a:r>
              <a:rPr lang="en-US" sz="2700"/>
              <a:t>.</a:t>
            </a:r>
            <a:endParaRPr sz="2700"/>
          </a:p>
          <a:p>
            <a:pPr marL="0" marR="0" lvl="0" indent="0" algn="l" rtl="0">
              <a:lnSpc>
                <a:spcPct val="90000"/>
              </a:lnSpc>
              <a:spcBef>
                <a:spcPts val="1000"/>
              </a:spcBef>
              <a:spcAft>
                <a:spcPts val="0"/>
              </a:spcAft>
              <a:buSzPts val="2200"/>
              <a:buNone/>
            </a:pPr>
            <a:endParaRPr sz="2700"/>
          </a:p>
          <a:p>
            <a:pPr marL="571500" marR="0" lvl="0" indent="-374650" algn="l" rtl="0">
              <a:lnSpc>
                <a:spcPct val="90000"/>
              </a:lnSpc>
              <a:spcBef>
                <a:spcPts val="1000"/>
              </a:spcBef>
              <a:spcAft>
                <a:spcPts val="0"/>
              </a:spcAft>
              <a:buClr>
                <a:schemeClr val="accent4"/>
              </a:buClr>
              <a:buSzPts val="2700"/>
              <a:buChar char="•"/>
            </a:pPr>
            <a:r>
              <a:rPr lang="en-US" sz="2700" b="1"/>
              <a:t>Challenge:</a:t>
            </a:r>
            <a:r>
              <a:rPr lang="en-US" sz="2700"/>
              <a:t> Many assessments focus </a:t>
            </a:r>
            <a:r>
              <a:rPr lang="en-US" sz="2700" b="1"/>
              <a:t>too much on memorization</a:t>
            </a:r>
            <a:r>
              <a:rPr lang="en-US" sz="2700"/>
              <a:t>.</a:t>
            </a:r>
            <a:endParaRPr sz="2700"/>
          </a:p>
          <a:p>
            <a:pPr marL="0" marR="0" lvl="0" indent="0" algn="l" rtl="0">
              <a:lnSpc>
                <a:spcPct val="90000"/>
              </a:lnSpc>
              <a:spcBef>
                <a:spcPts val="1000"/>
              </a:spcBef>
              <a:spcAft>
                <a:spcPts val="0"/>
              </a:spcAft>
              <a:buSzPts val="2200"/>
              <a:buNone/>
            </a:pPr>
            <a:endParaRPr sz="2700"/>
          </a:p>
          <a:p>
            <a:pPr marL="571500" marR="0" lvl="0" indent="-374650" algn="l" rtl="0">
              <a:lnSpc>
                <a:spcPct val="90000"/>
              </a:lnSpc>
              <a:spcBef>
                <a:spcPts val="1000"/>
              </a:spcBef>
              <a:spcAft>
                <a:spcPts val="0"/>
              </a:spcAft>
              <a:buClr>
                <a:schemeClr val="accent4"/>
              </a:buClr>
              <a:buSzPts val="2700"/>
              <a:buChar char="•"/>
            </a:pPr>
            <a:r>
              <a:rPr lang="en-US" sz="2700" b="1"/>
              <a:t>THINKER-based</a:t>
            </a:r>
            <a:r>
              <a:rPr lang="en-US" sz="2700"/>
              <a:t> assessments emphasize </a:t>
            </a:r>
            <a:r>
              <a:rPr lang="en-US" sz="2700" b="1"/>
              <a:t>authentic learning &amp; problem-solving.</a:t>
            </a:r>
            <a:endParaRPr sz="2700" b="1"/>
          </a:p>
          <a:p>
            <a:pPr marL="571500" marR="0" lvl="0" indent="-203200" algn="l" rtl="0">
              <a:lnSpc>
                <a:spcPct val="90000"/>
              </a:lnSpc>
              <a:spcBef>
                <a:spcPts val="1000"/>
              </a:spcBef>
              <a:spcAft>
                <a:spcPts val="0"/>
              </a:spcAft>
              <a:buClr>
                <a:schemeClr val="accent4"/>
              </a:buClr>
              <a:buSzPts val="2200"/>
              <a:buFont typeface="Arial"/>
              <a:buNone/>
            </a:pPr>
            <a:endParaRPr sz="2700"/>
          </a:p>
          <a:p>
            <a:pPr marL="571500" marR="0" lvl="0" indent="-203200" algn="l" rtl="0">
              <a:lnSpc>
                <a:spcPct val="90000"/>
              </a:lnSpc>
              <a:spcBef>
                <a:spcPts val="1000"/>
              </a:spcBef>
              <a:spcAft>
                <a:spcPts val="0"/>
              </a:spcAft>
              <a:buClr>
                <a:schemeClr val="accent4"/>
              </a:buClr>
              <a:buSzPts val="2200"/>
              <a:buFont typeface="Arial"/>
              <a:buNone/>
            </a:pPr>
            <a:endParaRPr sz="2700"/>
          </a:p>
        </p:txBody>
      </p:sp>
      <p:pic>
        <p:nvPicPr>
          <p:cNvPr id="115" name="Google Shape;115;p9"/>
          <p:cNvPicPr preferRelativeResize="0"/>
          <p:nvPr/>
        </p:nvPicPr>
        <p:blipFill rotWithShape="1">
          <a:blip r:embed="rId3">
            <a:alphaModFix/>
          </a:blip>
          <a:srcRect/>
          <a:stretch/>
        </p:blipFill>
        <p:spPr>
          <a:xfrm>
            <a:off x="9555550" y="2092325"/>
            <a:ext cx="2437099" cy="2437099"/>
          </a:xfrm>
          <a:prstGeom prst="rect">
            <a:avLst/>
          </a:prstGeom>
          <a:noFill/>
          <a:ln>
            <a:noFill/>
          </a:ln>
        </p:spPr>
      </p:pic>
      <p:sp>
        <p:nvSpPr>
          <p:cNvPr id="116" name="Google Shape;116;p9"/>
          <p:cNvSpPr txBox="1"/>
          <p:nvPr/>
        </p:nvSpPr>
        <p:spPr>
          <a:xfrm>
            <a:off x="9748400" y="4529425"/>
            <a:ext cx="20514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Source: Freepik.com</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Google Shape;122;g33ff3573224_0_36"/>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Why do assessments matter?</a:t>
            </a:r>
            <a:endParaRPr/>
          </a:p>
        </p:txBody>
      </p:sp>
      <p:sp>
        <p:nvSpPr>
          <p:cNvPr id="123" name="Google Shape;123;g33ff3573224_0_36"/>
          <p:cNvSpPr txBox="1">
            <a:spLocks noGrp="1"/>
          </p:cNvSpPr>
          <p:nvPr>
            <p:ph type="body" idx="1"/>
          </p:nvPr>
        </p:nvSpPr>
        <p:spPr>
          <a:xfrm>
            <a:off x="97974" y="881750"/>
            <a:ext cx="7651200" cy="5870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1000"/>
              </a:spcBef>
              <a:spcAft>
                <a:spcPts val="0"/>
              </a:spcAft>
              <a:buSzPts val="2200"/>
              <a:buNone/>
            </a:pPr>
            <a:endParaRPr sz="2600"/>
          </a:p>
          <a:p>
            <a:pPr marL="0" marR="0" lvl="0" indent="0" algn="l" rtl="0">
              <a:lnSpc>
                <a:spcPct val="90000"/>
              </a:lnSpc>
              <a:spcBef>
                <a:spcPts val="1000"/>
              </a:spcBef>
              <a:spcAft>
                <a:spcPts val="0"/>
              </a:spcAft>
              <a:buSzPts val="2200"/>
              <a:buNone/>
            </a:pPr>
            <a:endParaRPr sz="2800"/>
          </a:p>
          <a:p>
            <a:pPr marL="571500" marR="0" lvl="0" indent="0" algn="l" rtl="0">
              <a:lnSpc>
                <a:spcPct val="90000"/>
              </a:lnSpc>
              <a:spcBef>
                <a:spcPts val="1000"/>
              </a:spcBef>
              <a:spcAft>
                <a:spcPts val="0"/>
              </a:spcAft>
              <a:buSzPts val="2200"/>
              <a:buNone/>
            </a:pPr>
            <a:r>
              <a:rPr lang="en-US" sz="2800" b="1"/>
              <a:t>Overview of:</a:t>
            </a:r>
            <a:endParaRPr sz="2800" b="1"/>
          </a:p>
          <a:p>
            <a:pPr marL="571500" marR="0" lvl="0" indent="0" algn="l" rtl="0">
              <a:lnSpc>
                <a:spcPct val="90000"/>
              </a:lnSpc>
              <a:spcBef>
                <a:spcPts val="1000"/>
              </a:spcBef>
              <a:spcAft>
                <a:spcPts val="0"/>
              </a:spcAft>
              <a:buSzPts val="2200"/>
              <a:buNone/>
            </a:pPr>
            <a:endParaRPr sz="2800" b="1"/>
          </a:p>
          <a:p>
            <a:pPr marL="1371600" marR="0" lvl="1" indent="-431800" algn="l" rtl="0">
              <a:lnSpc>
                <a:spcPct val="90000"/>
              </a:lnSpc>
              <a:spcBef>
                <a:spcPts val="1000"/>
              </a:spcBef>
              <a:spcAft>
                <a:spcPts val="0"/>
              </a:spcAft>
              <a:buClr>
                <a:schemeClr val="accent4"/>
              </a:buClr>
              <a:buSzPts val="2800"/>
              <a:buChar char="•"/>
            </a:pPr>
            <a:r>
              <a:rPr lang="en-US" sz="2600" b="1"/>
              <a:t>Formative </a:t>
            </a:r>
            <a:r>
              <a:rPr lang="en-US" sz="2600"/>
              <a:t>Assessments:</a:t>
            </a:r>
            <a:endParaRPr sz="2600"/>
          </a:p>
          <a:p>
            <a:pPr marL="914400" marR="0" lvl="0" indent="0" algn="l" rtl="0">
              <a:lnSpc>
                <a:spcPct val="90000"/>
              </a:lnSpc>
              <a:spcBef>
                <a:spcPts val="1000"/>
              </a:spcBef>
              <a:spcAft>
                <a:spcPts val="0"/>
              </a:spcAft>
              <a:buSzPts val="2200"/>
              <a:buNone/>
            </a:pPr>
            <a:r>
              <a:rPr lang="en-US" sz="2800"/>
              <a:t>These assessments are </a:t>
            </a:r>
            <a:r>
              <a:rPr lang="en-US" sz="2800" b="1"/>
              <a:t>ongoing</a:t>
            </a:r>
            <a:r>
              <a:rPr lang="en-US" sz="2800"/>
              <a:t>. They </a:t>
            </a:r>
            <a:r>
              <a:rPr lang="en-US" sz="2800" b="1"/>
              <a:t>provide feedback</a:t>
            </a:r>
            <a:r>
              <a:rPr lang="en-US" sz="2800"/>
              <a:t> and </a:t>
            </a:r>
            <a:r>
              <a:rPr lang="en-US" sz="2800" b="1"/>
              <a:t>improve learning</a:t>
            </a:r>
            <a:r>
              <a:rPr lang="en-US" sz="2800"/>
              <a:t>.</a:t>
            </a:r>
            <a:endParaRPr sz="2800"/>
          </a:p>
          <a:p>
            <a:pPr marL="0" marR="0" lvl="0" indent="0" algn="l" rtl="0">
              <a:lnSpc>
                <a:spcPct val="90000"/>
              </a:lnSpc>
              <a:spcBef>
                <a:spcPts val="1000"/>
              </a:spcBef>
              <a:spcAft>
                <a:spcPts val="0"/>
              </a:spcAft>
              <a:buSzPts val="2200"/>
              <a:buNone/>
            </a:pPr>
            <a:endParaRPr sz="2800"/>
          </a:p>
          <a:p>
            <a:pPr marL="1371600" marR="0" lvl="1" indent="-431800" algn="l" rtl="0">
              <a:lnSpc>
                <a:spcPct val="90000"/>
              </a:lnSpc>
              <a:spcBef>
                <a:spcPts val="1000"/>
              </a:spcBef>
              <a:spcAft>
                <a:spcPts val="0"/>
              </a:spcAft>
              <a:buClr>
                <a:schemeClr val="accent4"/>
              </a:buClr>
              <a:buSzPts val="2800"/>
              <a:buChar char="•"/>
            </a:pPr>
            <a:r>
              <a:rPr lang="en-US" sz="2600" b="1"/>
              <a:t>Summative </a:t>
            </a:r>
            <a:r>
              <a:rPr lang="en-US" sz="2600"/>
              <a:t>Assessments:</a:t>
            </a:r>
            <a:endParaRPr sz="2600"/>
          </a:p>
          <a:p>
            <a:pPr marL="914400" marR="0" lvl="0" indent="0" algn="l" rtl="0">
              <a:lnSpc>
                <a:spcPct val="90000"/>
              </a:lnSpc>
              <a:spcBef>
                <a:spcPts val="1000"/>
              </a:spcBef>
              <a:spcAft>
                <a:spcPts val="0"/>
              </a:spcAft>
              <a:buSzPts val="2200"/>
              <a:buNone/>
            </a:pPr>
            <a:r>
              <a:rPr lang="en-US" sz="2800"/>
              <a:t>These assessments evaluates </a:t>
            </a:r>
            <a:r>
              <a:rPr lang="en-US" sz="2800" b="1"/>
              <a:t>overall learning</a:t>
            </a:r>
            <a:r>
              <a:rPr lang="en-US" sz="2800"/>
              <a:t> </a:t>
            </a:r>
            <a:r>
              <a:rPr lang="en-US" sz="2800" b="1"/>
              <a:t>at the end</a:t>
            </a:r>
            <a:r>
              <a:rPr lang="en-US" sz="2800"/>
              <a:t>.</a:t>
            </a:r>
            <a:endParaRPr sz="2800"/>
          </a:p>
        </p:txBody>
      </p:sp>
      <p:pic>
        <p:nvPicPr>
          <p:cNvPr id="124" name="Google Shape;124;g33ff3573224_0_36"/>
          <p:cNvPicPr preferRelativeResize="0"/>
          <p:nvPr/>
        </p:nvPicPr>
        <p:blipFill rotWithShape="1">
          <a:blip r:embed="rId3">
            <a:alphaModFix/>
          </a:blip>
          <a:srcRect/>
          <a:stretch/>
        </p:blipFill>
        <p:spPr>
          <a:xfrm>
            <a:off x="8051188" y="1548093"/>
            <a:ext cx="2946974" cy="2258025"/>
          </a:xfrm>
          <a:prstGeom prst="rect">
            <a:avLst/>
          </a:prstGeom>
          <a:noFill/>
          <a:ln>
            <a:noFill/>
          </a:ln>
        </p:spPr>
      </p:pic>
      <p:sp>
        <p:nvSpPr>
          <p:cNvPr id="125" name="Google Shape;125;g33ff3573224_0_36"/>
          <p:cNvSpPr txBox="1"/>
          <p:nvPr/>
        </p:nvSpPr>
        <p:spPr>
          <a:xfrm>
            <a:off x="8614321" y="6457800"/>
            <a:ext cx="19683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Source: Freepik.com</a:t>
            </a:r>
            <a:endParaRPr sz="1400" b="0" i="0" u="none" strike="noStrike" cap="none">
              <a:solidFill>
                <a:srgbClr val="000000"/>
              </a:solidFill>
              <a:latin typeface="Arial"/>
              <a:ea typeface="Arial"/>
              <a:cs typeface="Arial"/>
              <a:sym typeface="Arial"/>
            </a:endParaRPr>
          </a:p>
        </p:txBody>
      </p:sp>
      <p:pic>
        <p:nvPicPr>
          <p:cNvPr id="126" name="Google Shape;126;g33ff3573224_0_36"/>
          <p:cNvPicPr preferRelativeResize="0"/>
          <p:nvPr/>
        </p:nvPicPr>
        <p:blipFill rotWithShape="1">
          <a:blip r:embed="rId4">
            <a:alphaModFix/>
          </a:blip>
          <a:srcRect/>
          <a:stretch/>
        </p:blipFill>
        <p:spPr>
          <a:xfrm>
            <a:off x="8244550" y="3815800"/>
            <a:ext cx="2707825" cy="270782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Google Shape;132;g33ff3573224_0_42"/>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Why do assessments matter?</a:t>
            </a:r>
            <a:endParaRPr/>
          </a:p>
        </p:txBody>
      </p:sp>
      <p:sp>
        <p:nvSpPr>
          <p:cNvPr id="133" name="Google Shape;133;g33ff3573224_0_42"/>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1000"/>
              </a:spcBef>
              <a:spcAft>
                <a:spcPts val="0"/>
              </a:spcAft>
              <a:buSzPts val="2200"/>
              <a:buNone/>
            </a:pPr>
            <a:endParaRPr sz="2700"/>
          </a:p>
          <a:p>
            <a:pPr marL="0" lvl="0" indent="0" algn="ctr" rtl="0">
              <a:lnSpc>
                <a:spcPct val="90000"/>
              </a:lnSpc>
              <a:spcBef>
                <a:spcPts val="1000"/>
              </a:spcBef>
              <a:spcAft>
                <a:spcPts val="0"/>
              </a:spcAft>
              <a:buSzPts val="2200"/>
              <a:buNone/>
            </a:pPr>
            <a:endParaRPr sz="2700" b="1"/>
          </a:p>
          <a:p>
            <a:pPr marL="0" lvl="0" indent="0" algn="ctr" rtl="0">
              <a:lnSpc>
                <a:spcPct val="90000"/>
              </a:lnSpc>
              <a:spcBef>
                <a:spcPts val="1000"/>
              </a:spcBef>
              <a:spcAft>
                <a:spcPts val="0"/>
              </a:spcAft>
              <a:buSzPts val="2200"/>
              <a:buNone/>
            </a:pPr>
            <a:r>
              <a:rPr lang="en-US" sz="2700" b="1"/>
              <a:t>Which type of assessment do you use most?</a:t>
            </a:r>
            <a:endParaRPr sz="2700" b="1"/>
          </a:p>
          <a:p>
            <a:pPr marL="0" lvl="0" indent="0" algn="l" rtl="0">
              <a:lnSpc>
                <a:spcPct val="90000"/>
              </a:lnSpc>
              <a:spcBef>
                <a:spcPts val="1000"/>
              </a:spcBef>
              <a:spcAft>
                <a:spcPts val="0"/>
              </a:spcAft>
              <a:buSzPts val="2200"/>
              <a:buNone/>
            </a:pPr>
            <a:endParaRPr sz="2700" b="1"/>
          </a:p>
          <a:p>
            <a:pPr marL="1028700" marR="0" lvl="0" indent="0" algn="l" rtl="0">
              <a:lnSpc>
                <a:spcPct val="90000"/>
              </a:lnSpc>
              <a:spcBef>
                <a:spcPts val="1000"/>
              </a:spcBef>
              <a:spcAft>
                <a:spcPts val="0"/>
              </a:spcAft>
              <a:buSzPts val="2200"/>
              <a:buNone/>
            </a:pPr>
            <a:r>
              <a:rPr lang="en-US" sz="2700" b="1"/>
              <a:t>Discuss</a:t>
            </a:r>
            <a:r>
              <a:rPr lang="en-US" sz="2700"/>
              <a:t>:</a:t>
            </a:r>
            <a:endParaRPr sz="2500">
              <a:solidFill>
                <a:schemeClr val="dk1"/>
              </a:solidFill>
            </a:endParaRPr>
          </a:p>
          <a:p>
            <a:pPr marL="1828800" lvl="2" indent="-435610" algn="l" rtl="0">
              <a:lnSpc>
                <a:spcPct val="90000"/>
              </a:lnSpc>
              <a:spcBef>
                <a:spcPts val="500"/>
              </a:spcBef>
              <a:spcAft>
                <a:spcPts val="0"/>
              </a:spcAft>
              <a:buSzPts val="2500"/>
              <a:buChar char="•"/>
            </a:pPr>
            <a:r>
              <a:rPr lang="en-US" sz="2500" b="1"/>
              <a:t>Importance of formative and summative assessments</a:t>
            </a:r>
            <a:r>
              <a:rPr lang="en-US" sz="2500"/>
              <a:t> in informatics education.</a:t>
            </a:r>
            <a:endParaRPr sz="2500"/>
          </a:p>
          <a:p>
            <a:pPr marL="457200" lvl="0" indent="0" algn="l" rtl="0">
              <a:lnSpc>
                <a:spcPct val="90000"/>
              </a:lnSpc>
              <a:spcBef>
                <a:spcPts val="1000"/>
              </a:spcBef>
              <a:spcAft>
                <a:spcPts val="0"/>
              </a:spcAft>
              <a:buSzPts val="2200"/>
              <a:buNone/>
            </a:pPr>
            <a:endParaRPr sz="2500"/>
          </a:p>
          <a:p>
            <a:pPr marL="1828800" marR="0" lvl="1" indent="-400050" algn="l" rtl="0">
              <a:lnSpc>
                <a:spcPct val="90000"/>
              </a:lnSpc>
              <a:spcBef>
                <a:spcPts val="1000"/>
              </a:spcBef>
              <a:spcAft>
                <a:spcPts val="0"/>
              </a:spcAft>
              <a:buSzPts val="2300"/>
              <a:buChar char="•"/>
            </a:pPr>
            <a:r>
              <a:rPr lang="en-US" sz="2500" b="1"/>
              <a:t>How assessments drive learning outcomes.</a:t>
            </a:r>
            <a:endParaRPr sz="2500" b="1"/>
          </a:p>
          <a:p>
            <a:pPr marL="457200" marR="0" lvl="0" indent="0" algn="l" rtl="0">
              <a:lnSpc>
                <a:spcPct val="90000"/>
              </a:lnSpc>
              <a:spcBef>
                <a:spcPts val="1000"/>
              </a:spcBef>
              <a:spcAft>
                <a:spcPts val="0"/>
              </a:spcAft>
              <a:buSzPts val="2200"/>
              <a:buNone/>
            </a:pPr>
            <a:endParaRPr sz="2700" b="1"/>
          </a:p>
          <a:p>
            <a:pPr marL="1828800" marR="0" lvl="1" indent="-400050" algn="l" rtl="0">
              <a:lnSpc>
                <a:spcPct val="90000"/>
              </a:lnSpc>
              <a:spcBef>
                <a:spcPts val="1000"/>
              </a:spcBef>
              <a:spcAft>
                <a:spcPts val="0"/>
              </a:spcAft>
              <a:buSzPts val="2300"/>
              <a:buChar char="•"/>
            </a:pPr>
            <a:r>
              <a:rPr lang="en-US" sz="2500" b="1"/>
              <a:t>The role of the THINKER Framework</a:t>
            </a:r>
            <a:r>
              <a:rPr lang="en-US" sz="2500"/>
              <a:t> in designing inclusive and practical assessments.</a:t>
            </a:r>
            <a:endParaRPr sz="250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139" name="Google Shape;139;g33ff3573224_0_6"/>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Activity 1: Analyzing formative assessment examples</a:t>
            </a:r>
            <a:endParaRPr/>
          </a:p>
        </p:txBody>
      </p:sp>
      <p:sp>
        <p:nvSpPr>
          <p:cNvPr id="140" name="Google Shape;140;g33ff3573224_0_6"/>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1000"/>
              </a:spcBef>
              <a:spcAft>
                <a:spcPts val="0"/>
              </a:spcAft>
              <a:buClr>
                <a:schemeClr val="accent4"/>
              </a:buClr>
              <a:buSzPts val="2200"/>
              <a:buFont typeface="Arial"/>
              <a:buNone/>
            </a:pPr>
            <a:endParaRPr sz="3100" b="1"/>
          </a:p>
          <a:p>
            <a:pPr marL="0" marR="0" lvl="0" indent="0" algn="l" rtl="0">
              <a:lnSpc>
                <a:spcPct val="90000"/>
              </a:lnSpc>
              <a:spcBef>
                <a:spcPts val="1000"/>
              </a:spcBef>
              <a:spcAft>
                <a:spcPts val="0"/>
              </a:spcAft>
              <a:buClr>
                <a:schemeClr val="accent4"/>
              </a:buClr>
              <a:buSzPts val="2200"/>
              <a:buFont typeface="Arial"/>
              <a:buNone/>
            </a:pPr>
            <a:r>
              <a:rPr lang="en-US" sz="3100"/>
              <a:t>Form</a:t>
            </a:r>
            <a:r>
              <a:rPr lang="en-US" sz="31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
                  </a:ext>
                </a:extLst>
              </a:rPr>
              <a:t> groups</a:t>
            </a:r>
            <a:r>
              <a:rPr lang="en-US" sz="31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
                  </a:ext>
                </a:extLst>
              </a:rPr>
              <a:t> (4-5 participants)</a:t>
            </a:r>
            <a:r>
              <a:rPr lang="en-US" sz="3100"/>
              <a:t> and work collaboratively on formative assessments.</a:t>
            </a:r>
            <a:endParaRPr sz="3100"/>
          </a:p>
          <a:p>
            <a:pPr marL="0" marR="0" lvl="0" indent="0" algn="l" rtl="0">
              <a:lnSpc>
                <a:spcPct val="90000"/>
              </a:lnSpc>
              <a:spcBef>
                <a:spcPts val="1000"/>
              </a:spcBef>
              <a:spcAft>
                <a:spcPts val="0"/>
              </a:spcAft>
              <a:buClr>
                <a:schemeClr val="accent4"/>
              </a:buClr>
              <a:buSzPts val="2200"/>
              <a:buFont typeface="Arial"/>
              <a:buNone/>
            </a:pPr>
            <a:endParaRPr sz="31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
                </a:ext>
              </a:extLst>
            </a:endParaRPr>
          </a:p>
          <a:p>
            <a:pPr marL="0" marR="0" lvl="0" indent="0" algn="l" rtl="0">
              <a:lnSpc>
                <a:spcPct val="90000"/>
              </a:lnSpc>
              <a:spcBef>
                <a:spcPts val="1000"/>
              </a:spcBef>
              <a:spcAft>
                <a:spcPts val="0"/>
              </a:spcAft>
              <a:buClr>
                <a:schemeClr val="accent4"/>
              </a:buClr>
              <a:buSzPts val="2200"/>
              <a:buFont typeface="Arial"/>
              <a:buNone/>
            </a:pPr>
            <a:r>
              <a:rPr lang="en-US" sz="31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4"/>
                  </a:ext>
                </a:extLst>
              </a:rPr>
              <a:t>In breakout groups: </a:t>
            </a:r>
            <a:endParaRPr sz="31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5"/>
                </a:ext>
              </a:extLst>
            </a:endParaRPr>
          </a:p>
          <a:p>
            <a:pPr marL="914400" marR="0" lvl="0" indent="-425450" algn="l" rtl="0">
              <a:lnSpc>
                <a:spcPct val="90000"/>
              </a:lnSpc>
              <a:spcBef>
                <a:spcPts val="1000"/>
              </a:spcBef>
              <a:spcAft>
                <a:spcPts val="0"/>
              </a:spcAft>
              <a:buSzPts val="3100"/>
              <a:buChar char="●"/>
            </a:pPr>
            <a:r>
              <a:rPr lang="en-US" sz="31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6"/>
                  </a:ext>
                </a:extLst>
              </a:rPr>
              <a:t>Identify which </a:t>
            </a:r>
            <a:r>
              <a:rPr lang="en-US" sz="3100" b="1" u="sng">
                <a:solidFill>
                  <a:schemeClr val="hlink"/>
                </a:solidFill>
                <a:hlinkClick r:id="rId3"/>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7"/>
                  </a:ext>
                </a:extLst>
              </a:rPr>
              <a:t>THINKER</a:t>
            </a:r>
            <a:r>
              <a:rPr lang="en-US" sz="3100" b="1" u="sng">
                <a:solidFill>
                  <a:schemeClr val="hlink"/>
                </a:solidFill>
                <a:hlinkClick r:id="rId3"/>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8"/>
                  </a:ext>
                </a:extLst>
              </a:rPr>
              <a:t> principles</a:t>
            </a:r>
            <a:r>
              <a:rPr lang="en-US" sz="31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9"/>
                  </a:ext>
                </a:extLst>
              </a:rPr>
              <a:t> are applied in the examples.</a:t>
            </a:r>
            <a:endParaRPr sz="31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0"/>
                </a:ext>
              </a:extLst>
            </a:endParaRPr>
          </a:p>
          <a:p>
            <a:pPr marL="914400" lvl="0" indent="-425450" algn="l" rtl="0">
              <a:lnSpc>
                <a:spcPct val="90000"/>
              </a:lnSpc>
              <a:spcBef>
                <a:spcPts val="1000"/>
              </a:spcBef>
              <a:spcAft>
                <a:spcPts val="0"/>
              </a:spcAft>
              <a:buSzPts val="3100"/>
              <a:buChar char="●"/>
            </a:pPr>
            <a:r>
              <a:rPr lang="en-US" sz="31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1"/>
                  </a:ext>
                </a:extLst>
              </a:rPr>
              <a:t>Present as a group </a:t>
            </a:r>
            <a:r>
              <a:rPr lang="en-US" sz="3100" b="1">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2"/>
                  </a:ext>
                </a:extLst>
              </a:rPr>
              <a:t>2 sample formative assessments </a:t>
            </a:r>
            <a:endParaRPr sz="31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3"/>
                </a:ext>
              </a:extLst>
            </a:endParaRPr>
          </a:p>
          <a:p>
            <a:pPr marL="914400" marR="0" lvl="0" indent="-425450" algn="l" rtl="0">
              <a:lnSpc>
                <a:spcPct val="90000"/>
              </a:lnSpc>
              <a:spcBef>
                <a:spcPts val="0"/>
              </a:spcBef>
              <a:spcAft>
                <a:spcPts val="0"/>
              </a:spcAft>
              <a:buSzPts val="3100"/>
              <a:buChar char="●"/>
            </a:pPr>
            <a:r>
              <a:rPr lang="en-US" sz="31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4"/>
                  </a:ext>
                </a:extLst>
              </a:rPr>
              <a:t>Highlight</a:t>
            </a:r>
            <a:endParaRPr sz="31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5"/>
                </a:ext>
              </a:extLst>
            </a:endParaRPr>
          </a:p>
          <a:p>
            <a:pPr marL="1371600" marR="0" lvl="1" indent="-425450" algn="l" rtl="0">
              <a:lnSpc>
                <a:spcPct val="90000"/>
              </a:lnSpc>
              <a:spcBef>
                <a:spcPts val="0"/>
              </a:spcBef>
              <a:spcAft>
                <a:spcPts val="0"/>
              </a:spcAft>
              <a:buSzPts val="3100"/>
              <a:buChar char="○"/>
            </a:pPr>
            <a:r>
              <a:rPr lang="en-US" sz="3100" b="1">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6"/>
                  </a:ext>
                </a:extLst>
              </a:rPr>
              <a:t>one strength</a:t>
            </a:r>
            <a:r>
              <a:rPr lang="en-US" sz="31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7"/>
                  </a:ext>
                </a:extLst>
              </a:rPr>
              <a:t> and </a:t>
            </a:r>
            <a:endParaRPr sz="31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8"/>
                </a:ext>
              </a:extLst>
            </a:endParaRPr>
          </a:p>
          <a:p>
            <a:pPr marL="1371600" marR="0" lvl="1" indent="-425450" algn="l" rtl="0">
              <a:lnSpc>
                <a:spcPct val="90000"/>
              </a:lnSpc>
              <a:spcBef>
                <a:spcPts val="0"/>
              </a:spcBef>
              <a:spcAft>
                <a:spcPts val="0"/>
              </a:spcAft>
              <a:buSzPts val="3100"/>
              <a:buChar char="○"/>
            </a:pPr>
            <a:r>
              <a:rPr lang="en-US" sz="3100" b="1">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9"/>
                  </a:ext>
                </a:extLst>
              </a:rPr>
              <a:t>one improvement</a:t>
            </a:r>
            <a:r>
              <a:rPr lang="en-US" sz="31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0"/>
                  </a:ext>
                </a:extLst>
              </a:rPr>
              <a:t> for each assessment</a:t>
            </a:r>
            <a:endParaRPr sz="310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Google Shape;146;g340883d5f11_0_0"/>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Activity 1: Formative assessment example</a:t>
            </a:r>
            <a:endParaRPr/>
          </a:p>
        </p:txBody>
      </p:sp>
      <p:sp>
        <p:nvSpPr>
          <p:cNvPr id="147" name="Google Shape;147;g340883d5f11_0_0"/>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1400"/>
              </a:spcBef>
              <a:spcAft>
                <a:spcPts val="0"/>
              </a:spcAft>
              <a:buSzPts val="2200"/>
              <a:buNone/>
            </a:pPr>
            <a:r>
              <a:rPr lang="en-US" sz="2500" b="1">
                <a:solidFill>
                  <a:srgbClr val="000000"/>
                </a:solidFill>
              </a:rPr>
              <a:t>Example of Formative Assessment in a Primary School Setting</a:t>
            </a:r>
            <a:endParaRPr sz="2500" b="1">
              <a:solidFill>
                <a:srgbClr val="000000"/>
              </a:solidFill>
            </a:endParaRPr>
          </a:p>
          <a:p>
            <a:pPr marL="0" lvl="0" indent="0" algn="l" rtl="0">
              <a:lnSpc>
                <a:spcPct val="115000"/>
              </a:lnSpc>
              <a:spcBef>
                <a:spcPts val="1200"/>
              </a:spcBef>
              <a:spcAft>
                <a:spcPts val="0"/>
              </a:spcAft>
              <a:buSzPts val="2200"/>
              <a:buNone/>
            </a:pPr>
            <a:r>
              <a:rPr lang="en-US" sz="2300" b="1">
                <a:solidFill>
                  <a:srgbClr val="000000"/>
                </a:solidFill>
              </a:rPr>
              <a:t>Activity: "Exit Tickets" for a Mathematics Lesson on Fractions</a:t>
            </a:r>
            <a:endParaRPr sz="2300" b="1">
              <a:solidFill>
                <a:srgbClr val="000000"/>
              </a:solidFill>
            </a:endParaRPr>
          </a:p>
          <a:p>
            <a:pPr marL="0" lvl="0" indent="0" algn="l" rtl="0">
              <a:lnSpc>
                <a:spcPct val="115000"/>
              </a:lnSpc>
              <a:spcBef>
                <a:spcPts val="1200"/>
              </a:spcBef>
              <a:spcAft>
                <a:spcPts val="0"/>
              </a:spcAft>
              <a:buSzPts val="2200"/>
              <a:buNone/>
            </a:pPr>
            <a:r>
              <a:rPr lang="en-US" sz="2300" b="1">
                <a:solidFill>
                  <a:srgbClr val="000000"/>
                </a:solidFill>
              </a:rPr>
              <a:t>Grade Level:</a:t>
            </a:r>
            <a:r>
              <a:rPr lang="en-US" sz="2300">
                <a:solidFill>
                  <a:srgbClr val="000000"/>
                </a:solidFill>
              </a:rPr>
              <a:t> 3rd or 4th Grade</a:t>
            </a:r>
            <a:br>
              <a:rPr lang="en-US" sz="2300">
                <a:solidFill>
                  <a:srgbClr val="000000"/>
                </a:solidFill>
              </a:rPr>
            </a:br>
            <a:r>
              <a:rPr lang="en-US" sz="2300">
                <a:solidFill>
                  <a:srgbClr val="000000"/>
                </a:solidFill>
              </a:rPr>
              <a:t> </a:t>
            </a:r>
            <a:r>
              <a:rPr lang="en-US" sz="2300" b="1">
                <a:solidFill>
                  <a:srgbClr val="000000"/>
                </a:solidFill>
              </a:rPr>
              <a:t>Subject:</a:t>
            </a:r>
            <a:r>
              <a:rPr lang="en-US" sz="2300">
                <a:solidFill>
                  <a:srgbClr val="000000"/>
                </a:solidFill>
              </a:rPr>
              <a:t> Mathematics</a:t>
            </a:r>
            <a:br>
              <a:rPr lang="en-US" sz="2300">
                <a:solidFill>
                  <a:srgbClr val="000000"/>
                </a:solidFill>
              </a:rPr>
            </a:br>
            <a:r>
              <a:rPr lang="en-US" sz="2300">
                <a:solidFill>
                  <a:srgbClr val="000000"/>
                </a:solidFill>
              </a:rPr>
              <a:t> </a:t>
            </a:r>
            <a:r>
              <a:rPr lang="en-US" sz="2300" b="1">
                <a:solidFill>
                  <a:srgbClr val="000000"/>
                </a:solidFill>
              </a:rPr>
              <a:t>Topic:</a:t>
            </a:r>
            <a:r>
              <a:rPr lang="en-US" sz="2300">
                <a:solidFill>
                  <a:srgbClr val="000000"/>
                </a:solidFill>
              </a:rPr>
              <a:t> Understanding Fractions (e.g., identifying halves, thirds, and quarters)</a:t>
            </a:r>
            <a:endParaRPr sz="2300">
              <a:solidFill>
                <a:srgbClr val="000000"/>
              </a:solidFill>
            </a:endParaRPr>
          </a:p>
          <a:p>
            <a:pPr marL="0" lvl="0" indent="0" algn="l" rtl="0">
              <a:lnSpc>
                <a:spcPct val="115000"/>
              </a:lnSpc>
              <a:spcBef>
                <a:spcPts val="1200"/>
              </a:spcBef>
              <a:spcAft>
                <a:spcPts val="0"/>
              </a:spcAft>
              <a:buSzPts val="2200"/>
              <a:buNone/>
            </a:pPr>
            <a:r>
              <a:rPr lang="en-US" sz="2300" b="1">
                <a:solidFill>
                  <a:srgbClr val="000000"/>
                </a:solidFill>
              </a:rPr>
              <a:t>Step-by-Step Process:</a:t>
            </a:r>
            <a:endParaRPr sz="2300" b="1">
              <a:solidFill>
                <a:srgbClr val="000000"/>
              </a:solidFill>
            </a:endParaRPr>
          </a:p>
          <a:p>
            <a:pPr marL="457200" lvl="0" indent="-374650" algn="l" rtl="0">
              <a:lnSpc>
                <a:spcPct val="115000"/>
              </a:lnSpc>
              <a:spcBef>
                <a:spcPts val="1200"/>
              </a:spcBef>
              <a:spcAft>
                <a:spcPts val="0"/>
              </a:spcAft>
              <a:buClr>
                <a:srgbClr val="000000"/>
              </a:buClr>
              <a:buSzPts val="2300"/>
              <a:buFont typeface="Calibri"/>
              <a:buAutoNum type="arabicPeriod"/>
            </a:pPr>
            <a:r>
              <a:rPr lang="en-US" sz="2300" b="1">
                <a:solidFill>
                  <a:srgbClr val="000000"/>
                </a:solidFill>
              </a:rPr>
              <a:t>Lesson Delivery:</a:t>
            </a:r>
            <a:endParaRPr sz="2300" b="1">
              <a:solidFill>
                <a:srgbClr val="000000"/>
              </a:solidFill>
            </a:endParaRPr>
          </a:p>
          <a:p>
            <a:pPr marL="914400" lvl="1" indent="-374650" algn="l" rtl="0">
              <a:lnSpc>
                <a:spcPct val="115000"/>
              </a:lnSpc>
              <a:spcBef>
                <a:spcPts val="0"/>
              </a:spcBef>
              <a:spcAft>
                <a:spcPts val="0"/>
              </a:spcAft>
              <a:buClr>
                <a:srgbClr val="000000"/>
              </a:buClr>
              <a:buSzPts val="2300"/>
              <a:buFont typeface="Calibri"/>
              <a:buChar char="○"/>
            </a:pPr>
            <a:r>
              <a:rPr lang="en-US" sz="2300">
                <a:solidFill>
                  <a:srgbClr val="000000"/>
                </a:solidFill>
              </a:rPr>
              <a:t>The teacher introduces fractions using visual aids such as pizza slices or pie charts.</a:t>
            </a:r>
            <a:endParaRPr sz="2300">
              <a:solidFill>
                <a:srgbClr val="000000"/>
              </a:solidFill>
            </a:endParaRPr>
          </a:p>
          <a:p>
            <a:pPr marL="914400" lvl="1" indent="-374650" algn="l" rtl="0">
              <a:lnSpc>
                <a:spcPct val="115000"/>
              </a:lnSpc>
              <a:spcBef>
                <a:spcPts val="0"/>
              </a:spcBef>
              <a:spcAft>
                <a:spcPts val="0"/>
              </a:spcAft>
              <a:buClr>
                <a:srgbClr val="000000"/>
              </a:buClr>
              <a:buSzPts val="2300"/>
              <a:buFont typeface="Calibri"/>
              <a:buChar char="○"/>
            </a:pPr>
            <a:r>
              <a:rPr lang="en-US" sz="2300">
                <a:solidFill>
                  <a:srgbClr val="000000"/>
                </a:solidFill>
              </a:rPr>
              <a:t>Students practice identifying and shading fractions on worksheets.</a:t>
            </a:r>
            <a:endParaRPr sz="2300">
              <a:solidFill>
                <a:srgbClr val="000000"/>
              </a:solidFill>
            </a:endParaRPr>
          </a:p>
          <a:p>
            <a:pPr marL="914400" lvl="1" indent="-374650" algn="l" rtl="0">
              <a:lnSpc>
                <a:spcPct val="115000"/>
              </a:lnSpc>
              <a:spcBef>
                <a:spcPts val="0"/>
              </a:spcBef>
              <a:spcAft>
                <a:spcPts val="0"/>
              </a:spcAft>
              <a:buClr>
                <a:srgbClr val="000000"/>
              </a:buClr>
              <a:buSzPts val="2300"/>
              <a:buFont typeface="Calibri"/>
              <a:buChar char="○"/>
            </a:pPr>
            <a:r>
              <a:rPr lang="en-US" sz="2300">
                <a:solidFill>
                  <a:srgbClr val="000000"/>
                </a:solidFill>
              </a:rPr>
              <a:t>Group discussions and hands-on activities reinforce the concept.</a:t>
            </a:r>
            <a:endParaRPr sz="2300">
              <a:solidFill>
                <a:srgbClr val="000000"/>
              </a:solidFill>
            </a:endParaRPr>
          </a:p>
          <a:p>
            <a:pPr marL="0" marR="0" lvl="0" indent="0" algn="l" rtl="0">
              <a:lnSpc>
                <a:spcPct val="90000"/>
              </a:lnSpc>
              <a:spcBef>
                <a:spcPts val="1200"/>
              </a:spcBef>
              <a:spcAft>
                <a:spcPts val="0"/>
              </a:spcAft>
              <a:buSzPts val="2200"/>
              <a:buNone/>
            </a:pPr>
            <a:endParaRPr sz="4300">
              <a:solidFill>
                <a:schemeClr val="accent4"/>
              </a:solidFill>
            </a:endParaRPr>
          </a:p>
        </p:txBody>
      </p:sp>
    </p:spTree>
  </p:cSld>
  <p:clrMapOvr>
    <a:masterClrMapping/>
  </p:clrMapOvr>
</p:sld>
</file>

<file path=ppt/theme/theme1.xml><?xml version="1.0" encoding="utf-8"?>
<a:theme xmlns:a="http://schemas.openxmlformats.org/drawingml/2006/main"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2928</Words>
  <Application>Microsoft Office PowerPoint</Application>
  <PresentationFormat>Widescreen</PresentationFormat>
  <Paragraphs>317</Paragraphs>
  <Slides>24</Slides>
  <Notes>24</Notes>
  <HiddenSlides>0</HiddenSlides>
  <MMClips>0</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24</vt:i4>
      </vt:variant>
    </vt:vector>
  </HeadingPairs>
  <TitlesOfParts>
    <vt:vector size="30" baseType="lpstr">
      <vt:lpstr>Calibri</vt:lpstr>
      <vt:lpstr>Arial</vt:lpstr>
      <vt:lpstr>Open Sans</vt:lpstr>
      <vt:lpstr>CARDET Course template - Cover page</vt:lpstr>
      <vt:lpstr>CARDET Course template</vt:lpstr>
      <vt:lpstr>CARDET Course template</vt:lpstr>
      <vt:lpstr>WP3: Teacher training for authentic and gender inclusive informatics education</vt:lpstr>
      <vt:lpstr>Module 6: Learning and assessment design for upper primary classes based on the THINKER framework</vt:lpstr>
      <vt:lpstr>Learning outcomes</vt:lpstr>
      <vt:lpstr>Contents</vt:lpstr>
      <vt:lpstr>Why do assessments matter?</vt:lpstr>
      <vt:lpstr>Why do assessments matter?</vt:lpstr>
      <vt:lpstr>Why do assessments matter?</vt:lpstr>
      <vt:lpstr>Activity 1: Analyzing formative assessment examples</vt:lpstr>
      <vt:lpstr>Activity 1: Formative assessment example</vt:lpstr>
      <vt:lpstr>Activity 1: Formative assessment example</vt:lpstr>
      <vt:lpstr>Activity 2: THINKER-aligned formative assessment</vt:lpstr>
      <vt:lpstr>Activity 2: THINKER-aligned formative assessment </vt:lpstr>
      <vt:lpstr>Activity 2: THINKER-aligned formative assessment </vt:lpstr>
      <vt:lpstr>Activity 2: Designing a formative assessment (1)</vt:lpstr>
      <vt:lpstr>Implementing assessment and giving feedback</vt:lpstr>
      <vt:lpstr>Implementing assessment and giving feedback</vt:lpstr>
      <vt:lpstr>Implementing assessment and giving feedback</vt:lpstr>
      <vt:lpstr>Implementing assessment and giving feedback</vt:lpstr>
      <vt:lpstr>Implementing assessment and giving feedback</vt:lpstr>
      <vt:lpstr>Implementing and giving feedback</vt:lpstr>
      <vt:lpstr>Reflection and conclusions</vt:lpstr>
      <vt:lpstr>Homework/Additional tasks</vt:lpstr>
      <vt:lpstr>Additional resources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2Fast4u</dc:creator>
  <cp:lastModifiedBy>Levent Gorgu</cp:lastModifiedBy>
  <cp:revision>1</cp:revision>
  <dcterms:created xsi:type="dcterms:W3CDTF">2014-07-11T09:12:14Z</dcterms:created>
  <dcterms:modified xsi:type="dcterms:W3CDTF">2025-11-02T00:22:08Z</dcterms:modified>
</cp:coreProperties>
</file>