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8"/>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hfKwo8w7FH1vUnMkpNxStE/gVez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4.fntdata"/><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font" Target="fonts/font2.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40883d5f11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340883d5f11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Encourage participants to discuss about the strengths and possible improvements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Make sure that you mention that: </a:t>
            </a:r>
            <a:r>
              <a:rPr lang="en-US" b="1">
                <a:solidFill>
                  <a:srgbClr val="2B454E"/>
                </a:solidFill>
              </a:rPr>
              <a:t>formative assessment helps teachers monitor student progress in real time, ensuring that all students grasp the foundational concepts before advancing.</a:t>
            </a:r>
            <a:endParaRPr b="1"/>
          </a:p>
        </p:txBody>
      </p:sp>
      <p:sp>
        <p:nvSpPr>
          <p:cNvPr id="151" name="Google Shape;151;g340883d5f11_0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340883d5f11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40883d5f11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65" name="Google Shape;165;g340883d5f11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40883d5f11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340883d5f11_0_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Activity 2 continues…</a:t>
            </a:r>
            <a:endParaRPr>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2B454E"/>
                </a:solidFill>
              </a:rPr>
              <a:t>Let them generate formative assessments based on the template provided.</a:t>
            </a:r>
            <a:endParaRPr/>
          </a:p>
        </p:txBody>
      </p:sp>
      <p:sp>
        <p:nvSpPr>
          <p:cNvPr id="172" name="Google Shape;172;g340883d5f11_0_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33ff3573224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33ff3573224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Components of a THINKER-Aligned:</a:t>
            </a:r>
            <a:endParaRPr>
              <a:solidFill>
                <a:srgbClr val="2B454E"/>
              </a:solidFill>
            </a:endParaRPr>
          </a:p>
          <a:p>
            <a:pPr marL="457200" lvl="0" indent="-317500" algn="l" rtl="0">
              <a:lnSpc>
                <a:spcPct val="90000"/>
              </a:lnSpc>
              <a:spcBef>
                <a:spcPts val="1000"/>
              </a:spcBef>
              <a:spcAft>
                <a:spcPts val="0"/>
              </a:spcAft>
              <a:buClr>
                <a:srgbClr val="2B454E"/>
              </a:buClr>
              <a:buSzPts val="1400"/>
              <a:buAutoNum type="arabicPeriod"/>
            </a:pPr>
            <a:r>
              <a:rPr lang="en-US">
                <a:solidFill>
                  <a:srgbClr val="2B454E"/>
                </a:solidFill>
              </a:rPr>
              <a:t>Collaboration</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Creativity</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Inclusivity</a:t>
            </a:r>
            <a:endParaRPr>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a:solidFill>
                  <a:srgbClr val="2B454E"/>
                </a:solidFill>
              </a:rPr>
              <a:t>(Authentic) Problem-Solving (real-life problems)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groups from participants.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generate formative assessments based on the template provided in next 3 slides.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rPr>
              <a:t>Activity 2 final slide…</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Inform them about the </a:t>
            </a:r>
            <a:r>
              <a:rPr lang="en-US" sz="1500" b="1">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rPr>
              <a:t>discussion threads on the Moodle</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 (or any other platform if plans changed) and let them add and share their work there.</a:t>
            </a:r>
            <a:endParaRPr>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endParaRPr>
          </a:p>
          <a:p>
            <a:pPr marL="0" lvl="0" indent="0" algn="l" rtl="0">
              <a:lnSpc>
                <a:spcPct val="100000"/>
              </a:lnSpc>
              <a:spcBef>
                <a:spcPts val="0"/>
              </a:spcBef>
              <a:spcAft>
                <a:spcPts val="0"/>
              </a:spcAft>
              <a:buClr>
                <a:schemeClr val="dk1"/>
              </a:buClr>
              <a:buSzPts val="1400"/>
              <a:buFont typeface="Arial"/>
              <a:buNone/>
            </a:pP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rPr>
              <a:t>OR open in-class discussions.</a:t>
            </a:r>
            <a:endParaRPr b="1"/>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90000"/>
              </a:lnSpc>
              <a:spcBef>
                <a:spcPts val="1000"/>
              </a:spcBef>
              <a:spcAft>
                <a:spcPts val="0"/>
              </a:spcAft>
              <a:buClr>
                <a:schemeClr val="dk1"/>
              </a:buClr>
              <a:buSzPts val="1100"/>
              <a:buFont typeface="Arial"/>
              <a:buNone/>
            </a:pPr>
            <a:r>
              <a:rPr lang="en-US" b="1">
                <a:solidFill>
                  <a:srgbClr val="2B454E"/>
                </a:solidFill>
              </a:rPr>
              <a:t>Ask the teachers to present </a:t>
            </a:r>
            <a:r>
              <a:rPr lang="en-US">
                <a:solidFill>
                  <a:srgbClr val="2B454E"/>
                </a:solidFill>
              </a:rPr>
              <a:t>and </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showcase</a:t>
            </a:r>
            <a:r>
              <a:rPr lang="en-US">
                <a:solidFill>
                  <a:srgbClr val="2B454E"/>
                </a:solidFill>
              </a:rPr>
              <a:t> their assessments in a shared digital board (link is provided in the discussion thread).</a:t>
            </a:r>
            <a:endParaRPr>
              <a:solidFill>
                <a:srgbClr val="2B454E"/>
              </a:solidFill>
            </a:endParaRPr>
          </a:p>
          <a:p>
            <a:pPr marL="0" lvl="0" indent="0" algn="l" rtl="0">
              <a:lnSpc>
                <a:spcPct val="100000"/>
              </a:lnSpc>
              <a:spcBef>
                <a:spcPts val="0"/>
              </a:spcBef>
              <a:spcAft>
                <a:spcPts val="0"/>
              </a:spcAft>
              <a:buClr>
                <a:schemeClr val="dk1"/>
              </a:buClr>
              <a:buSzPts val="1400"/>
              <a:buFont typeface="Arial"/>
              <a:buNone/>
            </a:pPr>
            <a:endParaRPr/>
          </a:p>
          <a:p>
            <a:pPr marL="0" lvl="0" indent="0" algn="l" rtl="0">
              <a:lnSpc>
                <a:spcPct val="90000"/>
              </a:lnSpc>
              <a:spcBef>
                <a:spcPts val="1000"/>
              </a:spcBef>
              <a:spcAft>
                <a:spcPts val="0"/>
              </a:spcAft>
              <a:buSzPts val="1400"/>
              <a:buNone/>
            </a:pPr>
            <a:endParaRPr>
              <a:solidFill>
                <a:srgbClr val="2B454E"/>
              </a:solidFill>
            </a:endParaRPr>
          </a:p>
        </p:txBody>
      </p:sp>
      <p:sp>
        <p:nvSpPr>
          <p:cNvPr id="179" name="Google Shape;179;g33ff3573224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40883d5f11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340883d5f11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List and give brief descriptions of feedback strategies using this and next 3 slides.</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Immediate Verbal Feedback</a:t>
            </a:r>
            <a:r>
              <a:rPr lang="en-US"/>
              <a:t> – Given instantly during activities to correct mistakes and reinforce positive behaviors.</a:t>
            </a:r>
            <a:endParaRPr/>
          </a:p>
          <a:p>
            <a:pPr marL="457200" lvl="0" indent="-304800" algn="l" rtl="0">
              <a:lnSpc>
                <a:spcPct val="115000"/>
              </a:lnSpc>
              <a:spcBef>
                <a:spcPts val="0"/>
              </a:spcBef>
              <a:spcAft>
                <a:spcPts val="0"/>
              </a:spcAft>
              <a:buClr>
                <a:schemeClr val="dk1"/>
              </a:buClr>
              <a:buSzPts val="1200"/>
              <a:buChar char="•"/>
            </a:pPr>
            <a:r>
              <a:rPr lang="en-US" b="1"/>
              <a:t>Visual Cues &amp; Non-Verbal Feedback</a:t>
            </a:r>
            <a:r>
              <a:rPr lang="en-US"/>
              <a:t> – Using thumbs-up, smiley faces, or traffic light cards to indicate progress.</a:t>
            </a:r>
            <a:endParaRPr/>
          </a:p>
          <a:p>
            <a:pPr marL="457200" lvl="0" indent="-304800" algn="l" rtl="0">
              <a:lnSpc>
                <a:spcPct val="115000"/>
              </a:lnSpc>
              <a:spcBef>
                <a:spcPts val="0"/>
              </a:spcBef>
              <a:spcAft>
                <a:spcPts val="0"/>
              </a:spcAft>
              <a:buClr>
                <a:schemeClr val="dk1"/>
              </a:buClr>
              <a:buSzPts val="1200"/>
              <a:buChar char="•"/>
            </a:pPr>
            <a:r>
              <a:rPr lang="en-US" b="1"/>
              <a:t>Praise and Encouragement</a:t>
            </a:r>
            <a:r>
              <a:rPr lang="en-US"/>
              <a:t> – Emphasizing effort over correctness (e.g., “Great try! Let’s see how we can improve it together”).</a:t>
            </a:r>
            <a:endParaRPr/>
          </a:p>
          <a:p>
            <a:pPr marL="457200" lvl="0" indent="-304800" algn="l" rtl="0">
              <a:lnSpc>
                <a:spcPct val="115000"/>
              </a:lnSpc>
              <a:spcBef>
                <a:spcPts val="0"/>
              </a:spcBef>
              <a:spcAft>
                <a:spcPts val="0"/>
              </a:spcAft>
              <a:buClr>
                <a:schemeClr val="dk1"/>
              </a:buClr>
              <a:buSzPts val="1200"/>
              <a:buChar char="•"/>
            </a:pPr>
            <a:r>
              <a:rPr lang="en-US" b="1"/>
              <a:t>Two Stars and a Wish</a:t>
            </a:r>
            <a:r>
              <a:rPr lang="en-US"/>
              <a:t> – Providing two positive aspects of work and one suggestion for improvement.</a:t>
            </a:r>
            <a:endParaRPr/>
          </a:p>
          <a:p>
            <a:pPr marL="457200" lvl="0" indent="-304800" algn="l" rtl="0">
              <a:lnSpc>
                <a:spcPct val="115000"/>
              </a:lnSpc>
              <a:spcBef>
                <a:spcPts val="0"/>
              </a:spcBef>
              <a:spcAft>
                <a:spcPts val="0"/>
              </a:spcAft>
              <a:buClr>
                <a:schemeClr val="dk1"/>
              </a:buClr>
              <a:buSzPts val="1200"/>
              <a:buChar char="•"/>
            </a:pPr>
            <a:r>
              <a:rPr lang="en-US" b="1"/>
              <a:t>Peer Feedback with Simple Language</a:t>
            </a:r>
            <a:r>
              <a:rPr lang="en-US"/>
              <a:t> – Encouraging students to comment on a friend’s work using sentence starters like "I like how you..." and "Next time, you could...".</a:t>
            </a:r>
            <a:endParaRPr>
              <a:solidFill>
                <a:srgbClr val="2B454E"/>
              </a:solidFill>
            </a:endParaRPr>
          </a:p>
        </p:txBody>
      </p:sp>
      <p:sp>
        <p:nvSpPr>
          <p:cNvPr id="186" name="Google Shape;186;g340883d5f11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42f7f7af45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42f7f7af45_0_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and next 2 slides.</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Self-Assessment with Smiley Faces or Traffic Lights</a:t>
            </a:r>
            <a:r>
              <a:rPr lang="en-US"/>
              <a:t> – Helping students reflect on their learning with simple visual indicators.</a:t>
            </a:r>
            <a:endParaRPr/>
          </a:p>
          <a:p>
            <a:pPr marL="457200" lvl="0" indent="-304800" algn="l" rtl="0">
              <a:lnSpc>
                <a:spcPct val="115000"/>
              </a:lnSpc>
              <a:spcBef>
                <a:spcPts val="0"/>
              </a:spcBef>
              <a:spcAft>
                <a:spcPts val="0"/>
              </a:spcAft>
              <a:buClr>
                <a:schemeClr val="dk1"/>
              </a:buClr>
              <a:buSzPts val="1200"/>
              <a:buChar char="•"/>
            </a:pPr>
            <a:r>
              <a:rPr lang="en-US" b="1"/>
              <a:t>Anecdotal Notes for Teacher Reference</a:t>
            </a:r>
            <a:r>
              <a:rPr lang="en-US"/>
              <a:t> – Teachers record observations to track student progress and tailor future support.</a:t>
            </a:r>
            <a:endParaRPr/>
          </a:p>
          <a:p>
            <a:pPr marL="457200" lvl="0" indent="-304800" algn="l" rtl="0">
              <a:lnSpc>
                <a:spcPct val="115000"/>
              </a:lnSpc>
              <a:spcBef>
                <a:spcPts val="0"/>
              </a:spcBef>
              <a:spcAft>
                <a:spcPts val="0"/>
              </a:spcAft>
              <a:buClr>
                <a:schemeClr val="dk1"/>
              </a:buClr>
              <a:buSzPts val="1200"/>
              <a:buChar char="•"/>
            </a:pPr>
            <a:r>
              <a:rPr lang="en-US" b="1"/>
              <a:t>Interactive Marking</a:t>
            </a:r>
            <a:r>
              <a:rPr lang="en-US"/>
              <a:t> – Using symbols or stickers to highlight areas where students should revisit their work.</a:t>
            </a:r>
            <a:endParaRPr/>
          </a:p>
          <a:p>
            <a:pPr marL="457200" lvl="0" indent="-304800" algn="l" rtl="0">
              <a:lnSpc>
                <a:spcPct val="115000"/>
              </a:lnSpc>
              <a:spcBef>
                <a:spcPts val="0"/>
              </a:spcBef>
              <a:spcAft>
                <a:spcPts val="0"/>
              </a:spcAft>
              <a:buClr>
                <a:schemeClr val="dk1"/>
              </a:buClr>
              <a:buSzPts val="1200"/>
              <a:buChar char="•"/>
            </a:pPr>
            <a:r>
              <a:rPr lang="en-US" b="1"/>
              <a:t>Exit Tickets</a:t>
            </a:r>
            <a:r>
              <a:rPr lang="en-US"/>
              <a:t> – Short responses or drawings at the end of a lesson to check understanding.</a:t>
            </a:r>
            <a:endParaRPr/>
          </a:p>
          <a:p>
            <a:pPr marL="457200" lvl="0" indent="-304800" algn="l" rtl="0">
              <a:lnSpc>
                <a:spcPct val="115000"/>
              </a:lnSpc>
              <a:spcBef>
                <a:spcPts val="0"/>
              </a:spcBef>
              <a:spcAft>
                <a:spcPts val="0"/>
              </a:spcAft>
              <a:buClr>
                <a:schemeClr val="dk1"/>
              </a:buClr>
              <a:buSzPts val="1200"/>
              <a:buChar char="•"/>
            </a:pPr>
            <a:r>
              <a:rPr lang="en-US" b="1"/>
              <a:t>Mini Conferences</a:t>
            </a:r>
            <a:r>
              <a:rPr lang="en-US"/>
              <a:t> – Brief one-on-one discussions between teacher and student to provide guidance.</a:t>
            </a:r>
            <a:endParaRPr>
              <a:solidFill>
                <a:srgbClr val="2B454E"/>
              </a:solidFill>
            </a:endParaRPr>
          </a:p>
        </p:txBody>
      </p:sp>
      <p:sp>
        <p:nvSpPr>
          <p:cNvPr id="195" name="Google Shape;195;g342f7f7af45_0_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340883d5f11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340883d5f11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and next slide.</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Constructive Written Feedback</a:t>
            </a:r>
            <a:r>
              <a:rPr lang="en-US"/>
              <a:t> – Detailed comments explaining strengths and areas for improvement in student work.</a:t>
            </a:r>
            <a:endParaRPr/>
          </a:p>
          <a:p>
            <a:pPr marL="457200" lvl="0" indent="-304800" algn="l" rtl="0">
              <a:lnSpc>
                <a:spcPct val="115000"/>
              </a:lnSpc>
              <a:spcBef>
                <a:spcPts val="0"/>
              </a:spcBef>
              <a:spcAft>
                <a:spcPts val="0"/>
              </a:spcAft>
              <a:buClr>
                <a:schemeClr val="dk1"/>
              </a:buClr>
              <a:buSzPts val="1200"/>
              <a:buChar char="•"/>
            </a:pPr>
            <a:r>
              <a:rPr lang="en-US" b="1"/>
              <a:t>Rubrics &amp; Success Criteria</a:t>
            </a:r>
            <a:r>
              <a:rPr lang="en-US"/>
              <a:t> – Clear grading criteria provided before assignments to guide student work and self-assessment.</a:t>
            </a:r>
            <a:endParaRPr/>
          </a:p>
          <a:p>
            <a:pPr marL="457200" lvl="0" indent="-304800" algn="l" rtl="0">
              <a:lnSpc>
                <a:spcPct val="115000"/>
              </a:lnSpc>
              <a:spcBef>
                <a:spcPts val="0"/>
              </a:spcBef>
              <a:spcAft>
                <a:spcPts val="0"/>
              </a:spcAft>
              <a:buClr>
                <a:schemeClr val="dk1"/>
              </a:buClr>
              <a:buSzPts val="1200"/>
              <a:buChar char="•"/>
            </a:pPr>
            <a:r>
              <a:rPr lang="en-US" b="1"/>
              <a:t>Self-Assessment Checklists</a:t>
            </a:r>
            <a:r>
              <a:rPr lang="en-US"/>
              <a:t> – Encouraging students to evaluate their own work against set criteria before submission.</a:t>
            </a:r>
            <a:endParaRPr/>
          </a:p>
          <a:p>
            <a:pPr marL="457200" lvl="0" indent="-304800" algn="l" rtl="0">
              <a:lnSpc>
                <a:spcPct val="115000"/>
              </a:lnSpc>
              <a:spcBef>
                <a:spcPts val="0"/>
              </a:spcBef>
              <a:spcAft>
                <a:spcPts val="0"/>
              </a:spcAft>
              <a:buClr>
                <a:schemeClr val="dk1"/>
              </a:buClr>
              <a:buSzPts val="1200"/>
              <a:buChar char="•"/>
            </a:pPr>
            <a:r>
              <a:rPr lang="en-US" b="1"/>
              <a:t>Peer Review with Structured Guidelines</a:t>
            </a:r>
            <a:r>
              <a:rPr lang="en-US"/>
              <a:t> – Students give constructive feedback using a set structure (e.g., "Glow and Grow" method: what works well and what could be improved).</a:t>
            </a:r>
            <a:endParaRPr b="1"/>
          </a:p>
          <a:p>
            <a:pPr marL="0" lvl="0" indent="0" algn="l" rtl="0">
              <a:lnSpc>
                <a:spcPct val="90000"/>
              </a:lnSpc>
              <a:spcBef>
                <a:spcPts val="1200"/>
              </a:spcBef>
              <a:spcAft>
                <a:spcPts val="0"/>
              </a:spcAft>
              <a:buClr>
                <a:schemeClr val="dk1"/>
              </a:buClr>
              <a:buSzPts val="1400"/>
              <a:buFont typeface="Arial"/>
              <a:buNone/>
            </a:pPr>
            <a:endParaRPr>
              <a:solidFill>
                <a:srgbClr val="2B454E"/>
              </a:solidFill>
            </a:endParaRPr>
          </a:p>
        </p:txBody>
      </p:sp>
      <p:sp>
        <p:nvSpPr>
          <p:cNvPr id="204" name="Google Shape;204;g340883d5f11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42f7f7af45_0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g342f7f7af45_0_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Give brief descriptions of feedback strategies using this slide.</a:t>
            </a:r>
            <a:endParaRPr>
              <a:solidFill>
                <a:srgbClr val="2B454E"/>
              </a:solidFill>
            </a:endParaRPr>
          </a:p>
          <a:p>
            <a:pPr marL="457200" lvl="0" indent="-304800" algn="l" rtl="0">
              <a:lnSpc>
                <a:spcPct val="115000"/>
              </a:lnSpc>
              <a:spcBef>
                <a:spcPts val="1200"/>
              </a:spcBef>
              <a:spcAft>
                <a:spcPts val="0"/>
              </a:spcAft>
              <a:buClr>
                <a:schemeClr val="dk1"/>
              </a:buClr>
              <a:buSzPts val="1200"/>
              <a:buChar char="•"/>
            </a:pPr>
            <a:r>
              <a:rPr lang="en-US" b="1"/>
              <a:t>Targeted Questioning</a:t>
            </a:r>
            <a:r>
              <a:rPr lang="en-US"/>
              <a:t> – Asking open-ended questions to prompt deeper thinking and reflection.</a:t>
            </a:r>
            <a:endParaRPr/>
          </a:p>
          <a:p>
            <a:pPr marL="457200" lvl="0" indent="-304800" algn="l" rtl="0">
              <a:lnSpc>
                <a:spcPct val="115000"/>
              </a:lnSpc>
              <a:spcBef>
                <a:spcPts val="0"/>
              </a:spcBef>
              <a:spcAft>
                <a:spcPts val="0"/>
              </a:spcAft>
              <a:buClr>
                <a:schemeClr val="dk1"/>
              </a:buClr>
              <a:buSzPts val="1200"/>
              <a:buChar char="•"/>
            </a:pPr>
            <a:r>
              <a:rPr lang="en-US" b="1"/>
              <a:t>Verbal Feedback with Examples</a:t>
            </a:r>
            <a:r>
              <a:rPr lang="en-US"/>
              <a:t> – Providing feedback in small groups or individually, reinforcing with concrete examples.</a:t>
            </a:r>
            <a:endParaRPr/>
          </a:p>
          <a:p>
            <a:pPr marL="457200" lvl="0" indent="-304800" algn="l" rtl="0">
              <a:lnSpc>
                <a:spcPct val="115000"/>
              </a:lnSpc>
              <a:spcBef>
                <a:spcPts val="0"/>
              </a:spcBef>
              <a:spcAft>
                <a:spcPts val="0"/>
              </a:spcAft>
              <a:buClr>
                <a:schemeClr val="dk1"/>
              </a:buClr>
              <a:buSzPts val="1200"/>
              <a:buChar char="•"/>
            </a:pPr>
            <a:r>
              <a:rPr lang="en-US" b="1"/>
              <a:t>Recorded Audio or Video Feedback</a:t>
            </a:r>
            <a:r>
              <a:rPr lang="en-US"/>
              <a:t> – Using digital tools (e.g., voice notes) for personalized feedback.</a:t>
            </a:r>
            <a:endParaRPr/>
          </a:p>
          <a:p>
            <a:pPr marL="457200" lvl="0" indent="-304800" algn="l" rtl="0">
              <a:lnSpc>
                <a:spcPct val="115000"/>
              </a:lnSpc>
              <a:spcBef>
                <a:spcPts val="0"/>
              </a:spcBef>
              <a:spcAft>
                <a:spcPts val="0"/>
              </a:spcAft>
              <a:buClr>
                <a:schemeClr val="dk1"/>
              </a:buClr>
              <a:buSzPts val="1200"/>
              <a:buChar char="•"/>
            </a:pPr>
            <a:r>
              <a:rPr lang="en-US" b="1"/>
              <a:t>Highlighting Errors Without Correcting</a:t>
            </a:r>
            <a:r>
              <a:rPr lang="en-US"/>
              <a:t> – Encouraging students to find and fix mistakes independently.</a:t>
            </a:r>
            <a:endParaRPr/>
          </a:p>
          <a:p>
            <a:pPr marL="457200" lvl="0" indent="-304800" algn="l" rtl="0">
              <a:lnSpc>
                <a:spcPct val="115000"/>
              </a:lnSpc>
              <a:spcBef>
                <a:spcPts val="0"/>
              </a:spcBef>
              <a:spcAft>
                <a:spcPts val="0"/>
              </a:spcAft>
              <a:buClr>
                <a:schemeClr val="dk1"/>
              </a:buClr>
              <a:buSzPts val="1200"/>
              <a:buChar char="•"/>
            </a:pPr>
            <a:r>
              <a:rPr lang="en-US" b="1"/>
              <a:t>Growth Mindset Feedback</a:t>
            </a:r>
            <a:r>
              <a:rPr lang="en-US"/>
              <a:t> – Emphasizing progress, resilience, and strategies rather than just grades (e.g., "You’ve improved in X, next focus on Y").</a:t>
            </a:r>
            <a:endParaRPr/>
          </a:p>
          <a:p>
            <a:pPr marL="457200" lvl="0" indent="-304800" algn="l" rtl="0">
              <a:lnSpc>
                <a:spcPct val="115000"/>
              </a:lnSpc>
              <a:spcBef>
                <a:spcPts val="0"/>
              </a:spcBef>
              <a:spcAft>
                <a:spcPts val="0"/>
              </a:spcAft>
              <a:buClr>
                <a:schemeClr val="dk1"/>
              </a:buClr>
              <a:buSzPts val="1200"/>
              <a:buChar char="•"/>
            </a:pPr>
            <a:r>
              <a:rPr lang="en-US" b="1"/>
              <a:t>One-on-One Conferences</a:t>
            </a:r>
            <a:r>
              <a:rPr lang="en-US"/>
              <a:t> – Regular teacher-student meetings to discuss academic progress and set learning goals.</a:t>
            </a:r>
            <a:endParaRPr>
              <a:solidFill>
                <a:srgbClr val="2B454E"/>
              </a:solidFill>
            </a:endParaRPr>
          </a:p>
        </p:txBody>
      </p:sp>
      <p:sp>
        <p:nvSpPr>
          <p:cNvPr id="213" name="Google Shape;213;g342f7f7af45_0_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33ff3573224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g33ff3573224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This Activity 3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Create pairs from the participants, one of them will administer and the other one complete their assessment.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Use the STAR model to give feedback:</a:t>
            </a:r>
            <a:endParaRPr>
              <a:solidFill>
                <a:srgbClr val="2B454E"/>
              </a:solidFill>
            </a:endParaRPr>
          </a:p>
          <a:p>
            <a:pPr marL="457200" lvl="0" indent="-317500" algn="l" rtl="0">
              <a:lnSpc>
                <a:spcPct val="90000"/>
              </a:lnSpc>
              <a:spcBef>
                <a:spcPts val="1000"/>
              </a:spcBef>
              <a:spcAft>
                <a:spcPts val="0"/>
              </a:spcAft>
              <a:buClr>
                <a:srgbClr val="2B454E"/>
              </a:buClr>
              <a:buSzPts val="1400"/>
              <a:buChar char="●"/>
            </a:pPr>
            <a:r>
              <a:rPr lang="en-US">
                <a:solidFill>
                  <a:srgbClr val="2B454E"/>
                </a:solidFill>
              </a:rPr>
              <a:t>Specific</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Timely</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Actionable</a:t>
            </a:r>
            <a:endParaRPr>
              <a:solidFill>
                <a:srgbClr val="2B454E"/>
              </a:solidFill>
            </a:endParaRPr>
          </a:p>
          <a:p>
            <a:pPr marL="457200" lvl="0" indent="-317500" algn="l" rtl="0">
              <a:lnSpc>
                <a:spcPct val="90000"/>
              </a:lnSpc>
              <a:spcBef>
                <a:spcPts val="0"/>
              </a:spcBef>
              <a:spcAft>
                <a:spcPts val="0"/>
              </a:spcAft>
              <a:buClr>
                <a:srgbClr val="2B454E"/>
              </a:buClr>
              <a:buSzPts val="1400"/>
              <a:buChar char="●"/>
            </a:pPr>
            <a:r>
              <a:rPr lang="en-US">
                <a:solidFill>
                  <a:srgbClr val="2B454E"/>
                </a:solidFill>
              </a:rPr>
              <a:t>Respectful</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endParaRPr>
              <a:solidFill>
                <a:srgbClr val="2B454E"/>
              </a:solidFill>
            </a:endParaRPr>
          </a:p>
        </p:txBody>
      </p:sp>
      <p:sp>
        <p:nvSpPr>
          <p:cNvPr id="222" name="Google Shape;222;g33ff3573224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3ff357322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g33ff357322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discussions about the challenges that the participants are faced during the activity.</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Encourage the participants to share their assessments for review. This can be online on</a:t>
            </a:r>
            <a:r>
              <a:rPr lang="en-US">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3"/>
                  </a:ext>
                </a:extLst>
              </a:rPr>
              <a:t> discussion boards on Moodle or in-class discussion.</a:t>
            </a:r>
            <a:endParaRPr>
              <a:solidFill>
                <a:srgbClr val="2B454E"/>
              </a:solidFill>
            </a:endParaRPr>
          </a:p>
        </p:txBody>
      </p:sp>
      <p:sp>
        <p:nvSpPr>
          <p:cNvPr id="231" name="Google Shape;231;g33ff357322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3f8e19644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33f8e19644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In this lesson, we explored key concepts, such as formative and summative assessments, and their alignment with THINKER principles.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Open discussions on final thoughts about key concepts of THINKER aligned assessments and how the participants think they can use them, what will be the challenge to apply.</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Ask critical questions on the value of formative assessments in informatics education and how can feedback enhance learning outcomes</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238" name="Google Shape;238;g33f8e19644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4" name="Google Shape;24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42f7f7af45_0_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the links to the THINKER 1) website, 2) Framework, 3) Learning Scenarios</a:t>
            </a:r>
            <a:endParaRPr/>
          </a:p>
        </p:txBody>
      </p:sp>
      <p:sp>
        <p:nvSpPr>
          <p:cNvPr id="250" name="Google Shape;250;g342f7f7af45_0_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5773c059a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7" name="Google Shape;257;g35773c059a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2f7f7af45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g342f7f7af45_0_1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This is the list of the contents and can be used to give a super-summary to the participants about what they can expect from the lesson.</a:t>
            </a:r>
            <a:endParaRPr/>
          </a:p>
        </p:txBody>
      </p:sp>
      <p:sp>
        <p:nvSpPr>
          <p:cNvPr id="103" name="Google Shape;103;g342f7f7af45_0_10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Assessments play a crucial role in informatics education, shaping both the teaching process and student learning outcomes.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 this lesson, to understand their impact, we will explore two key types of assessments: </a:t>
            </a:r>
            <a:r>
              <a:rPr lang="en-US" b="1">
                <a:solidFill>
                  <a:srgbClr val="2B454E"/>
                </a:solidFill>
              </a:rPr>
              <a:t>formative and summative</a:t>
            </a:r>
            <a:r>
              <a:rPr lang="en-US">
                <a:solidFill>
                  <a:srgbClr val="2B454E"/>
                </a:solidFill>
              </a:rPr>
              <a:t> assessments.  Both are essential in guiding educators and learners toward meaningful growth.</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Proper assessments not only measure student performance but also drive engagement, motivation, and mastery of key concepts.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To ensure assessments are inclusive, practical, and aligned with real-world applications, we will also introduce the THINKER Framework. This approach helps in crafting assessments that accommodate diverse learners while fostering critical thinking and problem-solving skills in informatics education.</a:t>
            </a:r>
            <a:endParaRPr>
              <a:solidFill>
                <a:srgbClr val="2B454E"/>
              </a:solidFill>
            </a:endParaRPr>
          </a:p>
        </p:txBody>
      </p:sp>
      <p:sp>
        <p:nvSpPr>
          <p:cNvPr id="111" name="Google Shape;11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3ff3573224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33ff3573224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Give the definitions of formative &amp; summative assessments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Try to guide participants to see the distinction and differences between them.</a:t>
            </a:r>
            <a:endParaRPr>
              <a:solidFill>
                <a:srgbClr val="2B454E"/>
              </a:solidFill>
            </a:endParaRPr>
          </a:p>
          <a:p>
            <a:pPr marL="0" lvl="0" indent="0" algn="l" rtl="0">
              <a:lnSpc>
                <a:spcPct val="90000"/>
              </a:lnSpc>
              <a:spcBef>
                <a:spcPts val="1000"/>
              </a:spcBef>
              <a:spcAft>
                <a:spcPts val="0"/>
              </a:spcAft>
              <a:buSzPts val="1400"/>
              <a:buNone/>
            </a:pPr>
            <a:r>
              <a:rPr lang="en-US" b="1">
                <a:solidFill>
                  <a:srgbClr val="2B454E"/>
                </a:solidFill>
              </a:rPr>
              <a:t>Formative assessments provide ongoing feedback to support student progress, while summative assessments evaluate overall achievement at the end of a learning period. </a:t>
            </a:r>
            <a:endParaRPr b="1">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Both are essential in guiding educators and learners toward meaningful growth.</a:t>
            </a:r>
            <a:endParaRPr>
              <a:solidFill>
                <a:srgbClr val="2B454E"/>
              </a:solidFill>
            </a:endParaRPr>
          </a:p>
        </p:txBody>
      </p:sp>
      <p:sp>
        <p:nvSpPr>
          <p:cNvPr id="120" name="Google Shape;120;g33ff3573224_0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3ff3573224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g33ff3573224_0_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Encourage participants to mention about the methods they are currently using for their assessments.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Open discussions with the questions on the slide. </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By examining how assessments influence learning outcomes, we can </a:t>
            </a:r>
            <a:r>
              <a:rPr lang="en-US" b="1">
                <a:solidFill>
                  <a:srgbClr val="2B454E"/>
                </a:solidFill>
              </a:rPr>
              <a:t>connect this topic to prior knowledge</a:t>
            </a:r>
            <a:r>
              <a:rPr lang="en-US">
                <a:solidFill>
                  <a:srgbClr val="2B454E"/>
                </a:solidFill>
              </a:rPr>
              <a:t>. </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b="1">
                <a:solidFill>
                  <a:srgbClr val="2B454E"/>
                </a:solidFill>
              </a:rPr>
              <a:t>Effective assessments</a:t>
            </a:r>
            <a:r>
              <a:rPr lang="en-US">
                <a:solidFill>
                  <a:srgbClr val="2B454E"/>
                </a:solidFill>
              </a:rPr>
              <a:t> not only measure student performance but also drive engagement, motivation, and mastery of key concepts. Understanding their role helps educators design strategies that support deeper learning.</a:t>
            </a:r>
            <a:endParaRPr>
              <a:solidFill>
                <a:srgbClr val="2B454E"/>
              </a:solidFill>
            </a:endParaRPr>
          </a:p>
        </p:txBody>
      </p:sp>
      <p:sp>
        <p:nvSpPr>
          <p:cNvPr id="130" name="Google Shape;130;g33ff3573224_0_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3ff357322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g33ff357322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1.</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Give 2 samples of formative assessment. You can use the next 2 slides as it includes an example.</a:t>
            </a:r>
            <a:endParaRPr>
              <a:solidFill>
                <a:srgbClr val="2B454E"/>
              </a:solidFill>
            </a:endParaRPr>
          </a:p>
          <a:p>
            <a:pPr marL="0" lvl="0" indent="0" algn="l" rtl="0">
              <a:lnSpc>
                <a:spcPct val="115000"/>
              </a:lnSpc>
              <a:spcBef>
                <a:spcPts val="1400"/>
              </a:spcBef>
              <a:spcAft>
                <a:spcPts val="0"/>
              </a:spcAft>
              <a:buClr>
                <a:schemeClr val="dk1"/>
              </a:buClr>
              <a:buSzPts val="1100"/>
              <a:buFont typeface="Arial"/>
              <a:buNone/>
            </a:pPr>
            <a:r>
              <a:rPr lang="en-US" b="1"/>
              <a:t>One Strength:</a:t>
            </a:r>
            <a:endParaRPr b="1"/>
          </a:p>
          <a:p>
            <a:pPr marL="0" lvl="0" indent="0" algn="l" rtl="0">
              <a:lnSpc>
                <a:spcPct val="115000"/>
              </a:lnSpc>
              <a:spcBef>
                <a:spcPts val="1200"/>
              </a:spcBef>
              <a:spcAft>
                <a:spcPts val="0"/>
              </a:spcAft>
              <a:buSzPts val="1100"/>
              <a:buNone/>
            </a:pPr>
            <a:r>
              <a:rPr lang="en-US"/>
              <a:t>Immediate Insight into Student Understanding:</a:t>
            </a:r>
            <a:br>
              <a:rPr lang="en-US"/>
            </a:br>
            <a:r>
              <a:rPr lang="en-US"/>
              <a:t> Exit tickets provide quick, focused feedback to the teacher on whether students grasped key concepts — in this case, fractions. This enables real-time instructional adjustments, allowing misconceptions to be addressed </a:t>
            </a:r>
            <a:r>
              <a:rPr lang="en-US" i="1"/>
              <a:t>before</a:t>
            </a:r>
            <a:r>
              <a:rPr lang="en-US"/>
              <a:t> moving forward, ensuring a strong foundation for future learning.</a:t>
            </a:r>
            <a:endParaRPr/>
          </a:p>
          <a:p>
            <a:pPr marL="0" lvl="0" indent="0" algn="l" rtl="0">
              <a:lnSpc>
                <a:spcPct val="115000"/>
              </a:lnSpc>
              <a:spcBef>
                <a:spcPts val="1200"/>
              </a:spcBef>
              <a:spcAft>
                <a:spcPts val="0"/>
              </a:spcAft>
              <a:buClr>
                <a:schemeClr val="dk1"/>
              </a:buClr>
              <a:buSzPts val="1100"/>
              <a:buFont typeface="Arial"/>
              <a:buNone/>
            </a:pPr>
            <a:r>
              <a:rPr lang="en-US" b="1"/>
              <a:t>One Suggested Improvement:</a:t>
            </a:r>
            <a:endParaRPr b="1"/>
          </a:p>
          <a:p>
            <a:pPr marL="0" lvl="0" indent="0" algn="l" rtl="0">
              <a:lnSpc>
                <a:spcPct val="115000"/>
              </a:lnSpc>
              <a:spcBef>
                <a:spcPts val="1200"/>
              </a:spcBef>
              <a:spcAft>
                <a:spcPts val="0"/>
              </a:spcAft>
              <a:buClr>
                <a:schemeClr val="dk1"/>
              </a:buClr>
              <a:buSzPts val="1100"/>
              <a:buFont typeface="Arial"/>
              <a:buNone/>
            </a:pPr>
            <a:r>
              <a:rPr lang="en-US"/>
              <a:t>Differentiate the Exit Ticket Questions:</a:t>
            </a:r>
            <a:br>
              <a:rPr lang="en-US"/>
            </a:br>
            <a:r>
              <a:rPr lang="en-US"/>
              <a:t> While the examples are effective, offering tiered or leveled exit ticket questions could better accommodate diverse learning needs. For instance, more advanced learners could be challenged with word problems involving fractions, while others could be given simpler identification or matching tasks. This ensures all students are assessed at their appropriate cognitive level and promotes more inclusive formative assessment.</a:t>
            </a:r>
            <a:endParaRPr/>
          </a:p>
          <a:p>
            <a:pPr marL="0" lvl="0" indent="0" algn="l" rtl="0">
              <a:lnSpc>
                <a:spcPct val="90000"/>
              </a:lnSpc>
              <a:spcBef>
                <a:spcPts val="12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37" name="Google Shape;137;g33ff3573224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40883d5f1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g340883d5f11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Activity 1 continues…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Identify which THINKER principles are applied in the example like: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-using pizza slices as visual aids (real-life example) which aims to be an authentic learning aspect.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-group discussion for collaboration.</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44" name="Google Shape;144;g340883d5f11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3DBCD03B-9894-143F-F0DD-4362B624611C}"/>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03752E15-963A-3288-07FF-0F8E9E4D6005}"/>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7f7af45_0_41"/>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7f7af45_0_41"/>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A7BA800A-ECF2-3A9C-64F8-2D7D07DEBBD0}"/>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c059a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c059ae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18370B46-1C81-1FA6-270A-FD09CD878806}"/>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c059a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c059a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c059a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thinker.ucd.ie/wp-content/uploads/2025/02/TINKER_WP2_Framework-and-Toolkit_EN_FV.pd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5" y="3651825"/>
            <a:ext cx="56946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340883d5f11_0_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Formative assessment example</a:t>
            </a:r>
            <a:endParaRPr/>
          </a:p>
        </p:txBody>
      </p:sp>
      <p:sp>
        <p:nvSpPr>
          <p:cNvPr id="154" name="Google Shape;154;g340883d5f11_0_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1800" b="1">
                <a:solidFill>
                  <a:srgbClr val="000000"/>
                </a:solidFill>
              </a:rPr>
              <a:t>2. Formative Assessment – Exit Ticket:</a:t>
            </a:r>
            <a:endParaRPr sz="1800" b="1">
              <a:solidFill>
                <a:srgbClr val="000000"/>
              </a:solidFill>
            </a:endParaRPr>
          </a:p>
          <a:p>
            <a:pPr marL="0" lvl="0" indent="0" algn="l" rtl="0">
              <a:lnSpc>
                <a:spcPct val="115000"/>
              </a:lnSpc>
              <a:spcBef>
                <a:spcPts val="1200"/>
              </a:spcBef>
              <a:spcAft>
                <a:spcPts val="0"/>
              </a:spcAft>
              <a:buSzPts val="2200"/>
              <a:buNone/>
            </a:pPr>
            <a:r>
              <a:rPr lang="en-US" sz="1800">
                <a:solidFill>
                  <a:srgbClr val="000000"/>
                </a:solidFill>
              </a:rPr>
              <a:t>At the end of the lesson, each student receives a small card (exit ticket) with a simple question:</a:t>
            </a:r>
            <a:endParaRPr sz="1800">
              <a:solidFill>
                <a:srgbClr val="000000"/>
              </a:solidFill>
            </a:endParaRPr>
          </a:p>
          <a:p>
            <a:pPr marL="1828800" lvl="3" indent="-342900" algn="l" rtl="0">
              <a:lnSpc>
                <a:spcPct val="115000"/>
              </a:lnSpc>
              <a:spcBef>
                <a:spcPts val="1200"/>
              </a:spcBef>
              <a:spcAft>
                <a:spcPts val="0"/>
              </a:spcAft>
              <a:buClr>
                <a:srgbClr val="000000"/>
              </a:buClr>
              <a:buSzPts val="1800"/>
              <a:buFont typeface="Calibri"/>
              <a:buChar char="•"/>
            </a:pPr>
            <a:r>
              <a:rPr lang="en-US" sz="1800">
                <a:solidFill>
                  <a:srgbClr val="000000"/>
                </a:solidFill>
              </a:rPr>
              <a:t>Example 1: "Draw and label a fraction that represents ¾."</a:t>
            </a:r>
            <a:endParaRPr sz="1800">
              <a:solidFill>
                <a:srgbClr val="000000"/>
              </a:solidFill>
            </a:endParaRPr>
          </a:p>
          <a:p>
            <a:pPr marL="1828800" lvl="3" indent="-342900" algn="l" rtl="0">
              <a:lnSpc>
                <a:spcPct val="115000"/>
              </a:lnSpc>
              <a:spcBef>
                <a:spcPts val="0"/>
              </a:spcBef>
              <a:spcAft>
                <a:spcPts val="0"/>
              </a:spcAft>
              <a:buClr>
                <a:srgbClr val="000000"/>
              </a:buClr>
              <a:buSzPts val="1800"/>
              <a:buFont typeface="Calibri"/>
              <a:buChar char="•"/>
            </a:pPr>
            <a:r>
              <a:rPr lang="en-US" sz="1800">
                <a:solidFill>
                  <a:srgbClr val="000000"/>
                </a:solidFill>
              </a:rPr>
              <a:t>Example 2: "Explain in one sentence what a fraction is."</a:t>
            </a:r>
            <a:endParaRPr sz="1800">
              <a:solidFill>
                <a:srgbClr val="000000"/>
              </a:solidFill>
            </a:endParaRPr>
          </a:p>
          <a:p>
            <a:pPr marL="1828800" lvl="3" indent="-342900" algn="l" rtl="0">
              <a:lnSpc>
                <a:spcPct val="115000"/>
              </a:lnSpc>
              <a:spcBef>
                <a:spcPts val="0"/>
              </a:spcBef>
              <a:spcAft>
                <a:spcPts val="0"/>
              </a:spcAft>
              <a:buClr>
                <a:srgbClr val="000000"/>
              </a:buClr>
              <a:buSzPts val="1800"/>
              <a:buFont typeface="Calibri"/>
              <a:buChar char="•"/>
            </a:pPr>
            <a:r>
              <a:rPr lang="en-US" sz="1800">
                <a:solidFill>
                  <a:srgbClr val="000000"/>
                </a:solidFill>
              </a:rPr>
              <a:t>Example 3: "Color half of the given shape."</a:t>
            </a:r>
            <a:endParaRPr sz="1800">
              <a:solidFill>
                <a:srgbClr val="000000"/>
              </a:solidFill>
            </a:endParaRPr>
          </a:p>
          <a:p>
            <a:pPr marL="0" lvl="0" indent="0" algn="l" rtl="0">
              <a:lnSpc>
                <a:spcPct val="115000"/>
              </a:lnSpc>
              <a:spcBef>
                <a:spcPts val="1200"/>
              </a:spcBef>
              <a:spcAft>
                <a:spcPts val="0"/>
              </a:spcAft>
              <a:buSzPts val="2200"/>
              <a:buNone/>
            </a:pPr>
            <a:r>
              <a:rPr lang="en-US" sz="1800" b="1">
                <a:solidFill>
                  <a:srgbClr val="000000"/>
                </a:solidFill>
              </a:rPr>
              <a:t>3. Teacher's Role in Assessment:</a:t>
            </a:r>
            <a:endParaRPr sz="1800" b="1">
              <a:solidFill>
                <a:srgbClr val="000000"/>
              </a:solidFill>
            </a:endParaRPr>
          </a:p>
          <a:p>
            <a:pPr marL="1371600" lvl="2" indent="-342900" algn="l" rtl="0">
              <a:lnSpc>
                <a:spcPct val="115000"/>
              </a:lnSpc>
              <a:spcBef>
                <a:spcPts val="1200"/>
              </a:spcBef>
              <a:spcAft>
                <a:spcPts val="0"/>
              </a:spcAft>
              <a:buClr>
                <a:srgbClr val="000000"/>
              </a:buClr>
              <a:buSzPts val="1800"/>
              <a:buFont typeface="Calibri"/>
              <a:buChar char="•"/>
            </a:pPr>
            <a:r>
              <a:rPr lang="en-US">
                <a:solidFill>
                  <a:srgbClr val="000000"/>
                </a:solidFill>
              </a:rPr>
              <a:t>The teacher quickly reviews the exit tickets before the next lesson.</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Based on responses, the teacher identifies students who need additional support.</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Misconceptions are addressed in the next class through targeted group work or individual feedback.</a:t>
            </a:r>
            <a:endParaRPr>
              <a:solidFill>
                <a:srgbClr val="000000"/>
              </a:solidFill>
            </a:endParaRPr>
          </a:p>
          <a:p>
            <a:pPr marL="0" lvl="0" indent="0" algn="l" rtl="0">
              <a:lnSpc>
                <a:spcPct val="115000"/>
              </a:lnSpc>
              <a:spcBef>
                <a:spcPts val="1200"/>
              </a:spcBef>
              <a:spcAft>
                <a:spcPts val="0"/>
              </a:spcAft>
              <a:buSzPts val="2200"/>
              <a:buNone/>
            </a:pPr>
            <a:r>
              <a:rPr lang="en-US" sz="1800" b="1">
                <a:solidFill>
                  <a:srgbClr val="000000"/>
                </a:solidFill>
              </a:rPr>
              <a:t>4. Outcome:</a:t>
            </a:r>
            <a:endParaRPr sz="1800" b="1">
              <a:solidFill>
                <a:srgbClr val="000000"/>
              </a:solidFill>
            </a:endParaRPr>
          </a:p>
          <a:p>
            <a:pPr marL="1371600" lvl="2" indent="-342900" algn="l" rtl="0">
              <a:lnSpc>
                <a:spcPct val="115000"/>
              </a:lnSpc>
              <a:spcBef>
                <a:spcPts val="1200"/>
              </a:spcBef>
              <a:spcAft>
                <a:spcPts val="0"/>
              </a:spcAft>
              <a:buClr>
                <a:srgbClr val="000000"/>
              </a:buClr>
              <a:buSzPts val="1800"/>
              <a:buFont typeface="Calibri"/>
              <a:buChar char="•"/>
            </a:pPr>
            <a:r>
              <a:rPr lang="en-US">
                <a:solidFill>
                  <a:srgbClr val="000000"/>
                </a:solidFill>
              </a:rPr>
              <a:t>The teacher adjusts instruction based on student responses.</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Students receive immediate, low-stakes feedback.</a:t>
            </a:r>
            <a:endParaRPr>
              <a:solidFill>
                <a:srgbClr val="000000"/>
              </a:solidFill>
            </a:endParaRPr>
          </a:p>
          <a:p>
            <a:pPr marL="1371600" lvl="2" indent="-342900" algn="l" rtl="0">
              <a:lnSpc>
                <a:spcPct val="115000"/>
              </a:lnSpc>
              <a:spcBef>
                <a:spcPts val="0"/>
              </a:spcBef>
              <a:spcAft>
                <a:spcPts val="0"/>
              </a:spcAft>
              <a:buClr>
                <a:srgbClr val="000000"/>
              </a:buClr>
              <a:buSzPts val="1800"/>
              <a:buFont typeface="Calibri"/>
              <a:buChar char="•"/>
            </a:pPr>
            <a:r>
              <a:rPr lang="en-US">
                <a:solidFill>
                  <a:srgbClr val="000000"/>
                </a:solidFill>
              </a:rPr>
              <a:t>Learning gaps are addressed before moving on to more advanced topics.</a:t>
            </a:r>
            <a:endParaRPr>
              <a:solidFill>
                <a:srgbClr val="000000"/>
              </a:solidFill>
            </a:endParaRPr>
          </a:p>
          <a:p>
            <a:pPr marL="0" lvl="0" indent="0" algn="l" rtl="0">
              <a:lnSpc>
                <a:spcPct val="115000"/>
              </a:lnSpc>
              <a:spcBef>
                <a:spcPts val="1200"/>
              </a:spcBef>
              <a:spcAft>
                <a:spcPts val="1200"/>
              </a:spcAft>
              <a:buSzPts val="2200"/>
              <a:buNone/>
            </a:pPr>
            <a:r>
              <a:rPr lang="en-US" sz="1800">
                <a:solidFill>
                  <a:srgbClr val="000000"/>
                </a:solidFill>
              </a:rPr>
              <a:t>This type of </a:t>
            </a:r>
            <a:r>
              <a:rPr lang="en-US" sz="1800" b="1">
                <a:solidFill>
                  <a:srgbClr val="000000"/>
                </a:solidFill>
              </a:rPr>
              <a:t>formative assessment</a:t>
            </a:r>
            <a:r>
              <a:rPr lang="en-US" sz="1800">
                <a:solidFill>
                  <a:srgbClr val="000000"/>
                </a:solidFill>
              </a:rPr>
              <a:t> helps teachers monitor student progress in real time, ensuring that all students grasp the foundational concepts before advancing.</a:t>
            </a:r>
            <a:endParaRPr sz="50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a:t>
            </a:r>
            <a:endParaRPr/>
          </a:p>
        </p:txBody>
      </p:sp>
      <p:sp>
        <p:nvSpPr>
          <p:cNvPr id="161" name="Google Shape;161;p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a:solidFill>
                  <a:srgbClr val="000000"/>
                </a:solidFill>
              </a:rPr>
              <a:t>The </a:t>
            </a:r>
            <a:r>
              <a:rPr lang="en-US" sz="2000" b="1">
                <a:solidFill>
                  <a:srgbClr val="000000"/>
                </a:solidFill>
              </a:rPr>
              <a:t>THINKER Framework</a:t>
            </a:r>
            <a:r>
              <a:rPr lang="en-US" sz="2000">
                <a:solidFill>
                  <a:srgbClr val="000000"/>
                </a:solidFill>
              </a:rPr>
              <a:t> focuses on </a:t>
            </a:r>
            <a:r>
              <a:rPr lang="en-US" sz="2000" b="1">
                <a:solidFill>
                  <a:srgbClr val="000000"/>
                </a:solidFill>
              </a:rPr>
              <a:t>authentic learning, gender inclusion, informatics competencies, and teacher professional learning</a:t>
            </a:r>
            <a:r>
              <a:rPr lang="en-US" sz="2000">
                <a:solidFill>
                  <a:srgbClr val="000000"/>
                </a:solidFill>
              </a:rPr>
              <a:t>. Below is the </a:t>
            </a:r>
            <a:r>
              <a:rPr lang="en-US" sz="2000" b="1">
                <a:solidFill>
                  <a:srgbClr val="000000"/>
                </a:solidFill>
              </a:rPr>
              <a:t>lesson design template structure</a:t>
            </a:r>
            <a:r>
              <a:rPr lang="en-US" sz="2000">
                <a:solidFill>
                  <a:srgbClr val="000000"/>
                </a:solidFill>
              </a:rPr>
              <a:t> that aligns with THINKER’s core principles, where details are provided in terms of the formative assessment​.</a:t>
            </a: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1. Learning Scenario Information</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Title:</a:t>
            </a:r>
            <a:r>
              <a:rPr lang="en-US" sz="2000">
                <a:solidFill>
                  <a:srgbClr val="000000"/>
                </a:solidFill>
              </a:rPr>
              <a:t> (A short, clear title related to the learning activity)</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Age Level:</a:t>
            </a:r>
            <a:r>
              <a:rPr lang="en-US" sz="2000">
                <a:solidFill>
                  <a:srgbClr val="000000"/>
                </a:solidFill>
              </a:rPr>
              <a:t> (Specify the student grade level)</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Duration:</a:t>
            </a:r>
            <a:r>
              <a:rPr lang="en-US" sz="2000">
                <a:solidFill>
                  <a:srgbClr val="000000"/>
                </a:solidFill>
              </a:rPr>
              <a:t> (Estimated duration, e.g., 45 minutes)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Informatics Topic Areas:</a:t>
            </a:r>
            <a:r>
              <a:rPr lang="en-US" sz="2000">
                <a:solidFill>
                  <a:srgbClr val="000000"/>
                </a:solidFill>
              </a:rPr>
              <a:t> (E.g., Algorithms, Programming, Simulation)</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Content Domain (Integrated Subjects):</a:t>
            </a:r>
            <a:r>
              <a:rPr lang="en-US" sz="2000">
                <a:solidFill>
                  <a:srgbClr val="000000"/>
                </a:solidFill>
              </a:rPr>
              <a:t> (E.g., Mathematics, Science, Technology)</a:t>
            </a: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2. Learning Objectives (Aligned with Bloom’s Taxonomy)</a:t>
            </a:r>
            <a:endParaRPr sz="2000" b="1">
              <a:solidFill>
                <a:srgbClr val="000000"/>
              </a:solidFill>
            </a:endParaRPr>
          </a:p>
          <a:p>
            <a:pPr marL="0" lvl="0" indent="0" algn="l" rtl="0">
              <a:lnSpc>
                <a:spcPct val="115000"/>
              </a:lnSpc>
              <a:spcBef>
                <a:spcPts val="1200"/>
              </a:spcBef>
              <a:spcAft>
                <a:spcPts val="0"/>
              </a:spcAft>
              <a:buSzPts val="2200"/>
              <a:buNone/>
            </a:pPr>
            <a:r>
              <a:rPr lang="en-US" sz="2000">
                <a:solidFill>
                  <a:srgbClr val="000000"/>
                </a:solidFill>
              </a:rPr>
              <a:t>Upon completing this activity, students should be able to:</a:t>
            </a:r>
            <a:endParaRPr sz="2000">
              <a:solidFill>
                <a:srgbClr val="000000"/>
              </a:solidFill>
            </a:endParaRPr>
          </a:p>
          <a:p>
            <a:pPr marL="457200" lvl="0" indent="-355600" algn="l" rtl="0">
              <a:lnSpc>
                <a:spcPct val="115000"/>
              </a:lnSpc>
              <a:spcBef>
                <a:spcPts val="1200"/>
              </a:spcBef>
              <a:spcAft>
                <a:spcPts val="0"/>
              </a:spcAft>
              <a:buClr>
                <a:srgbClr val="000000"/>
              </a:buClr>
              <a:buSzPts val="2000"/>
              <a:buFont typeface="Calibri"/>
              <a:buChar char="●"/>
            </a:pPr>
            <a:r>
              <a:rPr lang="en-US" sz="2000">
                <a:solidFill>
                  <a:srgbClr val="000000"/>
                </a:solidFill>
              </a:rPr>
              <a:t>Apply this method to solve a problem…</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a:solidFill>
                  <a:srgbClr val="000000"/>
                </a:solidFill>
              </a:rPr>
              <a:t>Compare and contrast different solutions…</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a:solidFill>
                  <a:srgbClr val="000000"/>
                </a:solidFill>
              </a:rPr>
              <a:t>Design a small program that demonstrates the concept…</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40883d5f11_0_2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 </a:t>
            </a:r>
            <a:endParaRPr/>
          </a:p>
        </p:txBody>
      </p:sp>
      <p:sp>
        <p:nvSpPr>
          <p:cNvPr id="168" name="Google Shape;168;g340883d5f11_0_2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b="1">
                <a:solidFill>
                  <a:srgbClr val="000000"/>
                </a:solidFill>
              </a:rPr>
              <a:t>3. Scenario Description</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Setting:</a:t>
            </a:r>
            <a:r>
              <a:rPr lang="en-US" sz="2000">
                <a:solidFill>
                  <a:srgbClr val="000000"/>
                </a:solidFill>
              </a:rPr>
              <a:t> (Describe the real-world application of the concept)</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Problem Statement:</a:t>
            </a:r>
            <a:r>
              <a:rPr lang="en-US" sz="2000">
                <a:solidFill>
                  <a:srgbClr val="000000"/>
                </a:solidFill>
              </a:rPr>
              <a:t> (What challenge will students solve?)</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Roles:</a:t>
            </a:r>
            <a:r>
              <a:rPr lang="en-US" sz="2000">
                <a:solidFill>
                  <a:srgbClr val="000000"/>
                </a:solidFill>
              </a:rPr>
              <a:t> (Define different roles students might take)</a:t>
            </a:r>
            <a:endParaRPr sz="2000">
              <a:solidFill>
                <a:srgbClr val="000000"/>
              </a:solidFill>
            </a:endParaRPr>
          </a:p>
          <a:p>
            <a:pPr marL="457200" lvl="0" indent="-355600" algn="l" rtl="0">
              <a:lnSpc>
                <a:spcPct val="115000"/>
              </a:lnSpc>
              <a:spcBef>
                <a:spcPts val="0"/>
              </a:spcBef>
              <a:spcAft>
                <a:spcPts val="0"/>
              </a:spcAft>
              <a:buClr>
                <a:srgbClr val="000000"/>
              </a:buClr>
              <a:buSzPts val="2000"/>
              <a:buFont typeface="Calibri"/>
              <a:buChar char="●"/>
            </a:pPr>
            <a:r>
              <a:rPr lang="en-US" sz="2000" b="1">
                <a:solidFill>
                  <a:srgbClr val="000000"/>
                </a:solidFill>
              </a:rPr>
              <a:t>Authentic Learning Elements Integrated:</a:t>
            </a:r>
            <a:endParaRPr sz="2000" b="1">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Real-world context</a:t>
            </a:r>
            <a:endParaRPr>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Collaborative tasks</a:t>
            </a:r>
            <a:endParaRPr>
              <a:solidFill>
                <a:srgbClr val="000000"/>
              </a:solidFill>
            </a:endParaRPr>
          </a:p>
          <a:p>
            <a:pPr marL="914400" lvl="1" indent="-355600" algn="l" rtl="0">
              <a:lnSpc>
                <a:spcPct val="115000"/>
              </a:lnSpc>
              <a:spcBef>
                <a:spcPts val="0"/>
              </a:spcBef>
              <a:spcAft>
                <a:spcPts val="0"/>
              </a:spcAft>
              <a:buClr>
                <a:srgbClr val="000000"/>
              </a:buClr>
              <a:buSzPts val="2000"/>
              <a:buFont typeface="Calibri"/>
              <a:buChar char="○"/>
            </a:pPr>
            <a:r>
              <a:rPr lang="en-US">
                <a:solidFill>
                  <a:srgbClr val="000000"/>
                </a:solidFill>
              </a:rPr>
              <a:t>Problem-solving and critical thinking</a:t>
            </a:r>
            <a:endParaRPr>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4. Formative Assessment Methods</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Observation:</a:t>
            </a:r>
            <a:r>
              <a:rPr lang="en-US" sz="2000">
                <a:solidFill>
                  <a:srgbClr val="000000"/>
                </a:solidFill>
              </a:rPr>
              <a:t> Monitor student participation and engagement.</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Self-Reflection:</a:t>
            </a:r>
            <a:r>
              <a:rPr lang="en-US" sz="2000">
                <a:solidFill>
                  <a:srgbClr val="000000"/>
                </a:solidFill>
              </a:rPr>
              <a:t> Students reflect on their learning progress.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Peer Feedback:</a:t>
            </a:r>
            <a:r>
              <a:rPr lang="en-US" sz="2000">
                <a:solidFill>
                  <a:srgbClr val="000000"/>
                </a:solidFill>
              </a:rPr>
              <a:t> Students provide constructive feedback on each other’s work.</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Exit Tickets:</a:t>
            </a:r>
            <a:r>
              <a:rPr lang="en-US" sz="2000">
                <a:solidFill>
                  <a:srgbClr val="000000"/>
                </a:solidFill>
              </a:rPr>
              <a:t> Short written responses to assess understanding at the end.</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Checklist/Rubrics:</a:t>
            </a:r>
            <a:r>
              <a:rPr lang="en-US" sz="2000">
                <a:solidFill>
                  <a:srgbClr val="000000"/>
                </a:solidFill>
              </a:rPr>
              <a:t> Assess student progression based on key learning indicators.</a:t>
            </a:r>
            <a:endParaRPr sz="2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40883d5f11_0_1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THINKER-aligned formative assessment </a:t>
            </a:r>
            <a:endParaRPr/>
          </a:p>
        </p:txBody>
      </p:sp>
      <p:sp>
        <p:nvSpPr>
          <p:cNvPr id="175" name="Google Shape;175;g340883d5f11_0_1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2200"/>
              <a:buNone/>
            </a:pPr>
            <a:r>
              <a:rPr lang="en-US" sz="2000" b="1">
                <a:solidFill>
                  <a:srgbClr val="000000"/>
                </a:solidFill>
              </a:rPr>
              <a:t>5. Digital &amp; Physical Tools</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Plugged-In:</a:t>
            </a:r>
            <a:r>
              <a:rPr lang="en-US" sz="2000">
                <a:solidFill>
                  <a:srgbClr val="000000"/>
                </a:solidFill>
              </a:rPr>
              <a:t> (E.g., Scratch, Blockly, online simulations)</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Unplugged:</a:t>
            </a:r>
            <a:r>
              <a:rPr lang="en-US" sz="2000">
                <a:solidFill>
                  <a:srgbClr val="000000"/>
                </a:solidFill>
              </a:rPr>
              <a:t> (E.g., Role-playing, flowchart exercises, physical manipulatives)</a:t>
            </a:r>
            <a:endParaRPr sz="2000">
              <a:solidFill>
                <a:srgbClr val="000000"/>
              </a:solidFill>
            </a:endParaRPr>
          </a:p>
          <a:p>
            <a:pPr marL="457200" lvl="0" indent="0" algn="l" rtl="0">
              <a:lnSpc>
                <a:spcPct val="115000"/>
              </a:lnSpc>
              <a:spcBef>
                <a:spcPts val="1200"/>
              </a:spcBef>
              <a:spcAft>
                <a:spcPts val="0"/>
              </a:spcAft>
              <a:buSzPts val="2200"/>
              <a:buNone/>
            </a:pPr>
            <a:endParaRPr sz="2000">
              <a:solidFill>
                <a:srgbClr val="000000"/>
              </a:solidFill>
            </a:endParaRPr>
          </a:p>
          <a:p>
            <a:pPr marL="0" lvl="0" indent="0" algn="l" rtl="0">
              <a:lnSpc>
                <a:spcPct val="115000"/>
              </a:lnSpc>
              <a:spcBef>
                <a:spcPts val="1200"/>
              </a:spcBef>
              <a:spcAft>
                <a:spcPts val="0"/>
              </a:spcAft>
              <a:buSzPts val="2200"/>
              <a:buNone/>
            </a:pPr>
            <a:r>
              <a:rPr lang="en-US" sz="2000" b="1">
                <a:solidFill>
                  <a:srgbClr val="000000"/>
                </a:solidFill>
              </a:rPr>
              <a:t>6. Reflection &amp; Feedback</a:t>
            </a:r>
            <a:endParaRPr sz="2000" b="1">
              <a:solidFill>
                <a:srgbClr val="000000"/>
              </a:solidFill>
            </a:endParaRPr>
          </a:p>
          <a:p>
            <a:pPr marL="457200" lvl="0" indent="-355600" algn="l" rtl="0">
              <a:lnSpc>
                <a:spcPct val="115000"/>
              </a:lnSpc>
              <a:spcBef>
                <a:spcPts val="1200"/>
              </a:spcBef>
              <a:spcAft>
                <a:spcPts val="0"/>
              </a:spcAft>
              <a:buClr>
                <a:srgbClr val="000000"/>
              </a:buClr>
              <a:buSzPts val="2000"/>
              <a:buChar char="●"/>
            </a:pPr>
            <a:r>
              <a:rPr lang="en-US" sz="2000" b="1">
                <a:solidFill>
                  <a:srgbClr val="000000"/>
                </a:solidFill>
              </a:rPr>
              <a:t>Student Reflection:</a:t>
            </a:r>
            <a:r>
              <a:rPr lang="en-US" sz="2000">
                <a:solidFill>
                  <a:srgbClr val="000000"/>
                </a:solidFill>
              </a:rPr>
              <a:t> What challenges did you face, and how did you overcome them?</a:t>
            </a:r>
            <a:endParaRPr sz="2000">
              <a:solidFill>
                <a:srgbClr val="000000"/>
              </a:solidFill>
            </a:endParaRPr>
          </a:p>
          <a:p>
            <a:pPr marL="457200" lvl="0" indent="-355600" algn="l" rtl="0">
              <a:lnSpc>
                <a:spcPct val="115000"/>
              </a:lnSpc>
              <a:spcBef>
                <a:spcPts val="0"/>
              </a:spcBef>
              <a:spcAft>
                <a:spcPts val="0"/>
              </a:spcAft>
              <a:buClr>
                <a:srgbClr val="000000"/>
              </a:buClr>
              <a:buSzPts val="2000"/>
              <a:buChar char="●"/>
            </a:pPr>
            <a:r>
              <a:rPr lang="en-US" sz="2000" b="1">
                <a:solidFill>
                  <a:srgbClr val="000000"/>
                </a:solidFill>
              </a:rPr>
              <a:t>Teacher Reflection:</a:t>
            </a:r>
            <a:r>
              <a:rPr lang="en-US" sz="2000">
                <a:solidFill>
                  <a:srgbClr val="000000"/>
                </a:solidFill>
              </a:rPr>
              <a:t> How well did students engage with the activity? What needs improvement?</a:t>
            </a:r>
            <a:endParaRPr sz="2000">
              <a:solidFill>
                <a:srgbClr val="000000"/>
              </a:solidFill>
            </a:endParaRPr>
          </a:p>
          <a:p>
            <a:pPr marL="0" lvl="0" indent="0" algn="l" rtl="0">
              <a:lnSpc>
                <a:spcPct val="115000"/>
              </a:lnSpc>
              <a:spcBef>
                <a:spcPts val="1200"/>
              </a:spcBef>
              <a:spcAft>
                <a:spcPts val="1200"/>
              </a:spcAft>
              <a:buSzPts val="2200"/>
              <a:buNone/>
            </a:pPr>
            <a:r>
              <a:rPr lang="en-US" sz="2000">
                <a:solidFill>
                  <a:srgbClr val="000000"/>
                </a:solidFill>
              </a:rPr>
              <a:t>This template ensures that assessments are </a:t>
            </a:r>
            <a:r>
              <a:rPr lang="en-US" sz="2000" b="1">
                <a:solidFill>
                  <a:srgbClr val="000000"/>
                </a:solidFill>
              </a:rPr>
              <a:t>authentic, inclusive, and informatics-driven</a:t>
            </a:r>
            <a:r>
              <a:rPr lang="en-US" sz="2000">
                <a:solidFill>
                  <a:srgbClr val="000000"/>
                </a:solidFill>
              </a:rPr>
              <a:t>, supporting a </a:t>
            </a:r>
            <a:r>
              <a:rPr lang="en-US" sz="2000" b="1">
                <a:solidFill>
                  <a:srgbClr val="000000"/>
                </a:solidFill>
              </a:rPr>
              <a:t>diverse and engaging learning environment</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33ff3573224_0_1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Designing a formative assessment (1)</a:t>
            </a:r>
            <a:endParaRPr/>
          </a:p>
        </p:txBody>
      </p:sp>
      <p:sp>
        <p:nvSpPr>
          <p:cNvPr id="182" name="Google Shape;182;g33ff3573224_0_1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sz="3100" b="1"/>
              <a:t>C</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omponents of a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rPr>
              <a:t>THINKER</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-aligned with formative assessment</a:t>
            </a:r>
            <a:r>
              <a:rPr lang="en-US" sz="3100" b="1"/>
              <a:t>:</a:t>
            </a:r>
            <a:endParaRPr sz="3100" b="1"/>
          </a:p>
          <a:p>
            <a:pPr marL="457200" lvl="0" indent="-381000" algn="l" rtl="0">
              <a:lnSpc>
                <a:spcPct val="90000"/>
              </a:lnSpc>
              <a:spcBef>
                <a:spcPts val="1000"/>
              </a:spcBef>
              <a:spcAft>
                <a:spcPts val="0"/>
              </a:spcAft>
              <a:buClr>
                <a:schemeClr val="accent4"/>
              </a:buClr>
              <a:buSzPts val="2400"/>
              <a:buAutoNum type="arabicPeriod"/>
            </a:pPr>
            <a:r>
              <a:rPr lang="en-US" sz="2400"/>
              <a:t>Collaboration</a:t>
            </a:r>
            <a:endParaRPr sz="2400"/>
          </a:p>
          <a:p>
            <a:pPr marL="457200" lvl="0" indent="-381000" algn="l" rtl="0">
              <a:lnSpc>
                <a:spcPct val="90000"/>
              </a:lnSpc>
              <a:spcBef>
                <a:spcPts val="0"/>
              </a:spcBef>
              <a:spcAft>
                <a:spcPts val="0"/>
              </a:spcAft>
              <a:buClr>
                <a:schemeClr val="accent4"/>
              </a:buClr>
              <a:buSzPts val="2400"/>
              <a:buAutoNum type="arabicPeriod"/>
            </a:pPr>
            <a:r>
              <a:rPr lang="en-US" sz="2400"/>
              <a:t>Creativity</a:t>
            </a:r>
            <a:endParaRPr sz="2400"/>
          </a:p>
          <a:p>
            <a:pPr marL="457200" lvl="0" indent="-381000" algn="l" rtl="0">
              <a:lnSpc>
                <a:spcPct val="90000"/>
              </a:lnSpc>
              <a:spcBef>
                <a:spcPts val="0"/>
              </a:spcBef>
              <a:spcAft>
                <a:spcPts val="0"/>
              </a:spcAft>
              <a:buClr>
                <a:schemeClr val="accent4"/>
              </a:buClr>
              <a:buSzPts val="2400"/>
              <a:buAutoNum type="arabicPeriod"/>
            </a:pPr>
            <a:r>
              <a:rPr lang="en-US" sz="2400"/>
              <a:t>Inclusivity</a:t>
            </a:r>
            <a:endParaRPr sz="2400"/>
          </a:p>
          <a:p>
            <a:pPr marL="457200" lvl="0" indent="-381000" algn="l" rtl="0">
              <a:lnSpc>
                <a:spcPct val="90000"/>
              </a:lnSpc>
              <a:spcBef>
                <a:spcPts val="0"/>
              </a:spcBef>
              <a:spcAft>
                <a:spcPts val="0"/>
              </a:spcAft>
              <a:buClr>
                <a:schemeClr val="accent4"/>
              </a:buClr>
              <a:buSzPts val="2400"/>
              <a:buAutoNum type="arabicPeriod"/>
            </a:pPr>
            <a:r>
              <a:rPr lang="en-US" sz="2400"/>
              <a:t>(Authentic) Problem-Solving (real-life problems)</a:t>
            </a:r>
            <a:endParaRPr sz="2400"/>
          </a:p>
          <a:p>
            <a:pPr marL="457200" lvl="0" indent="0" algn="l" rtl="0">
              <a:lnSpc>
                <a:spcPct val="90000"/>
              </a:lnSpc>
              <a:spcBef>
                <a:spcPts val="1000"/>
              </a:spcBef>
              <a:spcAft>
                <a:spcPts val="0"/>
              </a:spcAft>
              <a:buSzPts val="2200"/>
              <a:buNone/>
            </a:pPr>
            <a:endParaRPr sz="2400"/>
          </a:p>
          <a:p>
            <a:pPr marL="0" lvl="0" indent="0" algn="l" rtl="0">
              <a:lnSpc>
                <a:spcPct val="90000"/>
              </a:lnSpc>
              <a:spcBef>
                <a:spcPts val="1000"/>
              </a:spcBef>
              <a:spcAft>
                <a:spcPts val="0"/>
              </a:spcAft>
              <a:buSzPts val="2200"/>
              <a:buNone/>
            </a:pPr>
            <a:r>
              <a:rPr lang="en-US" sz="2600"/>
              <a:t>In breakout groups: </a:t>
            </a:r>
            <a:endParaRPr sz="2600" b="1"/>
          </a:p>
          <a:p>
            <a:pPr marL="914400" marR="0" lvl="0" indent="-393700" algn="l" rtl="0">
              <a:lnSpc>
                <a:spcPct val="90000"/>
              </a:lnSpc>
              <a:spcBef>
                <a:spcPts val="1000"/>
              </a:spcBef>
              <a:spcAft>
                <a:spcPts val="0"/>
              </a:spcAft>
              <a:buSzPts val="2600"/>
              <a:buChar char="•"/>
            </a:pPr>
            <a:r>
              <a:rPr lang="en-US" sz="2600" b="1"/>
              <a:t>Design a formative assessment</a:t>
            </a:r>
            <a:r>
              <a:rPr lang="en-US" sz="2600"/>
              <a:t> based on the template provided in next slides, that includes </a:t>
            </a:r>
            <a:r>
              <a:rPr lang="en-US" sz="2600" b="1"/>
              <a:t>two practical tasks</a:t>
            </a:r>
            <a:r>
              <a:rPr lang="en-US" sz="2600"/>
              <a:t>, for example:</a:t>
            </a:r>
            <a:endParaRPr sz="2600"/>
          </a:p>
          <a:p>
            <a:pPr marL="1371600" lvl="1" indent="-393700" algn="l" rtl="0">
              <a:lnSpc>
                <a:spcPct val="90000"/>
              </a:lnSpc>
              <a:spcBef>
                <a:spcPts val="0"/>
              </a:spcBef>
              <a:spcAft>
                <a:spcPts val="0"/>
              </a:spcAft>
              <a:buClr>
                <a:schemeClr val="dk1"/>
              </a:buClr>
              <a:buSzPts val="2600"/>
              <a:buChar char="•"/>
            </a:pPr>
            <a:r>
              <a:rPr lang="en-US" sz="2600" b="1">
                <a:solidFill>
                  <a:schemeClr val="dk1"/>
                </a:solidFill>
              </a:rPr>
              <a:t>Task 1:</a:t>
            </a:r>
            <a:r>
              <a:rPr lang="en-US" sz="2600">
                <a:solidFill>
                  <a:schemeClr val="dk1"/>
                </a:solidFill>
              </a:rPr>
              <a:t> Giving Directions: Guide a Friend Like a Robot.</a:t>
            </a:r>
            <a:endParaRPr sz="2600">
              <a:solidFill>
                <a:schemeClr val="dk1"/>
              </a:solidFill>
            </a:endParaRPr>
          </a:p>
          <a:p>
            <a:pPr marL="1371600" lvl="1" indent="-393700" algn="l" rtl="0">
              <a:lnSpc>
                <a:spcPct val="90000"/>
              </a:lnSpc>
              <a:spcBef>
                <a:spcPts val="0"/>
              </a:spcBef>
              <a:spcAft>
                <a:spcPts val="0"/>
              </a:spcAft>
              <a:buClr>
                <a:schemeClr val="dk1"/>
              </a:buClr>
              <a:buSzPts val="2600"/>
              <a:buChar char="•"/>
            </a:pPr>
            <a:r>
              <a:rPr lang="en-US" sz="2600" b="1">
                <a:solidFill>
                  <a:schemeClr val="dk1"/>
                </a:solidFill>
              </a:rPr>
              <a:t>Task 2:</a:t>
            </a:r>
            <a:r>
              <a:rPr lang="en-US" sz="2600">
                <a:solidFill>
                  <a:schemeClr val="dk1"/>
                </a:solidFill>
              </a:rPr>
              <a:t> Treasure Hunt: Follow Step-by-Step Instructions to Find a Hidden Object.</a:t>
            </a:r>
            <a:endParaRPr sz="2600">
              <a:solidFill>
                <a:schemeClr val="dk1"/>
              </a:solidFill>
            </a:endParaRPr>
          </a:p>
          <a:p>
            <a:pPr marL="914400" marR="0" lvl="0" indent="-393700" algn="l" rtl="0">
              <a:lnSpc>
                <a:spcPct val="90000"/>
              </a:lnSpc>
              <a:spcBef>
                <a:spcPts val="0"/>
              </a:spcBef>
              <a:spcAft>
                <a:spcPts val="0"/>
              </a:spcAft>
              <a:buSzPts val="2600"/>
              <a:buChar char="•"/>
            </a:pPr>
            <a:r>
              <a:rPr lang="en-US" sz="2600"/>
              <a:t>What was the most challenging part of this activity and how did you approach solving it?</a:t>
            </a:r>
            <a:endParaRPr sz="2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340883d5f11_0_3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189" name="Google Shape;189;g340883d5f11_0_3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1. Feedback Strategies in Primary Education (Ages 6-12)</a:t>
            </a:r>
            <a:br>
              <a:rPr lang="en-US" sz="2500" b="1">
                <a:solidFill>
                  <a:srgbClr val="000000"/>
                </a:solidFill>
              </a:rPr>
            </a:br>
            <a:endParaRPr sz="2500" b="1">
              <a:solidFill>
                <a:srgbClr val="000000"/>
              </a:solidFill>
            </a:endParaRPr>
          </a:p>
          <a:p>
            <a:pPr marL="457200" lvl="0" indent="-387350" algn="l" rtl="0">
              <a:lnSpc>
                <a:spcPct val="115000"/>
              </a:lnSpc>
              <a:spcBef>
                <a:spcPts val="1200"/>
              </a:spcBef>
              <a:spcAft>
                <a:spcPts val="0"/>
              </a:spcAft>
              <a:buClr>
                <a:srgbClr val="000000"/>
              </a:buClr>
              <a:buSzPts val="2500"/>
              <a:buChar char="•"/>
            </a:pPr>
            <a:r>
              <a:rPr lang="en-US" sz="2500" b="1">
                <a:solidFill>
                  <a:srgbClr val="000000"/>
                </a:solidFill>
              </a:rPr>
              <a:t>Immediate Verbal Feedback</a:t>
            </a:r>
            <a:r>
              <a:rPr lang="en-US" sz="2500">
                <a:solidFill>
                  <a:srgbClr val="000000"/>
                </a:solidFill>
              </a:rPr>
              <a:t> </a:t>
            </a:r>
            <a:endParaRPr sz="2500" b="1">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Visual Cues &amp; Non-Verbal Feedback</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Praise and Encouragement</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Two Stars and a Wish</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Peer Feedback with Simple Language</a:t>
            </a:r>
            <a:r>
              <a:rPr lang="en-US" sz="2500">
                <a:solidFill>
                  <a:srgbClr val="000000"/>
                </a:solidFill>
              </a:rPr>
              <a:t> </a:t>
            </a:r>
            <a:endParaRPr sz="2500">
              <a:solidFill>
                <a:srgbClr val="000000"/>
              </a:solidFill>
            </a:endParaRPr>
          </a:p>
          <a:p>
            <a:pPr marL="0" lvl="0" indent="0" algn="l" rtl="0">
              <a:lnSpc>
                <a:spcPct val="115000"/>
              </a:lnSpc>
              <a:spcBef>
                <a:spcPts val="1200"/>
              </a:spcBef>
              <a:spcAft>
                <a:spcPts val="1200"/>
              </a:spcAft>
              <a:buSzPts val="2200"/>
              <a:buNone/>
            </a:pPr>
            <a:endParaRPr sz="3900" b="1">
              <a:solidFill>
                <a:schemeClr val="accent4"/>
              </a:solidFill>
            </a:endParaRPr>
          </a:p>
        </p:txBody>
      </p:sp>
      <p:pic>
        <p:nvPicPr>
          <p:cNvPr id="190" name="Google Shape;190;g340883d5f11_0_31"/>
          <p:cNvPicPr preferRelativeResize="0"/>
          <p:nvPr/>
        </p:nvPicPr>
        <p:blipFill rotWithShape="1">
          <a:blip r:embed="rId3">
            <a:alphaModFix/>
          </a:blip>
          <a:srcRect/>
          <a:stretch/>
        </p:blipFill>
        <p:spPr>
          <a:xfrm>
            <a:off x="7460775" y="2209750"/>
            <a:ext cx="3486850" cy="3486850"/>
          </a:xfrm>
          <a:prstGeom prst="rect">
            <a:avLst/>
          </a:prstGeom>
          <a:noFill/>
          <a:ln>
            <a:noFill/>
          </a:ln>
        </p:spPr>
      </p:pic>
      <p:sp>
        <p:nvSpPr>
          <p:cNvPr id="191" name="Google Shape;191;g340883d5f11_0_31"/>
          <p:cNvSpPr txBox="1"/>
          <p:nvPr/>
        </p:nvSpPr>
        <p:spPr>
          <a:xfrm>
            <a:off x="8220046" y="547807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2f7f7af45_0_9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198" name="Google Shape;198;g342f7f7af45_0_9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1. Feedback Strategies in Primary Education (Ages 6-12)</a:t>
            </a:r>
            <a:endParaRPr sz="2500" b="1">
              <a:solidFill>
                <a:srgbClr val="000000"/>
              </a:solidFill>
            </a:endParaRPr>
          </a:p>
          <a:p>
            <a:pPr marL="0" lvl="0" indent="0" algn="l" rtl="0">
              <a:lnSpc>
                <a:spcPct val="115000"/>
              </a:lnSpc>
              <a:spcBef>
                <a:spcPts val="1200"/>
              </a:spcBef>
              <a:spcAft>
                <a:spcPts val="0"/>
              </a:spcAft>
              <a:buSzPts val="2200"/>
              <a:buNone/>
            </a:pPr>
            <a:endParaRPr sz="2500">
              <a:solidFill>
                <a:srgbClr val="000000"/>
              </a:solidFill>
            </a:endParaRPr>
          </a:p>
          <a:p>
            <a:pPr marL="457200" lvl="0" indent="-387350" algn="l" rtl="0">
              <a:lnSpc>
                <a:spcPct val="115000"/>
              </a:lnSpc>
              <a:spcBef>
                <a:spcPts val="1200"/>
              </a:spcBef>
              <a:spcAft>
                <a:spcPts val="0"/>
              </a:spcAft>
              <a:buClr>
                <a:srgbClr val="000000"/>
              </a:buClr>
              <a:buSzPts val="2500"/>
              <a:buChar char="•"/>
            </a:pPr>
            <a:r>
              <a:rPr lang="en-US" sz="2500" b="1">
                <a:solidFill>
                  <a:srgbClr val="000000"/>
                </a:solidFill>
              </a:rPr>
              <a:t>Self-Assessment with Smiley Faces or Traffic Lights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Anecdotal Notes for Teacher Reference</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Interactive Marking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Exit Tickets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Char char="•"/>
            </a:pPr>
            <a:r>
              <a:rPr lang="en-US" sz="2500" b="1">
                <a:solidFill>
                  <a:srgbClr val="000000"/>
                </a:solidFill>
              </a:rPr>
              <a:t>Mini Conferences</a:t>
            </a:r>
            <a:r>
              <a:rPr lang="en-US" sz="2500">
                <a:solidFill>
                  <a:srgbClr val="000000"/>
                </a:solidFill>
              </a:rPr>
              <a:t> </a:t>
            </a:r>
            <a:endParaRPr sz="2500" b="1">
              <a:solidFill>
                <a:schemeClr val="accent4"/>
              </a:solidFill>
            </a:endParaRPr>
          </a:p>
        </p:txBody>
      </p:sp>
      <p:pic>
        <p:nvPicPr>
          <p:cNvPr id="199" name="Google Shape;199;g342f7f7af45_0_92"/>
          <p:cNvPicPr preferRelativeResize="0"/>
          <p:nvPr/>
        </p:nvPicPr>
        <p:blipFill rotWithShape="1">
          <a:blip r:embed="rId3">
            <a:alphaModFix/>
          </a:blip>
          <a:srcRect/>
          <a:stretch/>
        </p:blipFill>
        <p:spPr>
          <a:xfrm>
            <a:off x="7597325" y="2684050"/>
            <a:ext cx="4076325" cy="3205975"/>
          </a:xfrm>
          <a:prstGeom prst="rect">
            <a:avLst/>
          </a:prstGeom>
          <a:noFill/>
          <a:ln>
            <a:noFill/>
          </a:ln>
        </p:spPr>
      </p:pic>
      <p:sp>
        <p:nvSpPr>
          <p:cNvPr id="200" name="Google Shape;200;g342f7f7af45_0_92"/>
          <p:cNvSpPr txBox="1"/>
          <p:nvPr/>
        </p:nvSpPr>
        <p:spPr>
          <a:xfrm>
            <a:off x="8651333" y="601692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40883d5f11_0_3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07" name="Google Shape;207;g340883d5f11_0_3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2. Feedback Strategies in Secondary Education (Ages 12-18)</a:t>
            </a:r>
            <a:endParaRPr sz="2500" b="1">
              <a:solidFill>
                <a:srgbClr val="000000"/>
              </a:solidFill>
            </a:endParaRPr>
          </a:p>
          <a:p>
            <a:pPr marL="0" lvl="0" indent="0" algn="l" rtl="0">
              <a:lnSpc>
                <a:spcPct val="115000"/>
              </a:lnSpc>
              <a:spcBef>
                <a:spcPts val="1400"/>
              </a:spcBef>
              <a:spcAft>
                <a:spcPts val="0"/>
              </a:spcAft>
              <a:buSzPts val="2200"/>
              <a:buNone/>
            </a:pPr>
            <a:endParaRPr sz="2500" b="1">
              <a:solidFill>
                <a:srgbClr val="000000"/>
              </a:solidFill>
            </a:endParaRPr>
          </a:p>
          <a:p>
            <a:pPr marL="457200" lvl="0" indent="-387350" algn="l" rtl="0">
              <a:lnSpc>
                <a:spcPct val="115000"/>
              </a:lnSpc>
              <a:spcBef>
                <a:spcPts val="1200"/>
              </a:spcBef>
              <a:spcAft>
                <a:spcPts val="0"/>
              </a:spcAft>
              <a:buClr>
                <a:srgbClr val="000000"/>
              </a:buClr>
              <a:buSzPts val="2500"/>
              <a:buFont typeface="Arial"/>
              <a:buChar char="•"/>
            </a:pPr>
            <a:r>
              <a:rPr lang="en-US" sz="2500" b="1">
                <a:solidFill>
                  <a:srgbClr val="000000"/>
                </a:solidFill>
              </a:rPr>
              <a:t>Constructive Written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Rubrics &amp; Success Criteria</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Self-Assessment Checklists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Peer Review with Structured Guidelines</a:t>
            </a:r>
            <a:r>
              <a:rPr lang="en-US" sz="2500">
                <a:solidFill>
                  <a:srgbClr val="000000"/>
                </a:solidFill>
              </a:rPr>
              <a:t> </a:t>
            </a:r>
            <a:endParaRPr sz="2500" b="1">
              <a:solidFill>
                <a:srgbClr val="000000"/>
              </a:solidFill>
            </a:endParaRPr>
          </a:p>
        </p:txBody>
      </p:sp>
      <p:pic>
        <p:nvPicPr>
          <p:cNvPr id="208" name="Google Shape;208;g340883d5f11_0_38"/>
          <p:cNvPicPr preferRelativeResize="0"/>
          <p:nvPr/>
        </p:nvPicPr>
        <p:blipFill rotWithShape="1">
          <a:blip r:embed="rId3">
            <a:alphaModFix/>
          </a:blip>
          <a:srcRect/>
          <a:stretch/>
        </p:blipFill>
        <p:spPr>
          <a:xfrm>
            <a:off x="7210975" y="1861375"/>
            <a:ext cx="4155775" cy="4155775"/>
          </a:xfrm>
          <a:prstGeom prst="rect">
            <a:avLst/>
          </a:prstGeom>
          <a:noFill/>
          <a:ln>
            <a:noFill/>
          </a:ln>
        </p:spPr>
      </p:pic>
      <p:sp>
        <p:nvSpPr>
          <p:cNvPr id="209" name="Google Shape;209;g340883d5f11_0_38"/>
          <p:cNvSpPr txBox="1"/>
          <p:nvPr/>
        </p:nvSpPr>
        <p:spPr>
          <a:xfrm>
            <a:off x="8304721" y="601715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342f7f7af45_0_9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16" name="Google Shape;216;g342f7f7af45_0_9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endParaRPr sz="2500" b="1">
              <a:solidFill>
                <a:srgbClr val="000000"/>
              </a:solidFill>
            </a:endParaRPr>
          </a:p>
          <a:p>
            <a:pPr marL="0" lvl="0" indent="0" algn="l" rtl="0">
              <a:lnSpc>
                <a:spcPct val="115000"/>
              </a:lnSpc>
              <a:spcBef>
                <a:spcPts val="1400"/>
              </a:spcBef>
              <a:spcAft>
                <a:spcPts val="0"/>
              </a:spcAft>
              <a:buSzPts val="2200"/>
              <a:buNone/>
            </a:pPr>
            <a:r>
              <a:rPr lang="en-US" sz="2500" b="1">
                <a:solidFill>
                  <a:srgbClr val="000000"/>
                </a:solidFill>
              </a:rPr>
              <a:t>2. Feedback strategies in secondary education (ages 12-18)</a:t>
            </a:r>
            <a:endParaRPr sz="2500">
              <a:solidFill>
                <a:srgbClr val="000000"/>
              </a:solidFill>
            </a:endParaRPr>
          </a:p>
          <a:p>
            <a:pPr marL="457200" lvl="0" indent="-387350" algn="l" rtl="0">
              <a:lnSpc>
                <a:spcPct val="115000"/>
              </a:lnSpc>
              <a:spcBef>
                <a:spcPts val="1200"/>
              </a:spcBef>
              <a:spcAft>
                <a:spcPts val="0"/>
              </a:spcAft>
              <a:buClr>
                <a:srgbClr val="000000"/>
              </a:buClr>
              <a:buSzPts val="2500"/>
              <a:buFont typeface="Arial"/>
              <a:buChar char="•"/>
            </a:pPr>
            <a:r>
              <a:rPr lang="en-US" sz="2500" b="1">
                <a:solidFill>
                  <a:srgbClr val="000000"/>
                </a:solidFill>
              </a:rPr>
              <a:t>Targeted questioning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Verbal feedback with examples</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Recorded audio or video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Highlighting errors without correcting</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Growth mindset feedback</a:t>
            </a:r>
            <a:r>
              <a:rPr lang="en-US" sz="2500">
                <a:solidFill>
                  <a:srgbClr val="000000"/>
                </a:solidFill>
              </a:rPr>
              <a:t> </a:t>
            </a:r>
            <a:endParaRPr sz="2500">
              <a:solidFill>
                <a:srgbClr val="000000"/>
              </a:solidFill>
            </a:endParaRPr>
          </a:p>
          <a:p>
            <a:pPr marL="457200" lvl="0" indent="-387350" algn="l" rtl="0">
              <a:lnSpc>
                <a:spcPct val="115000"/>
              </a:lnSpc>
              <a:spcBef>
                <a:spcPts val="0"/>
              </a:spcBef>
              <a:spcAft>
                <a:spcPts val="0"/>
              </a:spcAft>
              <a:buClr>
                <a:srgbClr val="000000"/>
              </a:buClr>
              <a:buSzPts val="2500"/>
              <a:buFont typeface="Arial"/>
              <a:buChar char="•"/>
            </a:pPr>
            <a:r>
              <a:rPr lang="en-US" sz="2500" b="1">
                <a:solidFill>
                  <a:srgbClr val="000000"/>
                </a:solidFill>
              </a:rPr>
              <a:t>One-on-one conferences</a:t>
            </a:r>
            <a:r>
              <a:rPr lang="en-US" sz="2500">
                <a:solidFill>
                  <a:srgbClr val="000000"/>
                </a:solidFill>
              </a:rPr>
              <a:t> </a:t>
            </a:r>
            <a:endParaRPr sz="2500" b="1">
              <a:solidFill>
                <a:srgbClr val="000000"/>
              </a:solidFill>
            </a:endParaRPr>
          </a:p>
        </p:txBody>
      </p:sp>
      <p:pic>
        <p:nvPicPr>
          <p:cNvPr id="217" name="Google Shape;217;g342f7f7af45_0_98"/>
          <p:cNvPicPr preferRelativeResize="0"/>
          <p:nvPr/>
        </p:nvPicPr>
        <p:blipFill rotWithShape="1">
          <a:blip r:embed="rId3">
            <a:alphaModFix/>
          </a:blip>
          <a:srcRect/>
          <a:stretch/>
        </p:blipFill>
        <p:spPr>
          <a:xfrm>
            <a:off x="7445325" y="2101275"/>
            <a:ext cx="3876775" cy="3876775"/>
          </a:xfrm>
          <a:prstGeom prst="rect">
            <a:avLst/>
          </a:prstGeom>
          <a:noFill/>
          <a:ln>
            <a:noFill/>
          </a:ln>
        </p:spPr>
      </p:pic>
      <p:sp>
        <p:nvSpPr>
          <p:cNvPr id="218" name="Google Shape;218;g342f7f7af45_0_98"/>
          <p:cNvSpPr txBox="1"/>
          <p:nvPr/>
        </p:nvSpPr>
        <p:spPr>
          <a:xfrm>
            <a:off x="8399571" y="597805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33ff3573224_0_2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assessment and giving feedback</a:t>
            </a:r>
            <a:endParaRPr/>
          </a:p>
        </p:txBody>
      </p:sp>
      <p:sp>
        <p:nvSpPr>
          <p:cNvPr id="225" name="Google Shape;225;g33ff3573224_0_24"/>
          <p:cNvSpPr txBox="1">
            <a:spLocks noGrp="1"/>
          </p:cNvSpPr>
          <p:nvPr>
            <p:ph type="body" idx="1"/>
          </p:nvPr>
        </p:nvSpPr>
        <p:spPr>
          <a:xfrm>
            <a:off x="97974" y="881750"/>
            <a:ext cx="78204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457200" marR="0" lvl="0" indent="0" algn="l" rtl="0">
              <a:lnSpc>
                <a:spcPct val="90000"/>
              </a:lnSpc>
              <a:spcBef>
                <a:spcPts val="1000"/>
              </a:spcBef>
              <a:spcAft>
                <a:spcPts val="0"/>
              </a:spcAft>
              <a:buClr>
                <a:schemeClr val="accent4"/>
              </a:buClr>
              <a:buSzPts val="2200"/>
              <a:buFont typeface="Arial"/>
              <a:buNone/>
            </a:pPr>
            <a:r>
              <a:rPr lang="en-US" sz="3100" b="1"/>
              <a:t>In pairs</a:t>
            </a:r>
            <a:r>
              <a:rPr lang="en-US" sz="3100"/>
              <a:t>: </a:t>
            </a:r>
            <a:endParaRPr sz="3100"/>
          </a:p>
          <a:p>
            <a:pPr marL="1371600" marR="0" lvl="0" indent="-425450" algn="l" rtl="0">
              <a:lnSpc>
                <a:spcPct val="90000"/>
              </a:lnSpc>
              <a:spcBef>
                <a:spcPts val="1000"/>
              </a:spcBef>
              <a:spcAft>
                <a:spcPts val="0"/>
              </a:spcAft>
              <a:buSzPts val="3100"/>
              <a:buChar char="●"/>
            </a:pPr>
            <a:r>
              <a:rPr lang="en-US" sz="3100" b="1"/>
              <a:t>One teacher administers</a:t>
            </a:r>
            <a:r>
              <a:rPr lang="en-US" sz="3100"/>
              <a:t> </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2"/>
                  </a:ext>
                </a:extLst>
              </a:rPr>
              <a:t>their assessment</a:t>
            </a:r>
            <a:r>
              <a:rPr lang="en-US" sz="3100"/>
              <a:t>, and </a:t>
            </a:r>
            <a:r>
              <a:rPr lang="en-US" sz="3100" b="1"/>
              <a:t>the other completes</a:t>
            </a:r>
            <a:r>
              <a:rPr lang="en-US" sz="3100"/>
              <a:t> it.</a:t>
            </a:r>
            <a:endParaRPr sz="3100"/>
          </a:p>
          <a:p>
            <a:pPr marL="1371600" marR="0" lvl="0" indent="-425450" algn="l" rtl="0">
              <a:lnSpc>
                <a:spcPct val="90000"/>
              </a:lnSpc>
              <a:spcBef>
                <a:spcPts val="0"/>
              </a:spcBef>
              <a:spcAft>
                <a:spcPts val="0"/>
              </a:spcAft>
              <a:buSzPts val="3100"/>
              <a:buChar char="●"/>
            </a:pPr>
            <a:r>
              <a:rPr lang="en-US" sz="3100" b="1"/>
              <a:t>Provide </a:t>
            </a:r>
            <a:r>
              <a:rPr lang="en-US" sz="3100"/>
              <a:t>immediate, constructive </a:t>
            </a:r>
            <a:r>
              <a:rPr lang="en-US" sz="3100" b="1"/>
              <a:t>feedback </a:t>
            </a:r>
            <a:r>
              <a:rPr lang="en-US" sz="3100"/>
              <a:t>using the THINKER feedback model “STAR”:</a:t>
            </a:r>
            <a:endParaRPr sz="3100"/>
          </a:p>
          <a:p>
            <a:pPr marL="1828800" marR="0" lvl="1" indent="-425450" algn="l" rtl="0">
              <a:lnSpc>
                <a:spcPct val="90000"/>
              </a:lnSpc>
              <a:spcBef>
                <a:spcPts val="0"/>
              </a:spcBef>
              <a:spcAft>
                <a:spcPts val="0"/>
              </a:spcAft>
              <a:buSzPts val="3100"/>
              <a:buChar char="○"/>
            </a:pPr>
            <a:r>
              <a:rPr lang="en-US" sz="3100" b="1"/>
              <a:t>S</a:t>
            </a:r>
            <a:r>
              <a:rPr lang="en-US" sz="3100"/>
              <a:t>pecific</a:t>
            </a:r>
            <a:endParaRPr sz="3100"/>
          </a:p>
          <a:p>
            <a:pPr marL="1828800" marR="0" lvl="1" indent="-425450" algn="l" rtl="0">
              <a:lnSpc>
                <a:spcPct val="90000"/>
              </a:lnSpc>
              <a:spcBef>
                <a:spcPts val="0"/>
              </a:spcBef>
              <a:spcAft>
                <a:spcPts val="0"/>
              </a:spcAft>
              <a:buSzPts val="3100"/>
              <a:buChar char="○"/>
            </a:pPr>
            <a:r>
              <a:rPr lang="en-US" sz="3100" b="1"/>
              <a:t>T</a:t>
            </a:r>
            <a:r>
              <a:rPr lang="en-US" sz="3100"/>
              <a:t>imely</a:t>
            </a:r>
            <a:endParaRPr sz="3100"/>
          </a:p>
          <a:p>
            <a:pPr marL="1828800" marR="0" lvl="1" indent="-425450" algn="l" rtl="0">
              <a:lnSpc>
                <a:spcPct val="90000"/>
              </a:lnSpc>
              <a:spcBef>
                <a:spcPts val="0"/>
              </a:spcBef>
              <a:spcAft>
                <a:spcPts val="0"/>
              </a:spcAft>
              <a:buSzPts val="3100"/>
              <a:buChar char="○"/>
            </a:pPr>
            <a:r>
              <a:rPr lang="en-US" sz="3100" b="1"/>
              <a:t>A</a:t>
            </a:r>
            <a:r>
              <a:rPr lang="en-US" sz="3100"/>
              <a:t>ctionable</a:t>
            </a:r>
            <a:endParaRPr sz="3100"/>
          </a:p>
          <a:p>
            <a:pPr marL="1828800" marR="0" lvl="1" indent="-425450" algn="l" rtl="0">
              <a:lnSpc>
                <a:spcPct val="90000"/>
              </a:lnSpc>
              <a:spcBef>
                <a:spcPts val="0"/>
              </a:spcBef>
              <a:spcAft>
                <a:spcPts val="0"/>
              </a:spcAft>
              <a:buSzPts val="3100"/>
              <a:buChar char="○"/>
            </a:pPr>
            <a:r>
              <a:rPr lang="en-US" sz="3100" b="1"/>
              <a:t>R</a:t>
            </a:r>
            <a:r>
              <a:rPr lang="en-US" sz="3100"/>
              <a:t>espectful</a:t>
            </a:r>
            <a:endParaRPr sz="3100"/>
          </a:p>
        </p:txBody>
      </p:sp>
      <p:pic>
        <p:nvPicPr>
          <p:cNvPr id="226" name="Google Shape;226;g33ff3573224_0_24"/>
          <p:cNvPicPr preferRelativeResize="0"/>
          <p:nvPr/>
        </p:nvPicPr>
        <p:blipFill rotWithShape="1">
          <a:blip r:embed="rId3">
            <a:alphaModFix/>
          </a:blip>
          <a:srcRect/>
          <a:stretch/>
        </p:blipFill>
        <p:spPr>
          <a:xfrm>
            <a:off x="8020549" y="1725492"/>
            <a:ext cx="3968827" cy="3968827"/>
          </a:xfrm>
          <a:prstGeom prst="rect">
            <a:avLst/>
          </a:prstGeom>
          <a:noFill/>
          <a:ln>
            <a:noFill/>
          </a:ln>
        </p:spPr>
      </p:pic>
      <p:sp>
        <p:nvSpPr>
          <p:cNvPr id="227" name="Google Shape;227;g33ff3573224_0_24"/>
          <p:cNvSpPr txBox="1"/>
          <p:nvPr/>
        </p:nvSpPr>
        <p:spPr>
          <a:xfrm>
            <a:off x="9020808" y="5294125"/>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6.2: Designing assessment activities aligned with the THINKER framework</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33ff3573224_0_3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Implementing and giving feedback</a:t>
            </a:r>
            <a:endParaRPr/>
          </a:p>
        </p:txBody>
      </p:sp>
      <p:sp>
        <p:nvSpPr>
          <p:cNvPr id="234" name="Google Shape;234;g33ff3573224_0_3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r>
              <a:rPr lang="en-US" sz="3100" b="1"/>
              <a:t>What was the most challenging part of this activity, and how did you approach solving it?</a:t>
            </a:r>
            <a:endParaRPr sz="3100" b="1"/>
          </a:p>
          <a:p>
            <a:pPr marL="0" marR="0" lvl="0" indent="0" algn="l" rtl="0">
              <a:lnSpc>
                <a:spcPct val="90000"/>
              </a:lnSpc>
              <a:spcBef>
                <a:spcPts val="1000"/>
              </a:spcBef>
              <a:spcAft>
                <a:spcPts val="0"/>
              </a:spcAft>
              <a:buClr>
                <a:schemeClr val="accent4"/>
              </a:buClr>
              <a:buSzPts val="2200"/>
              <a:buFont typeface="Arial"/>
              <a:buNone/>
            </a:pPr>
            <a:endParaRPr sz="3100"/>
          </a:p>
          <a:p>
            <a:pPr marL="457200" marR="0" lvl="0" indent="0" algn="l" rtl="0">
              <a:lnSpc>
                <a:spcPct val="90000"/>
              </a:lnSpc>
              <a:spcBef>
                <a:spcPts val="1000"/>
              </a:spcBef>
              <a:spcAft>
                <a:spcPts val="0"/>
              </a:spcAft>
              <a:buClr>
                <a:schemeClr val="accent4"/>
              </a:buClr>
              <a:buSzPts val="2200"/>
              <a:buFont typeface="Arial"/>
              <a:buNone/>
            </a:pPr>
            <a:r>
              <a:rPr lang="en-US" sz="3100"/>
              <a:t>In breakout groups: </a:t>
            </a:r>
            <a:endParaRPr sz="3100"/>
          </a:p>
          <a:p>
            <a:pPr marL="1371600" marR="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4"/>
                  </a:ext>
                </a:extLst>
              </a:rPr>
              <a:t>Post and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5"/>
                  </a:ext>
                </a:extLst>
              </a:rPr>
              <a:t>share your assessments for </a:t>
            </a:r>
            <a:r>
              <a:rPr lang="en-US" sz="3100" b="1" u="sng">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6"/>
                  </a:ext>
                </a:extLst>
              </a:rPr>
              <a:t>peer review</a:t>
            </a:r>
            <a:r>
              <a:rPr lang="en-US" sz="3100"/>
              <a:t> on Moodle and provide feedback in the discussion thread.</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33f8e19644a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 and conclusions</a:t>
            </a:r>
            <a:endParaRPr/>
          </a:p>
        </p:txBody>
      </p:sp>
      <p:sp>
        <p:nvSpPr>
          <p:cNvPr id="241" name="Google Shape;241;g33f8e19644a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sz="3400" b="1"/>
              <a:t>In this lesson, we explored key concepts, such as formative and summative assessments, and their alignment with THINKER principles.</a:t>
            </a:r>
            <a:endParaRPr sz="3400" b="1"/>
          </a:p>
          <a:p>
            <a:pPr marL="571500" lvl="0" indent="-419100" algn="l" rtl="0">
              <a:lnSpc>
                <a:spcPct val="90000"/>
              </a:lnSpc>
              <a:spcBef>
                <a:spcPts val="1000"/>
              </a:spcBef>
              <a:spcAft>
                <a:spcPts val="0"/>
              </a:spcAft>
              <a:buSzPts val="3400"/>
              <a:buChar char="•"/>
            </a:pPr>
            <a:r>
              <a:rPr lang="en-US" sz="3400"/>
              <a:t>Reflect on how these key concepts and their alignment with THINKER principles can enhance your teaching practices.</a:t>
            </a:r>
            <a:endParaRPr sz="3400" b="1"/>
          </a:p>
          <a:p>
            <a:pPr marL="571500" lvl="0" indent="-419100" algn="l" rtl="0">
              <a:lnSpc>
                <a:spcPct val="90000"/>
              </a:lnSpc>
              <a:spcBef>
                <a:spcPts val="1000"/>
              </a:spcBef>
              <a:spcAft>
                <a:spcPts val="0"/>
              </a:spcAft>
              <a:buSzPts val="3400"/>
              <a:buChar char="•"/>
            </a:pPr>
            <a:r>
              <a:rPr lang="en-US" sz="3400" b="1"/>
              <a:t>Questions to consider:</a:t>
            </a:r>
            <a:endParaRPr sz="3400" b="1"/>
          </a:p>
          <a:p>
            <a:pPr marL="914400" lvl="1" indent="-444500" algn="l" rtl="0">
              <a:lnSpc>
                <a:spcPct val="90000"/>
              </a:lnSpc>
              <a:spcBef>
                <a:spcPts val="1000"/>
              </a:spcBef>
              <a:spcAft>
                <a:spcPts val="0"/>
              </a:spcAft>
              <a:buSzPts val="3000"/>
              <a:buChar char="•"/>
            </a:pPr>
            <a:r>
              <a:rPr lang="en-US" sz="3200"/>
              <a:t>What is the value of formative assessments in informatics education?</a:t>
            </a:r>
            <a:endParaRPr sz="3200"/>
          </a:p>
          <a:p>
            <a:pPr marL="914400" lvl="1" indent="-444500" algn="l" rtl="0">
              <a:lnSpc>
                <a:spcPct val="90000"/>
              </a:lnSpc>
              <a:spcBef>
                <a:spcPts val="1000"/>
              </a:spcBef>
              <a:spcAft>
                <a:spcPts val="0"/>
              </a:spcAft>
              <a:buSzPts val="3000"/>
              <a:buChar char="•"/>
            </a:pPr>
            <a:r>
              <a:rPr lang="en-US" sz="3200"/>
              <a:t>How can feedback enhance learning outcomes?</a:t>
            </a:r>
            <a:endParaRPr sz="3200"/>
          </a:p>
          <a:p>
            <a:pPr marL="914400" lvl="1" indent="-444500" algn="l" rtl="0">
              <a:lnSpc>
                <a:spcPct val="90000"/>
              </a:lnSpc>
              <a:spcBef>
                <a:spcPts val="1000"/>
              </a:spcBef>
              <a:spcAft>
                <a:spcPts val="0"/>
              </a:spcAft>
              <a:buSzPts val="3000"/>
              <a:buChar char="•"/>
            </a:pPr>
            <a:r>
              <a:rPr lang="en-US" sz="3200"/>
              <a:t>Which THINKER principle was most challenging to apply in your design?</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Homework/Additional tasks</a:t>
            </a:r>
            <a:endParaRPr/>
          </a:p>
        </p:txBody>
      </p:sp>
      <p:sp>
        <p:nvSpPr>
          <p:cNvPr id="247" name="Google Shape;247;p16"/>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Font typeface="Arial"/>
              <a:buNone/>
            </a:pPr>
            <a:endParaRPr sz="3000"/>
          </a:p>
          <a:p>
            <a:pPr marL="0" lvl="0" indent="0" algn="l" rtl="0">
              <a:lnSpc>
                <a:spcPct val="90000"/>
              </a:lnSpc>
              <a:spcBef>
                <a:spcPts val="1000"/>
              </a:spcBef>
              <a:spcAft>
                <a:spcPts val="0"/>
              </a:spcAft>
              <a:buSzPts val="2200"/>
              <a:buFont typeface="Arial"/>
              <a:buNone/>
            </a:pPr>
            <a:endParaRPr sz="3000"/>
          </a:p>
          <a:p>
            <a:pPr marL="457200" lvl="0" indent="-419100" algn="l" rtl="0">
              <a:lnSpc>
                <a:spcPct val="90000"/>
              </a:lnSpc>
              <a:spcBef>
                <a:spcPts val="1000"/>
              </a:spcBef>
              <a:spcAft>
                <a:spcPts val="0"/>
              </a:spcAft>
              <a:buSzPts val="3000"/>
              <a:buChar char="•"/>
            </a:pPr>
            <a:r>
              <a:rPr lang="en-US" sz="3000" b="1"/>
              <a:t>Refine the Designed Assessment Tool:</a:t>
            </a:r>
            <a:r>
              <a:rPr lang="en-US" sz="3000"/>
              <a:t> Based on peer feedback, revise the formative assessment and submit it to the course repository.</a:t>
            </a:r>
            <a:endParaRPr sz="3000"/>
          </a:p>
          <a:p>
            <a:pPr marL="0" lvl="0" indent="0" algn="l" rtl="0">
              <a:lnSpc>
                <a:spcPct val="90000"/>
              </a:lnSpc>
              <a:spcBef>
                <a:spcPts val="1000"/>
              </a:spcBef>
              <a:spcAft>
                <a:spcPts val="0"/>
              </a:spcAft>
              <a:buSzPts val="2200"/>
              <a:buNone/>
            </a:pPr>
            <a:endParaRPr sz="3000"/>
          </a:p>
          <a:p>
            <a:pPr marL="457200" lvl="0" indent="-419100" algn="l" rtl="0">
              <a:lnSpc>
                <a:spcPct val="90000"/>
              </a:lnSpc>
              <a:spcBef>
                <a:spcPts val="1000"/>
              </a:spcBef>
              <a:spcAft>
                <a:spcPts val="0"/>
              </a:spcAft>
              <a:buSzPts val="3000"/>
              <a:buChar char="•"/>
            </a:pPr>
            <a:r>
              <a:rPr lang="en-US" sz="3000" b="1"/>
              <a:t>Further Reading:</a:t>
            </a:r>
            <a:r>
              <a:rPr lang="en-US" sz="3000"/>
              <a:t> Explore case studies on the THINKER Project website for additional inspiration.</a:t>
            </a:r>
            <a:endParaRPr sz="3000"/>
          </a:p>
          <a:p>
            <a:pPr marL="0" lvl="0" indent="0" algn="l" rtl="0">
              <a:lnSpc>
                <a:spcPct val="90000"/>
              </a:lnSpc>
              <a:spcBef>
                <a:spcPts val="1000"/>
              </a:spcBef>
              <a:spcAft>
                <a:spcPts val="0"/>
              </a:spcAft>
              <a:buSzPts val="2200"/>
              <a:buNone/>
            </a:pP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342f7f7af45_0_6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Additional resources</a:t>
            </a:r>
            <a:endParaRPr/>
          </a:p>
        </p:txBody>
      </p:sp>
      <p:sp>
        <p:nvSpPr>
          <p:cNvPr id="253" name="Google Shape;253;g342f7f7af45_0_6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457200" marR="0" lvl="0" indent="-425450" algn="l" rtl="0">
              <a:lnSpc>
                <a:spcPct val="90000"/>
              </a:lnSpc>
              <a:spcBef>
                <a:spcPts val="1000"/>
              </a:spcBef>
              <a:spcAft>
                <a:spcPts val="0"/>
              </a:spcAft>
              <a:buSzPts val="3100"/>
              <a:buChar char="•"/>
            </a:pPr>
            <a:r>
              <a:rPr lang="en-US" sz="3100"/>
              <a:t>The THINKER Framework and Toolkit - </a:t>
            </a:r>
            <a:r>
              <a:rPr lang="en-US" sz="3100" u="sng">
                <a:solidFill>
                  <a:schemeClr val="hlink"/>
                </a:solidFill>
                <a:hlinkClick r:id="rId3"/>
              </a:rPr>
              <a:t>PDF</a:t>
            </a:r>
            <a:endParaRPr sz="3100"/>
          </a:p>
          <a:p>
            <a:pPr marL="457200" marR="0" lvl="0" indent="-425450" algn="l" rtl="0">
              <a:lnSpc>
                <a:spcPct val="90000"/>
              </a:lnSpc>
              <a:spcBef>
                <a:spcPts val="0"/>
              </a:spcBef>
              <a:spcAft>
                <a:spcPts val="0"/>
              </a:spcAft>
              <a:buSzPts val="3100"/>
              <a:buChar char="•"/>
            </a:pPr>
            <a:r>
              <a:rPr lang="en-US" sz="3100"/>
              <a:t>The THINKER Learning Scenarios - </a:t>
            </a:r>
            <a:r>
              <a:rPr lang="en-US" sz="3100" u="sng">
                <a:solidFill>
                  <a:schemeClr val="hlink"/>
                </a:solidFill>
                <a:hlinkClick r:id="rId4"/>
              </a:rPr>
              <a:t>PDF</a:t>
            </a:r>
            <a:endParaRPr sz="3100"/>
          </a:p>
          <a:p>
            <a:pPr marL="457200" marR="0" lvl="0" indent="-425450" algn="l" rtl="0">
              <a:lnSpc>
                <a:spcPct val="90000"/>
              </a:lnSpc>
              <a:spcBef>
                <a:spcPts val="0"/>
              </a:spcBef>
              <a:spcAft>
                <a:spcPts val="0"/>
              </a:spcAft>
              <a:buSzPts val="3100"/>
              <a:buChar char="•"/>
            </a:pPr>
            <a:r>
              <a:rPr lang="en-US" sz="3100"/>
              <a:t>The THINKER framework and toolkit - </a:t>
            </a:r>
            <a:r>
              <a:rPr lang="en-US" sz="3100" u="sng">
                <a:solidFill>
                  <a:schemeClr val="hlink"/>
                </a:solidFill>
                <a:hlinkClick r:id="rId5"/>
              </a:rPr>
              <a:t>Overview (Web)</a:t>
            </a:r>
            <a:r>
              <a:rPr lang="en-US" sz="3100"/>
              <a:t> - </a:t>
            </a:r>
            <a:r>
              <a:rPr lang="en-US" sz="3100" u="sng">
                <a:solidFill>
                  <a:schemeClr val="hlink"/>
                </a:solidFill>
                <a:hlinkClick r:id="rId6"/>
              </a:rPr>
              <a:t>https://thinker.ucd.ie/resources/framework-and-toolkit/</a:t>
            </a:r>
            <a:endParaRPr sz="3100"/>
          </a:p>
        </p:txBody>
      </p:sp>
      <p:pic>
        <p:nvPicPr>
          <p:cNvPr id="254" name="Google Shape;254;g342f7f7af45_0_63"/>
          <p:cNvPicPr preferRelativeResize="0"/>
          <p:nvPr/>
        </p:nvPicPr>
        <p:blipFill>
          <a:blip r:embed="rId7">
            <a:alphaModFix/>
          </a:blip>
          <a:stretch>
            <a:fillRect/>
          </a:stretch>
        </p:blipFill>
        <p:spPr>
          <a:xfrm>
            <a:off x="97975" y="4232650"/>
            <a:ext cx="11944500" cy="251920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grpSp>
        <p:nvGrpSpPr>
          <p:cNvPr id="259" name="Google Shape;259;g35773c059ae_0_40"/>
          <p:cNvGrpSpPr/>
          <p:nvPr/>
        </p:nvGrpSpPr>
        <p:grpSpPr>
          <a:xfrm>
            <a:off x="2179811" y="4729766"/>
            <a:ext cx="7832078" cy="1110328"/>
            <a:chOff x="2179603" y="4888792"/>
            <a:chExt cx="7798544" cy="1110328"/>
          </a:xfrm>
        </p:grpSpPr>
        <p:pic>
          <p:nvPicPr>
            <p:cNvPr id="260" name="Google Shape;260;g35773c059a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61" name="Google Shape;261;g35773c059ae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62" name="Google Shape;262;g35773c059a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63" name="Google Shape;263;g35773c059a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64" name="Google Shape;264;g35773c059ae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65" name="Google Shape;265;g35773c059a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66" name="Google Shape;266;g35773c059a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67" name="Google Shape;267;g35773c059a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8" name="Google Shape;268;g35773c059a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69" name="Google Shape;269;g35773c059a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70" name="Google Shape;270;g35773c059a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71" name="Google Shape;271;g35773c059ae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72" name="Google Shape;272;g35773c059a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Identify formative and summative assessment strategies:</a:t>
            </a:r>
            <a:r>
              <a:rPr lang="en-US"/>
              <a:t> Understand the role of formative and summative assessments in informatics education.</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Design a formative assessment tool for informatics competencies:</a:t>
            </a:r>
            <a:r>
              <a:rPr lang="en-US"/>
              <a:t> Develop an assessment tool with at least two practical tasks and one reflective question aligned with the THINKER Framework.</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Implement practical tools for measuring informatics competencies:</a:t>
            </a:r>
            <a:r>
              <a:rPr lang="en-US"/>
              <a:t> Use coding challenges or problem-solving activities to assess informatics skills such as algorithmic thinking.</a:t>
            </a:r>
            <a:endParaRPr/>
          </a:p>
          <a:p>
            <a:pPr marL="0" marR="0" lvl="0" indent="0" algn="l" rtl="0">
              <a:lnSpc>
                <a:spcPct val="90000"/>
              </a:lnSpc>
              <a:spcBef>
                <a:spcPts val="1000"/>
              </a:spcBef>
              <a:spcAft>
                <a:spcPts val="0"/>
              </a:spcAft>
              <a:buSzPts val="2200"/>
              <a:buNone/>
            </a:pPr>
            <a:endParaRPr/>
          </a:p>
          <a:p>
            <a:pPr marL="457200" marR="0" lvl="0" indent="-368300" algn="l" rtl="0">
              <a:lnSpc>
                <a:spcPct val="90000"/>
              </a:lnSpc>
              <a:spcBef>
                <a:spcPts val="1000"/>
              </a:spcBef>
              <a:spcAft>
                <a:spcPts val="0"/>
              </a:spcAft>
              <a:buSzPts val="2200"/>
              <a:buChar char="•"/>
            </a:pPr>
            <a:r>
              <a:rPr lang="en-US" b="1"/>
              <a:t>Provide immediate and constructive feedback:</a:t>
            </a:r>
            <a:r>
              <a:rPr lang="en-US"/>
              <a:t> Develop strategies for offering real-time feedback to enhance learning outcomes.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42f7f7af45_0_10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Slide 1 - WP title</a:t>
            </a:r>
            <a:endParaRPr/>
          </a:p>
          <a:p>
            <a:pPr marL="571500" lvl="0" indent="-342900" algn="l" rtl="0">
              <a:lnSpc>
                <a:spcPct val="90000"/>
              </a:lnSpc>
              <a:spcBef>
                <a:spcPts val="1000"/>
              </a:spcBef>
              <a:spcAft>
                <a:spcPts val="0"/>
              </a:spcAft>
              <a:buSzPts val="2200"/>
              <a:buChar char="•"/>
            </a:pPr>
            <a:r>
              <a:rPr lang="en-US"/>
              <a:t>Slide 2 - Unit title</a:t>
            </a:r>
            <a:endParaRPr/>
          </a:p>
          <a:p>
            <a:pPr marL="571500" lvl="0" indent="-342900" algn="l" rtl="0">
              <a:lnSpc>
                <a:spcPct val="90000"/>
              </a:lnSpc>
              <a:spcBef>
                <a:spcPts val="1000"/>
              </a:spcBef>
              <a:spcAft>
                <a:spcPts val="0"/>
              </a:spcAft>
              <a:buSzPts val="2200"/>
              <a:buChar char="•"/>
            </a:pPr>
            <a:r>
              <a:rPr lang="en-US"/>
              <a:t>Slide 3 - Learning outcomes</a:t>
            </a:r>
            <a:endParaRPr/>
          </a:p>
          <a:p>
            <a:pPr marL="571500" lvl="0" indent="-342900" algn="l" rtl="0">
              <a:lnSpc>
                <a:spcPct val="90000"/>
              </a:lnSpc>
              <a:spcBef>
                <a:spcPts val="1000"/>
              </a:spcBef>
              <a:spcAft>
                <a:spcPts val="0"/>
              </a:spcAft>
              <a:buSzPts val="2200"/>
              <a:buChar char="•"/>
            </a:pPr>
            <a:r>
              <a:rPr lang="en-US"/>
              <a:t>Slide 4 - Contents </a:t>
            </a:r>
            <a:endParaRPr/>
          </a:p>
          <a:p>
            <a:pPr marL="571500" lvl="0" indent="-342900" algn="l" rtl="0">
              <a:lnSpc>
                <a:spcPct val="90000"/>
              </a:lnSpc>
              <a:spcBef>
                <a:spcPts val="1000"/>
              </a:spcBef>
              <a:spcAft>
                <a:spcPts val="0"/>
              </a:spcAft>
              <a:buSzPts val="2200"/>
              <a:buChar char="•"/>
            </a:pPr>
            <a:r>
              <a:rPr lang="en-US"/>
              <a:t>Slides 5-7 -  Introduction – Why do assessments matter?</a:t>
            </a:r>
            <a:endParaRPr/>
          </a:p>
          <a:p>
            <a:pPr marL="571500" lvl="0" indent="-342900" algn="l" rtl="0">
              <a:lnSpc>
                <a:spcPct val="90000"/>
              </a:lnSpc>
              <a:spcBef>
                <a:spcPts val="1000"/>
              </a:spcBef>
              <a:spcAft>
                <a:spcPts val="0"/>
              </a:spcAft>
              <a:buSzPts val="2200"/>
              <a:buChar char="•"/>
            </a:pPr>
            <a:r>
              <a:rPr lang="en-US"/>
              <a:t>Slides 8-10 - Activity #1 – Analyzing formative assessment examples</a:t>
            </a:r>
            <a:endParaRPr/>
          </a:p>
          <a:p>
            <a:pPr marL="571500" lvl="0" indent="-342900" algn="l" rtl="0">
              <a:lnSpc>
                <a:spcPct val="90000"/>
              </a:lnSpc>
              <a:spcBef>
                <a:spcPts val="1000"/>
              </a:spcBef>
              <a:spcAft>
                <a:spcPts val="0"/>
              </a:spcAft>
              <a:buSzPts val="2200"/>
              <a:buChar char="•"/>
            </a:pPr>
            <a:r>
              <a:rPr lang="en-US"/>
              <a:t>Slides 11-15 - Activity #2 – Designing a formative assessment</a:t>
            </a:r>
            <a:endParaRPr/>
          </a:p>
          <a:p>
            <a:pPr marL="571500" lvl="0" indent="-342900" algn="l" rtl="0">
              <a:lnSpc>
                <a:spcPct val="90000"/>
              </a:lnSpc>
              <a:spcBef>
                <a:spcPts val="1000"/>
              </a:spcBef>
              <a:spcAft>
                <a:spcPts val="0"/>
              </a:spcAft>
              <a:buSzPts val="2200"/>
              <a:buChar char="•"/>
            </a:pPr>
            <a:r>
              <a:rPr lang="en-US"/>
              <a:t>Slides 16-21 - Activity #3 – Implementing and giving feedback</a:t>
            </a:r>
            <a:endParaRPr/>
          </a:p>
          <a:p>
            <a:pPr marL="571500" lvl="0" indent="-342900" algn="l" rtl="0">
              <a:lnSpc>
                <a:spcPct val="90000"/>
              </a:lnSpc>
              <a:spcBef>
                <a:spcPts val="1000"/>
              </a:spcBef>
              <a:spcAft>
                <a:spcPts val="0"/>
              </a:spcAft>
              <a:buSzPts val="2200"/>
              <a:buChar char="•"/>
            </a:pPr>
            <a:r>
              <a:rPr lang="en-US"/>
              <a:t>Slide 22 - Reflection and conclusions</a:t>
            </a:r>
            <a:endParaRPr/>
          </a:p>
          <a:p>
            <a:pPr marL="571500" lvl="0" indent="-342900" algn="l" rtl="0">
              <a:lnSpc>
                <a:spcPct val="90000"/>
              </a:lnSpc>
              <a:spcBef>
                <a:spcPts val="1000"/>
              </a:spcBef>
              <a:spcAft>
                <a:spcPts val="0"/>
              </a:spcAft>
              <a:buSzPts val="2200"/>
              <a:buChar char="•"/>
            </a:pPr>
            <a:r>
              <a:rPr lang="en-US"/>
              <a:t>Slide 23 - Homework/Additional tasks</a:t>
            </a:r>
            <a:endParaRPr/>
          </a:p>
          <a:p>
            <a:pPr marL="571500" lvl="0" indent="-342900" algn="l" rtl="0">
              <a:lnSpc>
                <a:spcPct val="90000"/>
              </a:lnSpc>
              <a:spcBef>
                <a:spcPts val="1000"/>
              </a:spcBef>
              <a:spcAft>
                <a:spcPts val="0"/>
              </a:spcAft>
              <a:buSzPts val="2200"/>
              <a:buChar char="•"/>
            </a:pPr>
            <a:r>
              <a:rPr lang="en-US"/>
              <a:t>Slide 24 - Additional resources</a:t>
            </a:r>
            <a:endParaRPr/>
          </a:p>
        </p:txBody>
      </p:sp>
      <p:sp>
        <p:nvSpPr>
          <p:cNvPr id="106" name="Google Shape;106;g342f7f7af45_0_10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pic>
        <p:nvPicPr>
          <p:cNvPr id="107" name="Google Shape;107;g342f7f7af45_0_104"/>
          <p:cNvPicPr preferRelativeResize="0"/>
          <p:nvPr/>
        </p:nvPicPr>
        <p:blipFill rotWithShape="1">
          <a:blip r:embed="rId3">
            <a:alphaModFix/>
          </a:blip>
          <a:srcRect/>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14" name="Google Shape;114;p9"/>
          <p:cNvSpPr txBox="1">
            <a:spLocks noGrp="1"/>
          </p:cNvSpPr>
          <p:nvPr>
            <p:ph type="body" idx="1"/>
          </p:nvPr>
        </p:nvSpPr>
        <p:spPr>
          <a:xfrm>
            <a:off x="97974" y="881750"/>
            <a:ext cx="9323400" cy="5870100"/>
          </a:xfrm>
          <a:prstGeom prst="rect">
            <a:avLst/>
          </a:prstGeom>
          <a:noFill/>
          <a:ln>
            <a:noFill/>
          </a:ln>
        </p:spPr>
        <p:txBody>
          <a:bodyPr spcFirstLastPara="1" wrap="square" lIns="91425" tIns="45700" rIns="91425" bIns="45700" anchor="t" anchorCtr="0">
            <a:noAutofit/>
          </a:bodyPr>
          <a:lstStyle/>
          <a:p>
            <a:pPr marL="571500" marR="0" lvl="0" indent="0" algn="l" rtl="0">
              <a:lnSpc>
                <a:spcPct val="90000"/>
              </a:lnSpc>
              <a:spcBef>
                <a:spcPts val="1000"/>
              </a:spcBef>
              <a:spcAft>
                <a:spcPts val="0"/>
              </a:spcAft>
              <a:buSzPts val="2200"/>
              <a:buNone/>
            </a:pPr>
            <a:endParaRPr sz="2700" b="1"/>
          </a:p>
          <a:p>
            <a:pPr marL="57150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a:t>Assessments aim is to </a:t>
            </a:r>
            <a:r>
              <a:rPr lang="en-US" sz="2700" b="1"/>
              <a:t>guide learning &amp; improve teaching</a:t>
            </a:r>
            <a:r>
              <a:rPr lang="en-US" sz="2700"/>
              <a:t>.</a:t>
            </a:r>
            <a:endParaRPr sz="2700"/>
          </a:p>
          <a:p>
            <a:pPr marL="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b="1"/>
              <a:t>Challenge:</a:t>
            </a:r>
            <a:r>
              <a:rPr lang="en-US" sz="2700"/>
              <a:t> Many assessments focus </a:t>
            </a:r>
            <a:r>
              <a:rPr lang="en-US" sz="2700" b="1"/>
              <a:t>too much on memorization</a:t>
            </a:r>
            <a:r>
              <a:rPr lang="en-US" sz="2700"/>
              <a:t>.</a:t>
            </a:r>
            <a:endParaRPr sz="2700"/>
          </a:p>
          <a:p>
            <a:pPr marL="0" marR="0" lvl="0" indent="0" algn="l" rtl="0">
              <a:lnSpc>
                <a:spcPct val="90000"/>
              </a:lnSpc>
              <a:spcBef>
                <a:spcPts val="1000"/>
              </a:spcBef>
              <a:spcAft>
                <a:spcPts val="0"/>
              </a:spcAft>
              <a:buSzPts val="2200"/>
              <a:buNone/>
            </a:pPr>
            <a:endParaRPr sz="2700"/>
          </a:p>
          <a:p>
            <a:pPr marL="571500" marR="0" lvl="0" indent="-374650" algn="l" rtl="0">
              <a:lnSpc>
                <a:spcPct val="90000"/>
              </a:lnSpc>
              <a:spcBef>
                <a:spcPts val="1000"/>
              </a:spcBef>
              <a:spcAft>
                <a:spcPts val="0"/>
              </a:spcAft>
              <a:buClr>
                <a:schemeClr val="accent4"/>
              </a:buClr>
              <a:buSzPts val="2700"/>
              <a:buChar char="•"/>
            </a:pPr>
            <a:r>
              <a:rPr lang="en-US" sz="2700" b="1"/>
              <a:t>THINKER-based</a:t>
            </a:r>
            <a:r>
              <a:rPr lang="en-US" sz="2700"/>
              <a:t> assessments emphasize </a:t>
            </a:r>
            <a:r>
              <a:rPr lang="en-US" sz="2700" b="1"/>
              <a:t>authentic learning &amp; problem-solving.</a:t>
            </a:r>
            <a:endParaRPr sz="2700" b="1"/>
          </a:p>
          <a:p>
            <a:pPr marL="571500" marR="0" lvl="0" indent="-203200" algn="l" rtl="0">
              <a:lnSpc>
                <a:spcPct val="90000"/>
              </a:lnSpc>
              <a:spcBef>
                <a:spcPts val="1000"/>
              </a:spcBef>
              <a:spcAft>
                <a:spcPts val="0"/>
              </a:spcAft>
              <a:buClr>
                <a:schemeClr val="accent4"/>
              </a:buClr>
              <a:buSzPts val="2200"/>
              <a:buFont typeface="Arial"/>
              <a:buNone/>
            </a:pPr>
            <a:endParaRPr sz="2700"/>
          </a:p>
          <a:p>
            <a:pPr marL="571500" marR="0" lvl="0" indent="-203200" algn="l" rtl="0">
              <a:lnSpc>
                <a:spcPct val="90000"/>
              </a:lnSpc>
              <a:spcBef>
                <a:spcPts val="1000"/>
              </a:spcBef>
              <a:spcAft>
                <a:spcPts val="0"/>
              </a:spcAft>
              <a:buClr>
                <a:schemeClr val="accent4"/>
              </a:buClr>
              <a:buSzPts val="2200"/>
              <a:buFont typeface="Arial"/>
              <a:buNone/>
            </a:pPr>
            <a:endParaRPr sz="2700"/>
          </a:p>
        </p:txBody>
      </p:sp>
      <p:pic>
        <p:nvPicPr>
          <p:cNvPr id="115" name="Google Shape;115;p9"/>
          <p:cNvPicPr preferRelativeResize="0"/>
          <p:nvPr/>
        </p:nvPicPr>
        <p:blipFill rotWithShape="1">
          <a:blip r:embed="rId3">
            <a:alphaModFix/>
          </a:blip>
          <a:srcRect/>
          <a:stretch/>
        </p:blipFill>
        <p:spPr>
          <a:xfrm>
            <a:off x="9555550" y="2092325"/>
            <a:ext cx="2437099" cy="2437099"/>
          </a:xfrm>
          <a:prstGeom prst="rect">
            <a:avLst/>
          </a:prstGeom>
          <a:noFill/>
          <a:ln>
            <a:noFill/>
          </a:ln>
        </p:spPr>
      </p:pic>
      <p:sp>
        <p:nvSpPr>
          <p:cNvPr id="116" name="Google Shape;116;p9"/>
          <p:cNvSpPr txBox="1"/>
          <p:nvPr/>
        </p:nvSpPr>
        <p:spPr>
          <a:xfrm>
            <a:off x="9748400" y="4529425"/>
            <a:ext cx="20514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33ff3573224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23" name="Google Shape;123;g33ff3573224_0_36"/>
          <p:cNvSpPr txBox="1">
            <a:spLocks noGrp="1"/>
          </p:cNvSpPr>
          <p:nvPr>
            <p:ph type="body" idx="1"/>
          </p:nvPr>
        </p:nvSpPr>
        <p:spPr>
          <a:xfrm>
            <a:off x="97974" y="881750"/>
            <a:ext cx="76512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600"/>
          </a:p>
          <a:p>
            <a:pPr marL="0" marR="0" lvl="0" indent="0" algn="l" rtl="0">
              <a:lnSpc>
                <a:spcPct val="90000"/>
              </a:lnSpc>
              <a:spcBef>
                <a:spcPts val="1000"/>
              </a:spcBef>
              <a:spcAft>
                <a:spcPts val="0"/>
              </a:spcAft>
              <a:buSzPts val="2200"/>
              <a:buNone/>
            </a:pPr>
            <a:endParaRPr sz="2800"/>
          </a:p>
          <a:p>
            <a:pPr marL="571500" marR="0" lvl="0" indent="0" algn="l" rtl="0">
              <a:lnSpc>
                <a:spcPct val="90000"/>
              </a:lnSpc>
              <a:spcBef>
                <a:spcPts val="1000"/>
              </a:spcBef>
              <a:spcAft>
                <a:spcPts val="0"/>
              </a:spcAft>
              <a:buSzPts val="2200"/>
              <a:buNone/>
            </a:pPr>
            <a:r>
              <a:rPr lang="en-US" sz="2800" b="1"/>
              <a:t>Overview of:</a:t>
            </a:r>
            <a:endParaRPr sz="2800" b="1"/>
          </a:p>
          <a:p>
            <a:pPr marL="571500" marR="0" lvl="0" indent="0" algn="l" rtl="0">
              <a:lnSpc>
                <a:spcPct val="90000"/>
              </a:lnSpc>
              <a:spcBef>
                <a:spcPts val="1000"/>
              </a:spcBef>
              <a:spcAft>
                <a:spcPts val="0"/>
              </a:spcAft>
              <a:buSzPts val="2200"/>
              <a:buNone/>
            </a:pPr>
            <a:endParaRPr sz="2800" b="1"/>
          </a:p>
          <a:p>
            <a:pPr marL="1371600" marR="0" lvl="1" indent="-431800" algn="l" rtl="0">
              <a:lnSpc>
                <a:spcPct val="90000"/>
              </a:lnSpc>
              <a:spcBef>
                <a:spcPts val="1000"/>
              </a:spcBef>
              <a:spcAft>
                <a:spcPts val="0"/>
              </a:spcAft>
              <a:buClr>
                <a:schemeClr val="accent4"/>
              </a:buClr>
              <a:buSzPts val="2800"/>
              <a:buChar char="•"/>
            </a:pPr>
            <a:r>
              <a:rPr lang="en-US" sz="2600" b="1"/>
              <a:t>Formative </a:t>
            </a:r>
            <a:r>
              <a:rPr lang="en-US" sz="2600"/>
              <a:t>Assessments:</a:t>
            </a:r>
            <a:endParaRPr sz="2600"/>
          </a:p>
          <a:p>
            <a:pPr marL="914400" marR="0" lvl="0" indent="0" algn="l" rtl="0">
              <a:lnSpc>
                <a:spcPct val="90000"/>
              </a:lnSpc>
              <a:spcBef>
                <a:spcPts val="1000"/>
              </a:spcBef>
              <a:spcAft>
                <a:spcPts val="0"/>
              </a:spcAft>
              <a:buSzPts val="2200"/>
              <a:buNone/>
            </a:pPr>
            <a:r>
              <a:rPr lang="en-US" sz="2800"/>
              <a:t>These assessments are </a:t>
            </a:r>
            <a:r>
              <a:rPr lang="en-US" sz="2800" b="1"/>
              <a:t>ongoing</a:t>
            </a:r>
            <a:r>
              <a:rPr lang="en-US" sz="2800"/>
              <a:t>. They </a:t>
            </a:r>
            <a:r>
              <a:rPr lang="en-US" sz="2800" b="1"/>
              <a:t>provide feedback</a:t>
            </a:r>
            <a:r>
              <a:rPr lang="en-US" sz="2800"/>
              <a:t> and </a:t>
            </a:r>
            <a:r>
              <a:rPr lang="en-US" sz="2800" b="1"/>
              <a:t>improve learning</a:t>
            </a:r>
            <a:r>
              <a:rPr lang="en-US" sz="2800"/>
              <a:t>.</a:t>
            </a:r>
            <a:endParaRPr sz="2800"/>
          </a:p>
          <a:p>
            <a:pPr marL="0" marR="0" lvl="0" indent="0" algn="l" rtl="0">
              <a:lnSpc>
                <a:spcPct val="90000"/>
              </a:lnSpc>
              <a:spcBef>
                <a:spcPts val="1000"/>
              </a:spcBef>
              <a:spcAft>
                <a:spcPts val="0"/>
              </a:spcAft>
              <a:buSzPts val="2200"/>
              <a:buNone/>
            </a:pPr>
            <a:endParaRPr sz="2800"/>
          </a:p>
          <a:p>
            <a:pPr marL="1371600" marR="0" lvl="1" indent="-431800" algn="l" rtl="0">
              <a:lnSpc>
                <a:spcPct val="90000"/>
              </a:lnSpc>
              <a:spcBef>
                <a:spcPts val="1000"/>
              </a:spcBef>
              <a:spcAft>
                <a:spcPts val="0"/>
              </a:spcAft>
              <a:buClr>
                <a:schemeClr val="accent4"/>
              </a:buClr>
              <a:buSzPts val="2800"/>
              <a:buChar char="•"/>
            </a:pPr>
            <a:r>
              <a:rPr lang="en-US" sz="2600" b="1"/>
              <a:t>Summative </a:t>
            </a:r>
            <a:r>
              <a:rPr lang="en-US" sz="2600"/>
              <a:t>Assessments:</a:t>
            </a:r>
            <a:endParaRPr sz="2600"/>
          </a:p>
          <a:p>
            <a:pPr marL="914400" marR="0" lvl="0" indent="0" algn="l" rtl="0">
              <a:lnSpc>
                <a:spcPct val="90000"/>
              </a:lnSpc>
              <a:spcBef>
                <a:spcPts val="1000"/>
              </a:spcBef>
              <a:spcAft>
                <a:spcPts val="0"/>
              </a:spcAft>
              <a:buSzPts val="2200"/>
              <a:buNone/>
            </a:pPr>
            <a:r>
              <a:rPr lang="en-US" sz="2800"/>
              <a:t>These assessments evaluates </a:t>
            </a:r>
            <a:r>
              <a:rPr lang="en-US" sz="2800" b="1"/>
              <a:t>overall learning</a:t>
            </a:r>
            <a:r>
              <a:rPr lang="en-US" sz="2800"/>
              <a:t> </a:t>
            </a:r>
            <a:r>
              <a:rPr lang="en-US" sz="2800" b="1"/>
              <a:t>at the end</a:t>
            </a:r>
            <a:r>
              <a:rPr lang="en-US" sz="2800"/>
              <a:t>.</a:t>
            </a:r>
            <a:endParaRPr sz="2800"/>
          </a:p>
        </p:txBody>
      </p:sp>
      <p:pic>
        <p:nvPicPr>
          <p:cNvPr id="124" name="Google Shape;124;g33ff3573224_0_36"/>
          <p:cNvPicPr preferRelativeResize="0"/>
          <p:nvPr/>
        </p:nvPicPr>
        <p:blipFill rotWithShape="1">
          <a:blip r:embed="rId3">
            <a:alphaModFix/>
          </a:blip>
          <a:srcRect/>
          <a:stretch/>
        </p:blipFill>
        <p:spPr>
          <a:xfrm>
            <a:off x="8051188" y="1548093"/>
            <a:ext cx="2946974" cy="2258025"/>
          </a:xfrm>
          <a:prstGeom prst="rect">
            <a:avLst/>
          </a:prstGeom>
          <a:noFill/>
          <a:ln>
            <a:noFill/>
          </a:ln>
        </p:spPr>
      </p:pic>
      <p:sp>
        <p:nvSpPr>
          <p:cNvPr id="125" name="Google Shape;125;g33ff3573224_0_36"/>
          <p:cNvSpPr txBox="1"/>
          <p:nvPr/>
        </p:nvSpPr>
        <p:spPr>
          <a:xfrm>
            <a:off x="8614321" y="6457800"/>
            <a:ext cx="19683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pic>
        <p:nvPicPr>
          <p:cNvPr id="126" name="Google Shape;126;g33ff3573224_0_36"/>
          <p:cNvPicPr preferRelativeResize="0"/>
          <p:nvPr/>
        </p:nvPicPr>
        <p:blipFill rotWithShape="1">
          <a:blip r:embed="rId4">
            <a:alphaModFix/>
          </a:blip>
          <a:srcRect/>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33ff3573224_0_4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Why do assessments matter?</a:t>
            </a:r>
            <a:endParaRPr/>
          </a:p>
        </p:txBody>
      </p:sp>
      <p:sp>
        <p:nvSpPr>
          <p:cNvPr id="133" name="Google Shape;133;g33ff3573224_0_4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700"/>
          </a:p>
          <a:p>
            <a:pPr marL="0" lvl="0" indent="0" algn="ctr" rtl="0">
              <a:lnSpc>
                <a:spcPct val="90000"/>
              </a:lnSpc>
              <a:spcBef>
                <a:spcPts val="1000"/>
              </a:spcBef>
              <a:spcAft>
                <a:spcPts val="0"/>
              </a:spcAft>
              <a:buSzPts val="2200"/>
              <a:buNone/>
            </a:pPr>
            <a:endParaRPr sz="2700" b="1"/>
          </a:p>
          <a:p>
            <a:pPr marL="0" lvl="0" indent="0" algn="ctr" rtl="0">
              <a:lnSpc>
                <a:spcPct val="90000"/>
              </a:lnSpc>
              <a:spcBef>
                <a:spcPts val="1000"/>
              </a:spcBef>
              <a:spcAft>
                <a:spcPts val="0"/>
              </a:spcAft>
              <a:buSzPts val="2200"/>
              <a:buNone/>
            </a:pPr>
            <a:r>
              <a:rPr lang="en-US" sz="2700" b="1"/>
              <a:t>Which type of assessment do you use most?</a:t>
            </a:r>
            <a:endParaRPr sz="2700" b="1"/>
          </a:p>
          <a:p>
            <a:pPr marL="0" lvl="0" indent="0" algn="l" rtl="0">
              <a:lnSpc>
                <a:spcPct val="90000"/>
              </a:lnSpc>
              <a:spcBef>
                <a:spcPts val="1000"/>
              </a:spcBef>
              <a:spcAft>
                <a:spcPts val="0"/>
              </a:spcAft>
              <a:buSzPts val="2200"/>
              <a:buNone/>
            </a:pPr>
            <a:endParaRPr sz="2700" b="1"/>
          </a:p>
          <a:p>
            <a:pPr marL="1028700" marR="0" lvl="0" indent="0" algn="l" rtl="0">
              <a:lnSpc>
                <a:spcPct val="90000"/>
              </a:lnSpc>
              <a:spcBef>
                <a:spcPts val="1000"/>
              </a:spcBef>
              <a:spcAft>
                <a:spcPts val="0"/>
              </a:spcAft>
              <a:buSzPts val="2200"/>
              <a:buNone/>
            </a:pPr>
            <a:r>
              <a:rPr lang="en-US" sz="2700" b="1"/>
              <a:t>Discuss</a:t>
            </a:r>
            <a:r>
              <a:rPr lang="en-US" sz="2700"/>
              <a:t>:</a:t>
            </a:r>
            <a:endParaRPr sz="2500">
              <a:solidFill>
                <a:schemeClr val="dk1"/>
              </a:solidFill>
            </a:endParaRPr>
          </a:p>
          <a:p>
            <a:pPr marL="1828800" lvl="2" indent="-435610" algn="l" rtl="0">
              <a:lnSpc>
                <a:spcPct val="90000"/>
              </a:lnSpc>
              <a:spcBef>
                <a:spcPts val="500"/>
              </a:spcBef>
              <a:spcAft>
                <a:spcPts val="0"/>
              </a:spcAft>
              <a:buSzPts val="2500"/>
              <a:buChar char="•"/>
            </a:pPr>
            <a:r>
              <a:rPr lang="en-US" sz="2500" b="1"/>
              <a:t>Importance of formative and summative assessments</a:t>
            </a:r>
            <a:r>
              <a:rPr lang="en-US" sz="2500"/>
              <a:t> in informatics education.</a:t>
            </a:r>
            <a:endParaRPr sz="2500"/>
          </a:p>
          <a:p>
            <a:pPr marL="457200" lvl="0" indent="0" algn="l" rtl="0">
              <a:lnSpc>
                <a:spcPct val="90000"/>
              </a:lnSpc>
              <a:spcBef>
                <a:spcPts val="1000"/>
              </a:spcBef>
              <a:spcAft>
                <a:spcPts val="0"/>
              </a:spcAft>
              <a:buSzPts val="2200"/>
              <a:buNone/>
            </a:pPr>
            <a:endParaRPr sz="2500"/>
          </a:p>
          <a:p>
            <a:pPr marL="1828800" marR="0" lvl="1" indent="-400050" algn="l" rtl="0">
              <a:lnSpc>
                <a:spcPct val="90000"/>
              </a:lnSpc>
              <a:spcBef>
                <a:spcPts val="1000"/>
              </a:spcBef>
              <a:spcAft>
                <a:spcPts val="0"/>
              </a:spcAft>
              <a:buSzPts val="2300"/>
              <a:buChar char="•"/>
            </a:pPr>
            <a:r>
              <a:rPr lang="en-US" sz="2500" b="1"/>
              <a:t>How assessments drive learning outcomes.</a:t>
            </a:r>
            <a:endParaRPr sz="2500" b="1"/>
          </a:p>
          <a:p>
            <a:pPr marL="457200" marR="0" lvl="0" indent="0" algn="l" rtl="0">
              <a:lnSpc>
                <a:spcPct val="90000"/>
              </a:lnSpc>
              <a:spcBef>
                <a:spcPts val="1000"/>
              </a:spcBef>
              <a:spcAft>
                <a:spcPts val="0"/>
              </a:spcAft>
              <a:buSzPts val="2200"/>
              <a:buNone/>
            </a:pPr>
            <a:endParaRPr sz="2700" b="1"/>
          </a:p>
          <a:p>
            <a:pPr marL="1828800" marR="0" lvl="1" indent="-400050" algn="l" rtl="0">
              <a:lnSpc>
                <a:spcPct val="90000"/>
              </a:lnSpc>
              <a:spcBef>
                <a:spcPts val="1000"/>
              </a:spcBef>
              <a:spcAft>
                <a:spcPts val="0"/>
              </a:spcAft>
              <a:buSzPts val="2300"/>
              <a:buChar char="•"/>
            </a:pPr>
            <a:r>
              <a:rPr lang="en-US" sz="2500" b="1"/>
              <a:t>The role of the THINKER Framework</a:t>
            </a:r>
            <a:r>
              <a:rPr lang="en-US" sz="2500"/>
              <a:t> in designing inclusive and practical assessments.</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33ff3573224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Analyzing formative assessment examples</a:t>
            </a:r>
            <a:endParaRPr/>
          </a:p>
        </p:txBody>
      </p:sp>
      <p:sp>
        <p:nvSpPr>
          <p:cNvPr id="140" name="Google Shape;140;g33ff3573224_0_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a:t>Form</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 groups</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(4-5 participants)</a:t>
            </a:r>
            <a:r>
              <a:rPr lang="en-US" sz="3100"/>
              <a:t> and work collaboratively on formative assessments.</a:t>
            </a:r>
            <a:endParaRPr sz="3100"/>
          </a:p>
          <a:p>
            <a:pPr marL="0" marR="0" lvl="0" indent="0" algn="l" rtl="0">
              <a:lnSpc>
                <a:spcPct val="90000"/>
              </a:lnSpc>
              <a:spcBef>
                <a:spcPts val="1000"/>
              </a:spcBef>
              <a:spcAft>
                <a:spcPts val="0"/>
              </a:spcAft>
              <a:buClr>
                <a:schemeClr val="accent4"/>
              </a:buClr>
              <a:buSzPts val="2200"/>
              <a:buFont typeface="Arial"/>
              <a:buNone/>
            </a:pP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0" marR="0" lvl="0" indent="0" algn="l" rtl="0">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In breakout groups: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endParaRPr>
          </a:p>
          <a:p>
            <a:pPr marL="914400" marR="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Identify which </a:t>
            </a:r>
            <a:r>
              <a:rPr lang="en-US" sz="3100" b="1"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THINKER</a:t>
            </a:r>
            <a:r>
              <a:rPr lang="en-US" sz="3100" b="1"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principles</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 are applied in the examples.</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endParaRPr>
          </a:p>
          <a:p>
            <a:pPr marL="914400" lvl="0" indent="-425450" algn="l" rtl="0">
              <a:lnSpc>
                <a:spcPct val="90000"/>
              </a:lnSpc>
              <a:spcBef>
                <a:spcPts val="100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Present as a group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2 sample formative assessments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endParaRPr>
          </a:p>
          <a:p>
            <a:pPr marL="914400" marR="0" lvl="0" indent="-425450" algn="l" rtl="0">
              <a:lnSpc>
                <a:spcPct val="90000"/>
              </a:lnSpc>
              <a:spcBef>
                <a:spcPts val="0"/>
              </a:spcBef>
              <a:spcAft>
                <a:spcPts val="0"/>
              </a:spcAft>
              <a:buSzPts val="3100"/>
              <a:buChar char="●"/>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Highlight</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endParaRPr>
          </a:p>
          <a:p>
            <a:pPr marL="1371600" marR="0" lvl="1" indent="-425450" algn="l" rtl="0">
              <a:lnSpc>
                <a:spcPct val="90000"/>
              </a:lnSpc>
              <a:spcBef>
                <a:spcPts val="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one strength</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 and </a:t>
            </a:r>
            <a:endParaRPr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endParaRPr>
          </a:p>
          <a:p>
            <a:pPr marL="1371600" marR="0" lvl="1" indent="-425450" algn="l" rtl="0">
              <a:lnSpc>
                <a:spcPct val="90000"/>
              </a:lnSpc>
              <a:spcBef>
                <a:spcPts val="0"/>
              </a:spcBef>
              <a:spcAft>
                <a:spcPts val="0"/>
              </a:spcAft>
              <a:buSzPts val="3100"/>
              <a:buChar char="○"/>
            </a:pP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one improvement</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 for each assessment</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340883d5f11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Formative assessment example</a:t>
            </a:r>
            <a:endParaRPr/>
          </a:p>
        </p:txBody>
      </p:sp>
      <p:sp>
        <p:nvSpPr>
          <p:cNvPr id="147" name="Google Shape;147;g340883d5f11_0_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400"/>
              </a:spcBef>
              <a:spcAft>
                <a:spcPts val="0"/>
              </a:spcAft>
              <a:buSzPts val="2200"/>
              <a:buNone/>
            </a:pPr>
            <a:r>
              <a:rPr lang="en-US" sz="2500" b="1">
                <a:solidFill>
                  <a:srgbClr val="000000"/>
                </a:solidFill>
              </a:rPr>
              <a:t>Example of Formative Assessment in a Primary School Setting</a:t>
            </a:r>
            <a:endParaRPr sz="2500" b="1">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Activity: "Exit Tickets" for a Mathematics Lesson on Fractions</a:t>
            </a:r>
            <a:endParaRPr sz="2300" b="1">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Grade Level:</a:t>
            </a:r>
            <a:r>
              <a:rPr lang="en-US" sz="2300">
                <a:solidFill>
                  <a:srgbClr val="000000"/>
                </a:solidFill>
              </a:rPr>
              <a:t> 3rd or 4th Grade</a:t>
            </a:r>
            <a:br>
              <a:rPr lang="en-US" sz="2300">
                <a:solidFill>
                  <a:srgbClr val="000000"/>
                </a:solidFill>
              </a:rPr>
            </a:br>
            <a:r>
              <a:rPr lang="en-US" sz="2300">
                <a:solidFill>
                  <a:srgbClr val="000000"/>
                </a:solidFill>
              </a:rPr>
              <a:t> </a:t>
            </a:r>
            <a:r>
              <a:rPr lang="en-US" sz="2300" b="1">
                <a:solidFill>
                  <a:srgbClr val="000000"/>
                </a:solidFill>
              </a:rPr>
              <a:t>Subject:</a:t>
            </a:r>
            <a:r>
              <a:rPr lang="en-US" sz="2300">
                <a:solidFill>
                  <a:srgbClr val="000000"/>
                </a:solidFill>
              </a:rPr>
              <a:t> Mathematics</a:t>
            </a:r>
            <a:br>
              <a:rPr lang="en-US" sz="2300">
                <a:solidFill>
                  <a:srgbClr val="000000"/>
                </a:solidFill>
              </a:rPr>
            </a:br>
            <a:r>
              <a:rPr lang="en-US" sz="2300">
                <a:solidFill>
                  <a:srgbClr val="000000"/>
                </a:solidFill>
              </a:rPr>
              <a:t> </a:t>
            </a:r>
            <a:r>
              <a:rPr lang="en-US" sz="2300" b="1">
                <a:solidFill>
                  <a:srgbClr val="000000"/>
                </a:solidFill>
              </a:rPr>
              <a:t>Topic:</a:t>
            </a:r>
            <a:r>
              <a:rPr lang="en-US" sz="2300">
                <a:solidFill>
                  <a:srgbClr val="000000"/>
                </a:solidFill>
              </a:rPr>
              <a:t> Understanding Fractions (e.g., identifying halves, thirds, and quarters)</a:t>
            </a:r>
            <a:endParaRPr sz="2300">
              <a:solidFill>
                <a:srgbClr val="000000"/>
              </a:solidFill>
            </a:endParaRPr>
          </a:p>
          <a:p>
            <a:pPr marL="0" lvl="0" indent="0" algn="l" rtl="0">
              <a:lnSpc>
                <a:spcPct val="115000"/>
              </a:lnSpc>
              <a:spcBef>
                <a:spcPts val="1200"/>
              </a:spcBef>
              <a:spcAft>
                <a:spcPts val="0"/>
              </a:spcAft>
              <a:buSzPts val="2200"/>
              <a:buNone/>
            </a:pPr>
            <a:r>
              <a:rPr lang="en-US" sz="2300" b="1">
                <a:solidFill>
                  <a:srgbClr val="000000"/>
                </a:solidFill>
              </a:rPr>
              <a:t>Step-by-Step Process:</a:t>
            </a:r>
            <a:endParaRPr sz="2300" b="1">
              <a:solidFill>
                <a:srgbClr val="000000"/>
              </a:solidFill>
            </a:endParaRPr>
          </a:p>
          <a:p>
            <a:pPr marL="457200" lvl="0" indent="-374650" algn="l" rtl="0">
              <a:lnSpc>
                <a:spcPct val="115000"/>
              </a:lnSpc>
              <a:spcBef>
                <a:spcPts val="1200"/>
              </a:spcBef>
              <a:spcAft>
                <a:spcPts val="0"/>
              </a:spcAft>
              <a:buClr>
                <a:srgbClr val="000000"/>
              </a:buClr>
              <a:buSzPts val="2300"/>
              <a:buFont typeface="Calibri"/>
              <a:buAutoNum type="arabicPeriod"/>
            </a:pPr>
            <a:r>
              <a:rPr lang="en-US" sz="2300" b="1">
                <a:solidFill>
                  <a:srgbClr val="000000"/>
                </a:solidFill>
              </a:rPr>
              <a:t>Lesson Delivery:</a:t>
            </a:r>
            <a:endParaRPr sz="2300" b="1">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The teacher introduces fractions using visual aids such as pizza slices or pie charts.</a:t>
            </a:r>
            <a:endParaRPr sz="2300">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Students practice identifying and shading fractions on worksheets.</a:t>
            </a:r>
            <a:endParaRPr sz="2300">
              <a:solidFill>
                <a:srgbClr val="000000"/>
              </a:solidFill>
            </a:endParaRPr>
          </a:p>
          <a:p>
            <a:pPr marL="914400" lvl="1" indent="-374650" algn="l" rtl="0">
              <a:lnSpc>
                <a:spcPct val="115000"/>
              </a:lnSpc>
              <a:spcBef>
                <a:spcPts val="0"/>
              </a:spcBef>
              <a:spcAft>
                <a:spcPts val="0"/>
              </a:spcAft>
              <a:buClr>
                <a:srgbClr val="000000"/>
              </a:buClr>
              <a:buSzPts val="2300"/>
              <a:buFont typeface="Calibri"/>
              <a:buChar char="○"/>
            </a:pPr>
            <a:r>
              <a:rPr lang="en-US" sz="2300">
                <a:solidFill>
                  <a:srgbClr val="000000"/>
                </a:solidFill>
              </a:rPr>
              <a:t>Group discussions and hands-on activities reinforce the concept.</a:t>
            </a:r>
            <a:endParaRPr sz="2300">
              <a:solidFill>
                <a:srgbClr val="000000"/>
              </a:solidFill>
            </a:endParaRPr>
          </a:p>
          <a:p>
            <a:pPr marL="0" marR="0" lvl="0" indent="0" algn="l" rtl="0">
              <a:lnSpc>
                <a:spcPct val="90000"/>
              </a:lnSpc>
              <a:spcBef>
                <a:spcPts val="1200"/>
              </a:spcBef>
              <a:spcAft>
                <a:spcPts val="0"/>
              </a:spcAft>
              <a:buSzPts val="2200"/>
              <a:buNone/>
            </a:pPr>
            <a:endParaRPr sz="4300">
              <a:solidFill>
                <a:schemeClr val="accent4"/>
              </a:solidFil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2928</Words>
  <Application>Microsoft Office PowerPoint</Application>
  <PresentationFormat>Widescreen</PresentationFormat>
  <Paragraphs>317</Paragraphs>
  <Slides>24</Slides>
  <Notes>24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24</vt:i4>
      </vt:variant>
    </vt:vector>
  </HeadingPairs>
  <TitlesOfParts>
    <vt:vector size="30"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Why do assessments matter?</vt:lpstr>
      <vt:lpstr>Why do assessments matter?</vt:lpstr>
      <vt:lpstr>Why do assessments matter?</vt:lpstr>
      <vt:lpstr>Activity 1: Analyzing formative assessment examples</vt:lpstr>
      <vt:lpstr>Activity 1: Formative assessment example</vt:lpstr>
      <vt:lpstr>Activity 1: Formative assessment example</vt:lpstr>
      <vt:lpstr>Activity 2: THINKER-aligned formative assessment</vt:lpstr>
      <vt:lpstr>Activity 2: THINKER-aligned formative assessment </vt:lpstr>
      <vt:lpstr>Activity 2: THINKER-aligned formative assessment </vt:lpstr>
      <vt:lpstr>Activity 2: Designing a formative assessment (1)</vt:lpstr>
      <vt:lpstr>Implementing assessment and giving feedback</vt:lpstr>
      <vt:lpstr>Implementing assessment and giving feedback</vt:lpstr>
      <vt:lpstr>Implementing assessment and giving feedback</vt:lpstr>
      <vt:lpstr>Implementing assessment and giving feedback</vt:lpstr>
      <vt:lpstr>Implementing assessment and giving feedback</vt:lpstr>
      <vt:lpstr>Implementing and giving feedback</vt:lpstr>
      <vt:lpstr>Reflection and conclusions</vt:lpstr>
      <vt:lpstr>Homework/Additional tasks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2025-11-02T00:41:20Z</dcterms:modified>
</cp:coreProperties>
</file>