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2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embeddedFontLst>
    <p:embeddedFont>
      <p:font typeface="Open Sans" panose="020B0606030504020204" pitchFamily="34" charset="0"/>
      <p:regular r:id="rId24"/>
      <p:bold r:id="rId25"/>
      <p:italic r:id="rId26"/>
      <p:boldItalic r:id="rId27"/>
    </p:embeddedFont>
    <p:embeddedFont>
      <p:font typeface="Roboto" panose="02000000000000000000"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hW9gxPEN4f6m8kfqWtDGDIvVGoC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112" d="100"/>
          <a:sy n="112" d="100"/>
        </p:scale>
        <p:origin x="516" y="114"/>
      </p:cViewPr>
      <p:guideLst/>
    </p:cSldViewPr>
  </p:slideViewPr>
  <p:outlineViewPr>
    <p:cViewPr>
      <p:scale>
        <a:sx n="33" d="100"/>
        <a:sy n="33" d="100"/>
      </p:scale>
      <p:origin x="0" y="-136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8.xml"/><Relationship Id="rId34" Type="http://customschemas.google.com/relationships/presentationmetadata" Target="meta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2.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fntdata"/><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hinker.ucd.ie/resources/framework-and-toolkit/"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thinker.ucd.ie/wp-content/uploads/2025/02/THINKER_WP2_Toolkit_Learning-Scenarios_EN_FV.pdf"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ocs.google.com/document/d/1rBdSnM2hyGNqNbcWQfpYgiQdwmimV0J8/edit?usp=drive_link&amp;ouid=110976805246476538365&amp;rtpof=true&amp;sd=tru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3f97d2baad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g33f97d2baad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A THINKER-Aligned Lesson should include aspects of collaboration and creativity in problem solving.</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It should be inclusive and suitable for all students and its implementation should include authentic educational experiences, such as real-world examples about the lecture.</a:t>
            </a:r>
            <a:endParaRPr>
              <a:solidFill>
                <a:srgbClr val="2B454E"/>
              </a:solidFill>
            </a:endParaRPr>
          </a:p>
        </p:txBody>
      </p:sp>
      <p:sp>
        <p:nvSpPr>
          <p:cNvPr id="149" name="Google Shape;149;g33f97d2baad_0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3f97d2baad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g33f97d2baad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i="1">
                <a:solidFill>
                  <a:srgbClr val="2B454E"/>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Start discussions on participants existing lessons and how authentic they were, if they were inclusive or not …</a:t>
            </a:r>
            <a:r>
              <a:rPr lang="en-US" i="1">
                <a:solidFill>
                  <a:srgbClr val="2B454E"/>
                </a:solidFill>
              </a:rPr>
              <a:t> Sample questions:</a:t>
            </a:r>
            <a:endParaRPr sz="3100">
              <a:solidFill>
                <a:srgbClr val="2B454E"/>
              </a:solidFil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"Did your students connect the lesson to their real lives or real-world issues?"</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"Were students solving a problem or completing a task that had more than one possible solution?"</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"Did you give space for students to share their own ideas, perspectives, or experiences?"</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"Were all students able to participate meaningfully, regardless of background or ability?"</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"Did the materials or examples used reflect diversity — in gender, culture, or role models?"</a:t>
            </a:r>
            <a:endParaRPr sz="1050">
              <a:solidFill>
                <a:srgbClr val="444746"/>
              </a:solidFill>
              <a:latin typeface="Roboto"/>
              <a:ea typeface="Roboto"/>
              <a:cs typeface="Roboto"/>
              <a:sym typeface="Roboto"/>
            </a:endParaRPr>
          </a:p>
          <a:p>
            <a:pPr marL="0" lvl="0" indent="0" algn="l" rtl="0">
              <a:lnSpc>
                <a:spcPct val="90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"What did you notice about how students engaged with the task? Who was enthusiastic? Who hesitated?"</a:t>
            </a:r>
            <a:endParaRPr sz="3100">
              <a:solidFill>
                <a:srgbClr val="2B454E"/>
              </a:solidFill>
            </a:endParaRPr>
          </a:p>
          <a:p>
            <a:pPr marL="0" lvl="0" indent="0" algn="l" rtl="0">
              <a:lnSpc>
                <a:spcPct val="90000"/>
              </a:lnSpc>
              <a:spcBef>
                <a:spcPts val="1000"/>
              </a:spcBef>
              <a:spcAft>
                <a:spcPts val="0"/>
              </a:spcAft>
              <a:buSzPts val="1400"/>
              <a:buNone/>
            </a:pPr>
            <a:endParaRPr i="1">
              <a:solidFill>
                <a:srgbClr val="2B454E"/>
              </a:solidFill>
            </a:endParaRPr>
          </a:p>
        </p:txBody>
      </p:sp>
      <p:sp>
        <p:nvSpPr>
          <p:cNvPr id="156" name="Google Shape;156;g33f97d2baad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3f97d2baad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g33f97d2baad_0_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1. Guide participants to the THINKER Framework via the link at URL that shared on the slide.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Direct link to the framework: </a:t>
            </a:r>
            <a:r>
              <a:rPr lang="en-US" u="sng">
                <a:solidFill>
                  <a:schemeClr val="hlink"/>
                </a:solidFill>
                <a:hlinkClick r:id="rId3"/>
              </a:rPr>
              <a:t>https://THINKER.ucd.ie/resources/framework-and-toolkit/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Guide them to use the PDF with the all lesson designs which is here: </a:t>
            </a:r>
            <a:r>
              <a:rPr lang="en-US" u="sng">
                <a:solidFill>
                  <a:schemeClr val="hlink"/>
                </a:solidFill>
                <a:hlinkClick r:id="rId4"/>
              </a:rPr>
              <a:t>https://THINKER.ucd.ie/wp-content/uploads/2025/02/THINKER_WP2_Toolkit_Learning-Scenarios_EN_FV.pdf</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pick 2.</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Clr>
                <a:srgbClr val="000000"/>
              </a:buClr>
              <a:buSzPts val="1400"/>
              <a:buFont typeface="Arial"/>
              <a:buNone/>
            </a:pPr>
            <a:endParaRPr>
              <a:solidFill>
                <a:srgbClr val="2B454E"/>
              </a:solidFill>
            </a:endParaRPr>
          </a:p>
        </p:txBody>
      </p:sp>
      <p:sp>
        <p:nvSpPr>
          <p:cNvPr id="163" name="Google Shape;163;g33f97d2baad_0_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40861f7955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g340861f7955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solidFill>
                  <a:srgbClr val="2B454E"/>
                </a:solidFill>
              </a:rPr>
              <a:t>Activity 1 continues…</a:t>
            </a:r>
            <a:endParaRPr>
              <a:solidFill>
                <a:srgbClr val="2B454E"/>
              </a:solidFill>
            </a:endParaRPr>
          </a:p>
          <a:p>
            <a:pPr marL="457200" marR="0" lvl="0" indent="-228600" algn="l" rtl="0">
              <a:lnSpc>
                <a:spcPct val="100000"/>
              </a:lnSpc>
              <a:spcBef>
                <a:spcPts val="0"/>
              </a:spcBef>
              <a:spcAft>
                <a:spcPts val="0"/>
              </a:spcAft>
              <a:buClr>
                <a:srgbClr val="000000"/>
              </a:buClr>
              <a:buSzPts val="1400"/>
              <a:buFont typeface="Arial"/>
              <a:buNone/>
            </a:pPr>
            <a:r>
              <a:rPr lang="en-US"/>
              <a:t>Create groups and let participants work in groups to identify elements of collaboration, creativity, and inclusivity.</a:t>
            </a:r>
            <a:endParaRPr/>
          </a:p>
          <a:p>
            <a:pPr marL="457200" marR="0" lvl="0" indent="-228600" algn="l" rtl="0">
              <a:lnSpc>
                <a:spcPct val="100000"/>
              </a:lnSpc>
              <a:spcBef>
                <a:spcPts val="0"/>
              </a:spcBef>
              <a:spcAft>
                <a:spcPts val="0"/>
              </a:spcAft>
              <a:buClr>
                <a:srgbClr val="000000"/>
              </a:buClr>
              <a:buSzPts val="1400"/>
              <a:buFont typeface="Arial"/>
              <a:buNone/>
            </a:pPr>
            <a:r>
              <a:rPr lang="en-US"/>
              <a:t>Inform them about the discussion threads on the Moodle (or any other platform if plans changed) and let the add their view into there.</a:t>
            </a:r>
            <a:endParaRPr/>
          </a:p>
          <a:p>
            <a:pPr marL="457200" marR="0" lvl="0" indent="-228600" algn="l" rtl="0">
              <a:lnSpc>
                <a:spcPct val="100000"/>
              </a:lnSpc>
              <a:spcBef>
                <a:spcPts val="0"/>
              </a:spcBef>
              <a:spcAft>
                <a:spcPts val="0"/>
              </a:spcAft>
              <a:buClr>
                <a:srgbClr val="000000"/>
              </a:buClr>
              <a:buSzPts val="1400"/>
              <a:buFont typeface="Arial"/>
              <a:buNone/>
            </a:pPr>
            <a:r>
              <a:rPr lang="en-US"/>
              <a:t>OR open in-class discussions.</a:t>
            </a:r>
            <a:endParaRPr/>
          </a:p>
        </p:txBody>
      </p:sp>
      <p:sp>
        <p:nvSpPr>
          <p:cNvPr id="172" name="Google Shape;172;g340861f7955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3f97d2baad_0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33f97d2baad_0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2.</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Guide them to the template here: </a:t>
            </a:r>
            <a:r>
              <a:rPr lang="en-US" u="sng">
                <a:solidFill>
                  <a:schemeClr val="hlink"/>
                </a:solidFill>
                <a:hlinkClick r:id="rId3"/>
              </a:rPr>
              <a:t>https://docs.google.com/document/d/1rBdSnM2hyGNqNbcWQfpYgiQdwmimV0J8/edit?usp=drive_link&amp;ouid=110976805246476538365&amp;rtpof=true&amp;sd=true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and let participants to discuss on it, trying to figure out the key components of it.</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(in groups)  try to apply these components on one of their existing lessons.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Let them present and share their work between each other.</a:t>
            </a:r>
            <a:endParaRPr>
              <a:solidFill>
                <a:srgbClr val="2B454E"/>
              </a:solidFill>
            </a:endParaRPr>
          </a:p>
        </p:txBody>
      </p:sp>
      <p:sp>
        <p:nvSpPr>
          <p:cNvPr id="181" name="Google Shape;181;g33f97d2baad_0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40861f7955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g340861f7955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Encourage them to do the same one more time in their own time</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Inform them about the discussion threads on the Moodle (or any other platform if plans changed) and let them add and share their work.</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88" name="Google Shape;188;g340861f7955_0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3f97d2baad_0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3f97d2baad_0_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is Activity 3.</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In this one, you encourage participants to create a new lesson plan from scratch based on the key aspects of THINKER framework.</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Eventually, open discussions in class. Let them share their new lessons planes with each other and give feedback to each other.</a:t>
            </a:r>
            <a:endParaRPr>
              <a:solidFill>
                <a:srgbClr val="2B454E"/>
              </a:solidFill>
            </a:endParaRPr>
          </a:p>
        </p:txBody>
      </p:sp>
      <p:sp>
        <p:nvSpPr>
          <p:cNvPr id="195" name="Google Shape;195;g33f97d2baad_0_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3f8e118a43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g33f8e118a43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Open discussions on final thoughts about the inclusivity and authentic lessons. Ask critical questions on how challenging was to convert an existing lesson into a THINKER aligned one. What will be the participants aim in the future to be sure that their lessons are inclusive.</a:t>
            </a:r>
            <a:endParaRPr/>
          </a:p>
        </p:txBody>
      </p:sp>
      <p:sp>
        <p:nvSpPr>
          <p:cNvPr id="202" name="Google Shape;202;g33f8e118a43_0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helpful to share the links to the THINKER 1) website, 2) Framework, 3) Learning Scenarios</a:t>
            </a:r>
            <a:endParaRPr/>
          </a:p>
          <a:p>
            <a:pPr marL="0" lvl="0" indent="0" algn="l" rtl="0">
              <a:lnSpc>
                <a:spcPct val="100000"/>
              </a:lnSpc>
              <a:spcBef>
                <a:spcPts val="0"/>
              </a:spcBef>
              <a:spcAft>
                <a:spcPts val="0"/>
              </a:spcAft>
              <a:buSzPts val="1400"/>
              <a:buNone/>
            </a:pPr>
            <a:r>
              <a:rPr lang="en-US"/>
              <a:t>The URL to the lesson plan template is given as well.</a:t>
            </a:r>
            <a:endParaRPr/>
          </a:p>
        </p:txBody>
      </p:sp>
      <p:sp>
        <p:nvSpPr>
          <p:cNvPr id="208" name="Google Shape;20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57737da8c8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7" name="Google Shape;217;g357737da8c8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can be used as a reminder for you and informative one for the learners about what are the expected educational outcomes of this lesson.</a:t>
            </a:r>
            <a:endParaRPr/>
          </a:p>
          <a:p>
            <a:pPr marL="0" lvl="0" indent="0" algn="l" rtl="0">
              <a:lnSpc>
                <a:spcPct val="100000"/>
              </a:lnSpc>
              <a:spcBef>
                <a:spcPts val="0"/>
              </a:spcBef>
              <a:spcAft>
                <a:spcPts val="0"/>
              </a:spcAft>
              <a:buSzPts val="1400"/>
              <a:buNone/>
            </a:pPr>
            <a:endParaRPr/>
          </a:p>
        </p:txBody>
      </p:sp>
      <p:sp>
        <p:nvSpPr>
          <p:cNvPr id="97" name="Google Shape;9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304bff6d5c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g304bff6d5c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is the list of the contents and can be used to give a super-summary to the participants about what they can expect from the lesson.</a:t>
            </a:r>
            <a:endParaRPr/>
          </a:p>
        </p:txBody>
      </p:sp>
      <p:sp>
        <p:nvSpPr>
          <p:cNvPr id="104" name="Google Shape;104;g304bff6d5c4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This unit focuses on designing effective and inclusive learning activities using the THINKER Framework. The THINKER Framework emphasizes collaboration, creativity, and inclusivity in teaching. Informatics education is rapidly evolving, requiring teachers to integrate engaging, student-centered approaches that foster problem-solving and teamwork. By aligning lesson plans with the THINKER principles, educators can create authentic learning experiences that promote both digital skills and inclusive pedagogies.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This lesson builds on teachers’ prior knowledge of curriculum design, helping them analyze successful lesson examples, adapt them with collaborative tasks and formative assessments, and ultimately design their own THINKER-aligned lesson plans. Through activities participants will develop strategies to make informatics education more engaging, equitable, and effective.</a:t>
            </a: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a:p>
            <a:pPr marL="0" lvl="0" indent="0" algn="l" rtl="0">
              <a:lnSpc>
                <a:spcPct val="90000"/>
              </a:lnSpc>
              <a:spcBef>
                <a:spcPts val="1000"/>
              </a:spcBef>
              <a:spcAft>
                <a:spcPts val="0"/>
              </a:spcAft>
              <a:buSzPts val="1400"/>
              <a:buNone/>
            </a:pPr>
            <a:endParaRPr>
              <a:solidFill>
                <a:srgbClr val="2B454E"/>
              </a:solidFill>
            </a:endParaRPr>
          </a:p>
        </p:txBody>
      </p:sp>
      <p:sp>
        <p:nvSpPr>
          <p:cNvPr id="112" name="Google Shape;11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3f97d2baad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g33f97d2baad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Pillar A. Informatics Areas &amp; Competencies: The THINKER framework addresses the need for a unified approach to informatics competencies.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Pillar B. Authentic Learning: The THINKER framework adopts an authentic learning model, which emphasises real-world problem solving and the application of knowledge in practical contexts.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Pillar C. Gender Inclusion: The THINKER Framework adopts gender-inclusive practices informed by critical theory and pedagogy, feminist pedagogy, and intersectionality. It aims to promote awareness about gender diversity, assess gender bias, balance educational activities, use gender inclusive language, provide accessible examples, and encourage open discussions.</a:t>
            </a:r>
            <a:endParaRPr>
              <a:solidFill>
                <a:srgbClr val="2B454E"/>
              </a:solidFill>
            </a:endParaRPr>
          </a:p>
          <a:p>
            <a:pPr marL="0" lvl="0" indent="0" algn="l" rtl="0">
              <a:lnSpc>
                <a:spcPct val="90000"/>
              </a:lnSpc>
              <a:spcBef>
                <a:spcPts val="1000"/>
              </a:spcBef>
              <a:spcAft>
                <a:spcPts val="0"/>
              </a:spcAft>
              <a:buSzPts val="1400"/>
              <a:buNone/>
            </a:pPr>
            <a:r>
              <a:rPr lang="en-US">
                <a:solidFill>
                  <a:srgbClr val="2B454E"/>
                </a:solidFill>
              </a:rPr>
              <a:t>Pillar D. Teacher Professional Learning: This pillar recognises that for informatics education to be authentic, inclusive, and comprehensive, teachers must be well-prepared and continuously developed.</a:t>
            </a:r>
            <a:endParaRPr>
              <a:solidFill>
                <a:srgbClr val="2B454E"/>
              </a:solidFill>
            </a:endParaRPr>
          </a:p>
        </p:txBody>
      </p:sp>
      <p:sp>
        <p:nvSpPr>
          <p:cNvPr id="119" name="Google Shape;119;g33f97d2baad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3f97d2baad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33f97d2baad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A. Informatics Areas &amp; Competencies: The THINKER framework addresses the need for a unified approach to informatics competencies.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B. Authentic Learning: The THINKER framework adopts an authentic learning model, which emphasises real-world problem solving and the application of knowledge in practical contexts.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C. Gender Inclusion: The THINKER Framework adopts gender-inclusive practices informed by critical theory and pedagogy, feminist pedagogy, and intersectionality. It aims to promote awareness about gender diversity, assess gender bias, balance educational activities, use gender inclusive language, provide accessible examples, and encourage open discussions.</a:t>
            </a:r>
            <a:endParaRPr>
              <a:solidFill>
                <a:srgbClr val="2B454E"/>
              </a:solidFill>
            </a:endParaRPr>
          </a:p>
          <a:p>
            <a:pPr marL="0" lvl="0" indent="0" algn="l" rtl="0">
              <a:lnSpc>
                <a:spcPct val="90000"/>
              </a:lnSpc>
              <a:spcBef>
                <a:spcPts val="1000"/>
              </a:spcBef>
              <a:spcAft>
                <a:spcPts val="0"/>
              </a:spcAft>
              <a:buClr>
                <a:schemeClr val="dk1"/>
              </a:buClr>
              <a:buSzPts val="1400"/>
              <a:buFont typeface="Arial"/>
              <a:buNone/>
            </a:pPr>
            <a:r>
              <a:rPr lang="en-US">
                <a:solidFill>
                  <a:srgbClr val="2B454E"/>
                </a:solidFill>
              </a:rPr>
              <a:t>Pillar D. Teacher Professional Learning: This pillar recognises that for informatics education to be authentic, inclusive, and comprehensive, teachers must be well-prepared and continuously developed.</a:t>
            </a:r>
            <a:endParaRPr>
              <a:solidFill>
                <a:srgbClr val="2B454E"/>
              </a:solidFill>
            </a:endParaRPr>
          </a:p>
        </p:txBody>
      </p:sp>
      <p:sp>
        <p:nvSpPr>
          <p:cNvPr id="127" name="Google Shape;127;g33f97d2baad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3f97d2baad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33f97d2baad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highlight>
                  <a:srgbClr val="00FFFF"/>
                </a:highlight>
              </a:rPr>
              <a:t>Pillar A</a:t>
            </a:r>
            <a:r>
              <a:rPr lang="en-US">
                <a:solidFill>
                  <a:srgbClr val="2B454E"/>
                </a:solidFill>
              </a:rPr>
              <a:t>: </a:t>
            </a:r>
            <a:r>
              <a:rPr lang="en-US" sz="1050">
                <a:solidFill>
                  <a:srgbClr val="444746"/>
                </a:solidFill>
                <a:latin typeface="Roboto"/>
                <a:ea typeface="Roboto"/>
                <a:cs typeface="Roboto"/>
                <a:sym typeface="Roboto"/>
              </a:rPr>
              <a:t>These areas include the following:</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Data and Information </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Algorithms</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Programming</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Computing Systems</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Networks and Communication</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Human-computer Interaction</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Design and Development</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Digital Creativity</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050">
                <a:solidFill>
                  <a:srgbClr val="444746"/>
                </a:solidFill>
                <a:latin typeface="Roboto"/>
                <a:ea typeface="Roboto"/>
                <a:cs typeface="Roboto"/>
                <a:sym typeface="Roboto"/>
              </a:rPr>
              <a:t>Modelling and Simulation</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SzPts val="1100"/>
              <a:buNone/>
            </a:pPr>
            <a:r>
              <a:rPr lang="en-US" sz="1050">
                <a:solidFill>
                  <a:srgbClr val="444746"/>
                </a:solidFill>
                <a:latin typeface="Roboto"/>
                <a:ea typeface="Roboto"/>
                <a:cs typeface="Roboto"/>
                <a:sym typeface="Roboto"/>
              </a:rPr>
              <a:t>Privacy, Safety, and Security</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SzPts val="1100"/>
              <a:buNone/>
            </a:pPr>
            <a:r>
              <a:rPr lang="en-US" sz="1050">
                <a:solidFill>
                  <a:srgbClr val="444746"/>
                </a:solidFill>
                <a:latin typeface="Roboto"/>
                <a:ea typeface="Roboto"/>
                <a:cs typeface="Roboto"/>
                <a:sym typeface="Roboto"/>
              </a:rPr>
              <a:t>Responsibility and Empowerment</a:t>
            </a:r>
            <a:endParaRPr sz="1050">
              <a:solidFill>
                <a:srgbClr val="444746"/>
              </a:solidFill>
              <a:latin typeface="Roboto"/>
              <a:ea typeface="Roboto"/>
              <a:cs typeface="Roboto"/>
              <a:sym typeface="Roboto"/>
            </a:endParaRPr>
          </a:p>
          <a:p>
            <a:pPr marL="0" lvl="0" indent="0" algn="l" rtl="0">
              <a:lnSpc>
                <a:spcPct val="115000"/>
              </a:lnSpc>
              <a:spcBef>
                <a:spcPts val="0"/>
              </a:spcBef>
              <a:spcAft>
                <a:spcPts val="0"/>
              </a:spcAft>
              <a:buSzPts val="1100"/>
              <a:buNone/>
            </a:pPr>
            <a:endParaRPr sz="1050">
              <a:solidFill>
                <a:srgbClr val="444746"/>
              </a:solidFill>
              <a:highlight>
                <a:srgbClr val="FFFFFF"/>
              </a:highlight>
              <a:latin typeface="Roboto"/>
              <a:ea typeface="Roboto"/>
              <a:cs typeface="Roboto"/>
              <a:sym typeface="Roboto"/>
            </a:endParaRPr>
          </a:p>
          <a:p>
            <a:pPr marL="0" lvl="0" indent="0" algn="l" rtl="0">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Pillar B:</a:t>
            </a:r>
            <a:endParaRPr sz="1050">
              <a:solidFill>
                <a:srgbClr val="444746"/>
              </a:solidFill>
              <a:highlight>
                <a:srgbClr val="FF00FF"/>
              </a:highlight>
              <a:latin typeface="Roboto"/>
              <a:ea typeface="Roboto"/>
              <a:cs typeface="Roboto"/>
              <a:sym typeface="Roboto"/>
            </a:endParaRPr>
          </a:p>
          <a:p>
            <a:pPr marL="0" lvl="0" indent="0" algn="l" rtl="0">
              <a:lnSpc>
                <a:spcPct val="115000"/>
              </a:lnSpc>
              <a:spcBef>
                <a:spcPts val="0"/>
              </a:spcBef>
              <a:spcAft>
                <a:spcPts val="0"/>
              </a:spcAft>
              <a:buSzPts val="1100"/>
              <a:buNone/>
            </a:pPr>
            <a:r>
              <a:rPr lang="en-US" sz="1100" b="1">
                <a:latin typeface="Arial"/>
                <a:ea typeface="Arial"/>
                <a:cs typeface="Arial"/>
                <a:sym typeface="Arial"/>
              </a:rPr>
              <a:t>Authentic Context</a:t>
            </a:r>
            <a:r>
              <a:rPr lang="en-US" sz="1100">
                <a:latin typeface="Arial"/>
                <a:ea typeface="Arial"/>
                <a:cs typeface="Arial"/>
                <a:sym typeface="Arial"/>
              </a:rPr>
              <a:t>: Real-life environments motivate learning by reflecting how knowledge is used.</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design a database to manage school library operations, linking their learning to daily experiences like cataloging or borrowing books.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Authentic Task</a:t>
            </a:r>
            <a:r>
              <a:rPr lang="en-US" sz="1100">
                <a:latin typeface="Arial"/>
                <a:ea typeface="Arial"/>
                <a:cs typeface="Arial"/>
                <a:sym typeface="Arial"/>
              </a:rPr>
              <a:t>: Complex, interdisciplinary tasks with real-world relevance require sustained effort.</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build a digital library management system, deciding on data fields and tools for implementation (e.g., Google Sheets), refining their design over weeks.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Expert Performance</a:t>
            </a:r>
            <a:r>
              <a:rPr lang="en-US" sz="1100">
                <a:latin typeface="Arial"/>
                <a:ea typeface="Arial"/>
                <a:cs typeface="Arial"/>
                <a:sym typeface="Arial"/>
              </a:rPr>
              <a:t>: Learn from role models to observe real-life expertise and share stories.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A robotics expert demonstrates programming robots for recycling tasks, explaining data-driven decisions.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Multiple Perspectives</a:t>
            </a:r>
            <a:r>
              <a:rPr lang="en-US" sz="1100">
                <a:latin typeface="Arial"/>
                <a:ea typeface="Arial"/>
                <a:cs typeface="Arial"/>
                <a:sym typeface="Arial"/>
              </a:rPr>
              <a:t>: Explore various roles to understand different viewpoints.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consider the needs of librarians, teachers, and peers when designing the digital library system.</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Collaboration</a:t>
            </a:r>
            <a:r>
              <a:rPr lang="en-US" sz="1100">
                <a:latin typeface="Arial"/>
                <a:ea typeface="Arial"/>
                <a:cs typeface="Arial"/>
                <a:sym typeface="Arial"/>
              </a:rPr>
              <a:t>: Work in groups, sharing roles for whole-team success.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Teams focus on different aspects—interface design, user testing—to collaboratively develop the library system.</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Articulation</a:t>
            </a:r>
            <a:r>
              <a:rPr lang="en-US" sz="1100">
                <a:latin typeface="Arial"/>
                <a:ea typeface="Arial"/>
                <a:cs typeface="Arial"/>
                <a:sym typeface="Arial"/>
              </a:rPr>
              <a:t>: Present work and decisions through social interaction.</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explain their user interface design using diagrams and demos to peers and teachers.</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Reflection</a:t>
            </a:r>
            <a:r>
              <a:rPr lang="en-US" sz="1100">
                <a:latin typeface="Arial"/>
                <a:ea typeface="Arial"/>
                <a:cs typeface="Arial"/>
                <a:sym typeface="Arial"/>
              </a:rPr>
              <a:t>: Think critically about choices and their impact.</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maintain journals detailing challenges, decisions, and improvements during project development.</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Scaffolding</a:t>
            </a:r>
            <a:r>
              <a:rPr lang="en-US" sz="1100">
                <a:latin typeface="Arial"/>
                <a:ea typeface="Arial"/>
                <a:cs typeface="Arial"/>
                <a:sym typeface="Arial"/>
              </a:rPr>
              <a:t>: Teachers provide guided support to activate metacognition.</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A teacher introduces a small database example, guiding students to expand it for the school's library system.</a:t>
            </a:r>
            <a:endParaRPr sz="1100">
              <a:latin typeface="Arial"/>
              <a:ea typeface="Arial"/>
              <a:cs typeface="Arial"/>
              <a:sym typeface="Arial"/>
            </a:endParaRPr>
          </a:p>
          <a:p>
            <a:pPr marL="0" lvl="0" indent="0" algn="l" rtl="0">
              <a:lnSpc>
                <a:spcPct val="115000"/>
              </a:lnSpc>
              <a:spcBef>
                <a:spcPts val="1200"/>
              </a:spcBef>
              <a:spcAft>
                <a:spcPts val="0"/>
              </a:spcAft>
              <a:buSzPts val="1100"/>
              <a:buNone/>
            </a:pPr>
            <a:r>
              <a:rPr lang="en-US" sz="1100" b="1">
                <a:latin typeface="Arial"/>
                <a:ea typeface="Arial"/>
                <a:cs typeface="Arial"/>
                <a:sym typeface="Arial"/>
              </a:rPr>
              <a:t>Authentic Assessment</a:t>
            </a:r>
            <a:r>
              <a:rPr lang="en-US" sz="1100">
                <a:latin typeface="Arial"/>
                <a:ea typeface="Arial"/>
                <a:cs typeface="Arial"/>
                <a:sym typeface="Arial"/>
              </a:rPr>
              <a:t>: Combine skill- and performance-based evaluations, integrating them into tasks.</a:t>
            </a:r>
            <a:endParaRPr sz="1100">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Students are evaluated on their library system's functionality, teamwork, and the clarity of their user manual for non-technical users.</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highlight>
                  <a:srgbClr val="FFFF00"/>
                </a:highlight>
                <a:latin typeface="Arial"/>
                <a:ea typeface="Arial"/>
                <a:cs typeface="Arial"/>
                <a:sym typeface="Arial"/>
              </a:rPr>
              <a:t>Pillar C:</a:t>
            </a:r>
            <a:endParaRPr sz="1100">
              <a:highlight>
                <a:srgbClr val="FFFF00"/>
              </a:highlight>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r>
              <a:rPr lang="en-US" sz="1300" b="1">
                <a:latin typeface="Arial"/>
                <a:ea typeface="Arial"/>
                <a:cs typeface="Arial"/>
                <a:sym typeface="Arial"/>
              </a:rPr>
              <a:t>Principles for Designing Gender-Inclusive Environments:</a:t>
            </a:r>
            <a:endParaRPr sz="13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Arial"/>
                <a:ea typeface="Arial"/>
                <a:cs typeface="Arial"/>
                <a:sym typeface="Arial"/>
              </a:rPr>
              <a:t>Diverse Role Models in STEM</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Incorporate non-binary and female role models in the curriculum.</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Invite a female data scientist to share her experience managing library databases, highlighting women’s contributions to STEM.</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Gender-Inclusive Learning Materials &amp; Language</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 inclusive language (e.g., “they” instead of “he/she”), avoid assumptions, and address biased language.</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Ensure the library system uses gender-neutral terms like “users” instead of “he/she” in its design.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Equitable Engagement in Collaborative Learning</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Create mixed-gender teams with equal roles and rotated leadership.</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Divide students into teams to design components of the library system, ensuring fairness and diverse perspectives.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Inclusive Classroom Interactions</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Provide equal attention, challenge stereotypes, and foster a supportive environment.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Encourage equal participation during group projects, actively listening to all ideas and providing feedback.</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Real-World Applications of STEM</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 tasks that solve real-world problems and improve lives.</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Highlight how digital library systems improve resource access, bridging educational gaps for underprivileged girls.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Normalizing Failure and Perseverance</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Emphasize that failure is a natural part of the learning process to build resilience.</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Encourage students to view debugging and iteration in database design as learning opportunities.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Diverse Teaching Strategies</a:t>
            </a:r>
            <a:r>
              <a:rPr lang="en-US" sz="1100">
                <a:latin typeface="Arial"/>
                <a:ea typeface="Arial"/>
                <a:cs typeface="Arial"/>
                <a:sym typeface="Arial"/>
              </a:rPr>
              <a:t>:</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Use varied methods to cater to different learning styles.</a:t>
            </a:r>
            <a:endParaRPr sz="1100">
              <a:latin typeface="Arial"/>
              <a:ea typeface="Arial"/>
              <a:cs typeface="Arial"/>
              <a:sym typeface="Arial"/>
            </a:endParaRPr>
          </a:p>
          <a:p>
            <a:pPr marL="914400" lvl="1" indent="-298450" algn="l" rtl="0">
              <a:lnSpc>
                <a:spcPct val="115000"/>
              </a:lnSpc>
              <a:spcBef>
                <a:spcPts val="0"/>
              </a:spcBef>
              <a:spcAft>
                <a:spcPts val="0"/>
              </a:spcAft>
              <a:buClr>
                <a:schemeClr val="dk1"/>
              </a:buClr>
              <a:buSzPts val="1100"/>
              <a:buChar char="○"/>
            </a:pPr>
            <a:r>
              <a:rPr lang="en-US" sz="1100" i="1">
                <a:latin typeface="Arial"/>
                <a:ea typeface="Arial"/>
                <a:cs typeface="Arial"/>
                <a:sym typeface="Arial"/>
              </a:rPr>
              <a:t>Example</a:t>
            </a:r>
            <a:r>
              <a:rPr lang="en-US" sz="1100">
                <a:latin typeface="Arial"/>
                <a:ea typeface="Arial"/>
                <a:cs typeface="Arial"/>
                <a:sym typeface="Arial"/>
              </a:rPr>
              <a:t>: Teach database design through videos, diagrams, and hands-on activities to ensure inclusivity.</a:t>
            </a:r>
            <a:endParaRPr sz="1100">
              <a:latin typeface="Arial"/>
              <a:ea typeface="Arial"/>
              <a:cs typeface="Arial"/>
              <a:sym typeface="Arial"/>
            </a:endParaRPr>
          </a:p>
          <a:p>
            <a:pPr marL="0" lvl="0" indent="0" algn="l" rtl="0">
              <a:lnSpc>
                <a:spcPct val="115000"/>
              </a:lnSpc>
              <a:spcBef>
                <a:spcPts val="1200"/>
              </a:spcBef>
              <a:spcAft>
                <a:spcPts val="0"/>
              </a:spcAft>
              <a:buSzPts val="1400"/>
              <a:buNone/>
            </a:pPr>
            <a:r>
              <a:rPr lang="en-US" sz="1100">
                <a:highlight>
                  <a:srgbClr val="FF00FF"/>
                </a:highlight>
                <a:latin typeface="Arial"/>
                <a:ea typeface="Arial"/>
                <a:cs typeface="Arial"/>
                <a:sym typeface="Arial"/>
              </a:rPr>
              <a:t>Pillar D:</a:t>
            </a:r>
            <a:endParaRPr sz="1100">
              <a:highlight>
                <a:srgbClr val="FF00FF"/>
              </a:highlight>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r>
              <a:rPr lang="en-US" sz="1300" b="1">
                <a:latin typeface="Arial"/>
                <a:ea typeface="Arial"/>
                <a:cs typeface="Arial"/>
                <a:sym typeface="Arial"/>
              </a:rPr>
              <a:t>Pre-Service Teachers Training:</a:t>
            </a:r>
            <a:endParaRPr sz="13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Arial"/>
                <a:ea typeface="Arial"/>
                <a:cs typeface="Arial"/>
                <a:sym typeface="Arial"/>
              </a:rPr>
              <a:t>Enriched Seminars</a:t>
            </a:r>
            <a:r>
              <a:rPr lang="en-US" sz="1100">
                <a:latin typeface="Arial"/>
                <a:ea typeface="Arial"/>
                <a:cs typeface="Arial"/>
                <a:sym typeface="Arial"/>
              </a:rPr>
              <a:t>: Equip future teachers with informatics knowledge, emphasizing real-world applications, integrated tech, and growth mindset.</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Focus on Authentic Learning</a:t>
            </a:r>
            <a:r>
              <a:rPr lang="en-US" sz="1100">
                <a:latin typeface="Arial"/>
                <a:ea typeface="Arial"/>
                <a:cs typeface="Arial"/>
                <a:sym typeface="Arial"/>
              </a:rPr>
              <a:t>: Offer hands-on workshops using project-based learning and collaborative scenarios inspired by industry practices.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Gender-Inclusive Practices</a:t>
            </a:r>
            <a:r>
              <a:rPr lang="en-US" sz="1100">
                <a:latin typeface="Arial"/>
                <a:ea typeface="Arial"/>
                <a:cs typeface="Arial"/>
                <a:sym typeface="Arial"/>
              </a:rPr>
              <a:t>: Train teachers on strategies for gender equity, including inclusive language, diverse role models, and addressing unconscious biases.</a:t>
            </a:r>
            <a:endParaRPr sz="1100">
              <a:latin typeface="Arial"/>
              <a:ea typeface="Arial"/>
              <a:cs typeface="Arial"/>
              <a:sym typeface="Arial"/>
            </a:endParaRPr>
          </a:p>
          <a:p>
            <a:pPr marL="0" lvl="0" indent="0" algn="l" rtl="0">
              <a:lnSpc>
                <a:spcPct val="115000"/>
              </a:lnSpc>
              <a:spcBef>
                <a:spcPts val="1400"/>
              </a:spcBef>
              <a:spcAft>
                <a:spcPts val="0"/>
              </a:spcAft>
              <a:buClr>
                <a:schemeClr val="dk1"/>
              </a:buClr>
              <a:buSzPts val="1100"/>
              <a:buFont typeface="Arial"/>
              <a:buNone/>
            </a:pPr>
            <a:r>
              <a:rPr lang="en-US" sz="1300" b="1">
                <a:latin typeface="Arial"/>
                <a:ea typeface="Arial"/>
                <a:cs typeface="Arial"/>
                <a:sym typeface="Arial"/>
              </a:rPr>
              <a:t>In-Service Teachers Professional Development:</a:t>
            </a:r>
            <a:endParaRPr sz="13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AutoNum type="arabicPeriod"/>
            </a:pPr>
            <a:r>
              <a:rPr lang="en-US" sz="1100" b="1">
                <a:latin typeface="Arial"/>
                <a:ea typeface="Arial"/>
                <a:cs typeface="Arial"/>
                <a:sym typeface="Arial"/>
              </a:rPr>
              <a:t>Informatics Competencies</a:t>
            </a:r>
            <a:r>
              <a:rPr lang="en-US" sz="1100">
                <a:latin typeface="Arial"/>
                <a:ea typeface="Arial"/>
                <a:cs typeface="Arial"/>
                <a:sym typeface="Arial"/>
              </a:rPr>
              <a:t>: Provide training on core informatics concepts (e.g., programming, data) alongside effective teaching methods like project-based learning, aligned with broader educational goals.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Authentic Learning Environments</a:t>
            </a:r>
            <a:r>
              <a:rPr lang="en-US" sz="1100">
                <a:latin typeface="Arial"/>
                <a:ea typeface="Arial"/>
                <a:cs typeface="Arial"/>
                <a:sym typeface="Arial"/>
              </a:rPr>
              <a:t>: Develop strategies for linking informatics to real-world problems through collaborative and problem-solving activities.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b="1">
                <a:latin typeface="Arial"/>
                <a:ea typeface="Arial"/>
                <a:cs typeface="Arial"/>
                <a:sym typeface="Arial"/>
              </a:rPr>
              <a:t>Gender-Inclusive Practices</a:t>
            </a:r>
            <a:r>
              <a:rPr lang="en-US" sz="1100">
                <a:latin typeface="Arial"/>
                <a:ea typeface="Arial"/>
                <a:cs typeface="Arial"/>
                <a:sym typeface="Arial"/>
              </a:rPr>
              <a:t>: Address stereotypes and unconscious biases, promote diversity, and create supportive learning environments for all students.</a:t>
            </a:r>
            <a:endParaRPr sz="1100">
              <a:latin typeface="Arial"/>
              <a:ea typeface="Arial"/>
              <a:cs typeface="Arial"/>
              <a:sym typeface="Arial"/>
            </a:endParaRPr>
          </a:p>
          <a:p>
            <a:pPr marL="0" lvl="0" indent="0" algn="l" rtl="0">
              <a:lnSpc>
                <a:spcPct val="115000"/>
              </a:lnSpc>
              <a:spcBef>
                <a:spcPts val="1200"/>
              </a:spcBef>
              <a:spcAft>
                <a:spcPts val="0"/>
              </a:spcAft>
              <a:buSzPts val="1400"/>
              <a:buNone/>
            </a:pPr>
            <a:endParaRPr sz="1100">
              <a:latin typeface="Arial"/>
              <a:ea typeface="Arial"/>
              <a:cs typeface="Arial"/>
              <a:sym typeface="Arial"/>
            </a:endParaRPr>
          </a:p>
          <a:p>
            <a:pPr marL="0" lvl="0" indent="0" algn="l" rtl="0">
              <a:lnSpc>
                <a:spcPct val="115000"/>
              </a:lnSpc>
              <a:spcBef>
                <a:spcPts val="1200"/>
              </a:spcBef>
              <a:spcAft>
                <a:spcPts val="0"/>
              </a:spcAft>
              <a:buSzPts val="1100"/>
              <a:buNone/>
            </a:pPr>
            <a:endParaRPr sz="1050">
              <a:solidFill>
                <a:srgbClr val="444746"/>
              </a:solidFill>
              <a:highlight>
                <a:srgbClr val="FFFFFF"/>
              </a:highlight>
              <a:latin typeface="Roboto"/>
              <a:ea typeface="Roboto"/>
              <a:cs typeface="Roboto"/>
              <a:sym typeface="Roboto"/>
            </a:endParaRPr>
          </a:p>
        </p:txBody>
      </p:sp>
      <p:sp>
        <p:nvSpPr>
          <p:cNvPr id="134" name="Google Shape;134;g33f97d2baad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3fb7fd612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33fb7fd612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400"/>
              <a:buNone/>
            </a:pPr>
            <a:r>
              <a:rPr lang="en-US">
                <a:solidFill>
                  <a:srgbClr val="2B454E"/>
                </a:solidFill>
              </a:rPr>
              <a:t>Open the discussion on the challenges for inclusive and collaborative lessons…</a:t>
            </a:r>
            <a:endParaRPr/>
          </a:p>
        </p:txBody>
      </p:sp>
      <p:sp>
        <p:nvSpPr>
          <p:cNvPr id="141" name="Google Shape;141;g33fb7fd6122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483450F3-BB18-07F2-EEA4-90441009DEC4}"/>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B9A3DDCF-5990-2ADD-1874-D3C2E52DCC16}"/>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2f8191120_0_99"/>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2f8191120_0_9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43B38CC7-D4CA-F74E-7C16-C744D9A4FE9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0"/>
        <p:cNvGrpSpPr/>
        <p:nvPr/>
      </p:nvGrpSpPr>
      <p:grpSpPr>
        <a:xfrm>
          <a:off x="0" y="0"/>
          <a:ext cx="0" cy="0"/>
          <a:chOff x="0" y="0"/>
          <a:chExt cx="0" cy="0"/>
        </a:xfrm>
      </p:grpSpPr>
      <p:sp>
        <p:nvSpPr>
          <p:cNvPr id="61" name="Google Shape;61;g357737da8c8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2" name="Google Shape;62;g357737da8c8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3" name="Google Shape;63;g357737da8c8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4" name="Google Shape;64;g357737da8c8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6" name="Google Shape;66;g357737da8c8_0_63"/>
          <p:cNvGrpSpPr/>
          <p:nvPr/>
        </p:nvGrpSpPr>
        <p:grpSpPr>
          <a:xfrm>
            <a:off x="2179811" y="4729766"/>
            <a:ext cx="7832078" cy="1110328"/>
            <a:chOff x="2179603" y="4888792"/>
            <a:chExt cx="7798544" cy="1110328"/>
          </a:xfrm>
        </p:grpSpPr>
        <p:pic>
          <p:nvPicPr>
            <p:cNvPr id="67" name="Google Shape;67;g357737da8c8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68" name="Google Shape;68;g357737da8c8_0_63"/>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69" name="Google Shape;69;g357737da8c8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0" name="Google Shape;70;g357737da8c8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1" name="Google Shape;71;g357737da8c8_0_63"/>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72" name="Google Shape;72;g357737da8c8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3" name="Google Shape;73;g357737da8c8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4" name="Google Shape;74;g357737da8c8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5" name="Google Shape;75;g357737da8c8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6" name="Google Shape;76;g357737da8c8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F67F9DDF-F875-0272-9D56-3BDA4B3E844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77"/>
        <p:cNvGrpSpPr/>
        <p:nvPr/>
      </p:nvGrpSpPr>
      <p:grpSpPr>
        <a:xfrm>
          <a:off x="0" y="0"/>
          <a:ext cx="0" cy="0"/>
          <a:chOff x="0" y="0"/>
          <a:chExt cx="0" cy="0"/>
        </a:xfrm>
      </p:grpSpPr>
      <p:sp>
        <p:nvSpPr>
          <p:cNvPr id="78" name="Google Shape;78;g357737da8c8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g357737da8c8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737da8c8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737da8c8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thinker.ucd.ie/resources/framework-and-toolkit/"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0.jpg"/><Relationship Id="rId4" Type="http://schemas.openxmlformats.org/officeDocument/2006/relationships/hyperlink" Target="https://thinker.ucd.ie/wp-content/uploads/2025/02/TINKER_WP2_Toolkit_Learning-Scenarios_EN_FV.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docs.google.com/document/d/1n1VHBEyVeP-XgNwlUlbaU1Lp5XizDV-A/edit?usp=drive_link&amp;ouid=110976805246476538365&amp;rtpof=true&amp;sd=true"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hyperlink" Target="https://thinker.ucd.ie/wp-content/uploads/2025/02/TINKER_WP2_Framework-and-Toolkit_EN_FV.pdf" TargetMode="External"/><Relationship Id="rId7" Type="http://schemas.openxmlformats.org/officeDocument/2006/relationships/hyperlink" Target="https://docs.google.com/document/d/1n1VHBEyVeP-XgNwlUlbaU1Lp5XizDV-A/edit?usp=drive_link&amp;ouid=110976805246476538365&amp;rtpof=true&amp;sd=true"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thinker.ucd.ie/resources/framework-and-toolkit/" TargetMode="External"/><Relationship Id="rId5" Type="http://schemas.openxmlformats.org/officeDocument/2006/relationships/hyperlink" Target="https://thinker.ucd.ie/" TargetMode="External"/><Relationship Id="rId4" Type="http://schemas.openxmlformats.org/officeDocument/2006/relationships/hyperlink" Target="https://thinker.ucd.ie/wp-content/uploads/2025/02/TINKER_WP2_Toolkit_Learning-Scenarios_EN_FV.pdf" TargetMode="External"/><Relationship Id="rId9"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dirty="0"/>
              <a:t>WP3: Teacher training for authentic and gender inclusive informatics education</a:t>
            </a:r>
            <a:endParaRPr dirty="0"/>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33f97d2baad_0_19"/>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THINKER-Aligned lesson</a:t>
            </a:r>
            <a:endParaRPr/>
          </a:p>
        </p:txBody>
      </p:sp>
      <p:sp>
        <p:nvSpPr>
          <p:cNvPr id="152" name="Google Shape;152;g33f97d2baad_0_19"/>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marR="0" lvl="0" indent="0" algn="l" rtl="0">
              <a:lnSpc>
                <a:spcPct val="90000"/>
              </a:lnSpc>
              <a:spcBef>
                <a:spcPts val="1000"/>
              </a:spcBef>
              <a:spcAft>
                <a:spcPts val="0"/>
              </a:spcAft>
              <a:buClr>
                <a:schemeClr val="accent4"/>
              </a:buClr>
              <a:buSzPts val="2200"/>
              <a:buFont typeface="Arial"/>
              <a:buNone/>
            </a:pPr>
            <a:r>
              <a:rPr lang="en-US" sz="3100" b="1"/>
              <a:t>Key elements of a THINKER-aligned lesson:</a:t>
            </a:r>
            <a:endParaRPr sz="3100" b="1"/>
          </a:p>
          <a:p>
            <a:pPr marL="914400" marR="0" lvl="0" indent="-425450" algn="l" rtl="0">
              <a:lnSpc>
                <a:spcPct val="90000"/>
              </a:lnSpc>
              <a:spcBef>
                <a:spcPts val="1000"/>
              </a:spcBef>
              <a:spcAft>
                <a:spcPts val="0"/>
              </a:spcAft>
              <a:buSzPts val="3100"/>
              <a:buChar char="•"/>
            </a:pPr>
            <a:r>
              <a:rPr lang="en-US" sz="3100" b="1"/>
              <a:t>Collaboration:</a:t>
            </a:r>
            <a:r>
              <a:rPr lang="en-US" sz="3100"/>
              <a:t> Encourages teamwork and peer learning.</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t>Creativity:</a:t>
            </a:r>
            <a:r>
              <a:rPr lang="en-US" sz="3100"/>
              <a:t> Fosters innovative problem-solving approaches.</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t>Inclusivity:</a:t>
            </a:r>
            <a:r>
              <a:rPr lang="en-US" sz="3100"/>
              <a:t> Ensures all students feel represented and engaged.</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b="1"/>
              <a:t>Problem-Solving:</a:t>
            </a:r>
            <a:r>
              <a:rPr lang="en-US" sz="3100"/>
              <a:t> Applies informatics skills to real-world challenges.</a:t>
            </a:r>
            <a:endParaRPr sz="3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33f97d2baad_0_2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THINKER-Aligned lesson</a:t>
            </a:r>
            <a:endParaRPr/>
          </a:p>
        </p:txBody>
      </p:sp>
      <p:sp>
        <p:nvSpPr>
          <p:cNvPr id="159" name="Google Shape;159;g33f97d2baad_0_2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accent4"/>
              </a:buClr>
              <a:buSzPts val="2200"/>
              <a:buFont typeface="Arial"/>
              <a:buNone/>
            </a:pPr>
            <a:r>
              <a:rPr lang="en-US" sz="3100" b="1"/>
              <a:t>Group Discussion: </a:t>
            </a:r>
            <a:endParaRPr sz="3100" b="1"/>
          </a:p>
          <a:p>
            <a:pPr marL="0" marR="0" lvl="0" indent="0" algn="ctr" rtl="0">
              <a:lnSpc>
                <a:spcPct val="90000"/>
              </a:lnSpc>
              <a:spcBef>
                <a:spcPts val="1000"/>
              </a:spcBef>
              <a:spcAft>
                <a:spcPts val="0"/>
              </a:spcAft>
              <a:buClr>
                <a:schemeClr val="accent4"/>
              </a:buClr>
              <a:buSzPts val="2200"/>
              <a:buFont typeface="Arial"/>
              <a:buNone/>
            </a:pPr>
            <a:r>
              <a:rPr lang="en-US" sz="3100"/>
              <a:t>Can you share a lesson where </a:t>
            </a:r>
            <a:endParaRPr sz="3100"/>
          </a:p>
          <a:p>
            <a:pPr marL="0" marR="0" lvl="0" indent="0" algn="ctr" rtl="0">
              <a:lnSpc>
                <a:spcPct val="90000"/>
              </a:lnSpc>
              <a:spcBef>
                <a:spcPts val="1000"/>
              </a:spcBef>
              <a:spcAft>
                <a:spcPts val="0"/>
              </a:spcAft>
              <a:buClr>
                <a:schemeClr val="accent4"/>
              </a:buClr>
              <a:buSzPts val="2200"/>
              <a:buFont typeface="Arial"/>
              <a:buNone/>
            </a:pPr>
            <a:r>
              <a:rPr lang="en-US" sz="3100"/>
              <a:t>you encouraged students to express their own ideas?</a:t>
            </a:r>
            <a:endParaRPr sz="3100"/>
          </a:p>
          <a:p>
            <a:pPr marL="0" marR="0" lvl="0" indent="0" algn="ctr" rtl="0">
              <a:lnSpc>
                <a:spcPct val="90000"/>
              </a:lnSpc>
              <a:spcBef>
                <a:spcPts val="1000"/>
              </a:spcBef>
              <a:spcAft>
                <a:spcPts val="0"/>
              </a:spcAft>
              <a:buClr>
                <a:schemeClr val="accent4"/>
              </a:buClr>
              <a:buSzPts val="2200"/>
              <a:buFont typeface="Arial"/>
              <a:buNone/>
            </a:pP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33f97d2baad_0_3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 Analyzing successful lesson designs</a:t>
            </a:r>
            <a:endParaRPr/>
          </a:p>
        </p:txBody>
      </p:sp>
      <p:sp>
        <p:nvSpPr>
          <p:cNvPr id="166" name="Google Shape;166;g33f97d2baad_0_3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10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Clr>
                <a:schemeClr val="accent4"/>
              </a:buClr>
              <a:buSzPts val="2200"/>
              <a:buFont typeface="Arial"/>
              <a:buNone/>
            </a:pPr>
            <a:r>
              <a:rPr lang="en-US" sz="3100"/>
              <a:t>View the available lesson plans from the project website:</a:t>
            </a:r>
            <a:endParaRPr sz="3100"/>
          </a:p>
          <a:p>
            <a:pPr marL="0" marR="0" lvl="0" indent="0" algn="ctr" rtl="0">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https://THINKER.ucd.ie/resources/framework-and-toolkit/</a:t>
            </a:r>
            <a:endParaRPr sz="3100"/>
          </a:p>
          <a:p>
            <a:pPr marL="0" marR="0" lvl="0" indent="0" algn="ctr" rtl="0">
              <a:lnSpc>
                <a:spcPct val="90000"/>
              </a:lnSpc>
              <a:spcBef>
                <a:spcPts val="1000"/>
              </a:spcBef>
              <a:spcAft>
                <a:spcPts val="0"/>
              </a:spcAft>
              <a:buClr>
                <a:schemeClr val="accent4"/>
              </a:buClr>
              <a:buSzPts val="2200"/>
              <a:buFont typeface="Arial"/>
              <a:buNone/>
            </a:pPr>
            <a:endParaRPr sz="3100"/>
          </a:p>
          <a:p>
            <a:pPr marL="0" marR="0" lvl="0" indent="0" algn="ctr" rtl="0">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Select any </a:t>
            </a:r>
            <a:r>
              <a:rPr lang="en-US" sz="31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2 lesson designs</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 aligned with the </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THINKER</a:t>
            </a:r>
            <a:r>
              <a:rPr lang="en-US" sz="31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 Framework.</a:t>
            </a:r>
            <a:endParaRPr sz="3100"/>
          </a:p>
          <a:p>
            <a:pPr marL="0" lvl="0" indent="0" algn="ctr" rtl="0">
              <a:lnSpc>
                <a:spcPct val="90000"/>
              </a:lnSpc>
              <a:spcBef>
                <a:spcPts val="1000"/>
              </a:spcBef>
              <a:spcAft>
                <a:spcPts val="0"/>
              </a:spcAft>
              <a:buClr>
                <a:srgbClr val="000000"/>
              </a:buClr>
              <a:buSzPts val="1400"/>
              <a:buFont typeface="Arial"/>
              <a:buNone/>
            </a:pPr>
            <a:r>
              <a:rPr lang="en-US" sz="3000" u="sng">
                <a:solidFill>
                  <a:schemeClr val="hlink"/>
                </a:solidFill>
                <a:hlinkClick r:id="rId4"/>
              </a:rPr>
              <a:t>https://THINKER.ucd.ie/wp-content/uploads/2025/02/THINKER_WP2_Toolkit_Learning-Scenarios_EN_FV.pdf</a:t>
            </a:r>
            <a:r>
              <a:rPr lang="en-US" sz="3000">
                <a:solidFill>
                  <a:schemeClr val="accent1"/>
                </a:solidFill>
              </a:rPr>
              <a:t> </a:t>
            </a:r>
            <a:endParaRPr sz="3000">
              <a:solidFill>
                <a:schemeClr val="accent1"/>
              </a:solidFill>
            </a:endParaRPr>
          </a:p>
          <a:p>
            <a:pPr marL="1371600" marR="0" lvl="0" indent="0" algn="ctr" rtl="0">
              <a:lnSpc>
                <a:spcPct val="90000"/>
              </a:lnSpc>
              <a:spcBef>
                <a:spcPts val="1000"/>
              </a:spcBef>
              <a:spcAft>
                <a:spcPts val="0"/>
              </a:spcAft>
              <a:buSzPts val="2200"/>
              <a:buNone/>
            </a:pPr>
            <a:endParaRPr sz="3100"/>
          </a:p>
        </p:txBody>
      </p:sp>
      <p:pic>
        <p:nvPicPr>
          <p:cNvPr id="167" name="Google Shape;167;g33f97d2baad_0_38" title="3371552.jpg"/>
          <p:cNvPicPr preferRelativeResize="0"/>
          <p:nvPr/>
        </p:nvPicPr>
        <p:blipFill rotWithShape="1">
          <a:blip r:embed="rId5">
            <a:alphaModFix/>
          </a:blip>
          <a:srcRect/>
          <a:stretch/>
        </p:blipFill>
        <p:spPr>
          <a:xfrm>
            <a:off x="9311625" y="4605650"/>
            <a:ext cx="1805325" cy="1805325"/>
          </a:xfrm>
          <a:prstGeom prst="rect">
            <a:avLst/>
          </a:prstGeom>
          <a:noFill/>
          <a:ln>
            <a:noFill/>
          </a:ln>
        </p:spPr>
      </p:pic>
      <p:sp>
        <p:nvSpPr>
          <p:cNvPr id="168" name="Google Shape;168;g33f97d2baad_0_38"/>
          <p:cNvSpPr txBox="1"/>
          <p:nvPr/>
        </p:nvSpPr>
        <p:spPr>
          <a:xfrm>
            <a:off x="9372450" y="6285950"/>
            <a:ext cx="2462700" cy="217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340861f7955_0_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1 – Analyzing successful lesson designs</a:t>
            </a:r>
            <a:endParaRPr/>
          </a:p>
        </p:txBody>
      </p:sp>
      <p:sp>
        <p:nvSpPr>
          <p:cNvPr id="175" name="Google Shape;175;g340861f7955_0_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b="1"/>
          </a:p>
          <a:p>
            <a:pPr marL="0" lvl="0" indent="0" algn="l" rtl="0">
              <a:lnSpc>
                <a:spcPct val="90000"/>
              </a:lnSpc>
              <a:spcBef>
                <a:spcPts val="1000"/>
              </a:spcBef>
              <a:spcAft>
                <a:spcPts val="0"/>
              </a:spcAft>
              <a:buSzPts val="2200"/>
              <a:buNone/>
            </a:pPr>
            <a:r>
              <a:rPr lang="en-US" sz="3100"/>
              <a:t>In the discussion thread of the module provide your inputs: </a:t>
            </a:r>
            <a:endParaRPr sz="3100"/>
          </a:p>
          <a:p>
            <a:pPr marL="914400" lvl="0" indent="-425450" algn="l" rtl="0">
              <a:lnSpc>
                <a:spcPct val="90000"/>
              </a:lnSpc>
              <a:spcBef>
                <a:spcPts val="1000"/>
              </a:spcBef>
              <a:spcAft>
                <a:spcPts val="0"/>
              </a:spcAft>
              <a:buSzPts val="3100"/>
              <a:buChar char="●"/>
            </a:pPr>
            <a:r>
              <a:rPr lang="en-US" sz="3100"/>
              <a:t>Identify elements of </a:t>
            </a:r>
            <a:r>
              <a:rPr lang="en-US" sz="3100" b="1"/>
              <a:t>collaboration, creativity, and inclusivity</a:t>
            </a:r>
            <a:r>
              <a:rPr lang="en-US" sz="3100"/>
              <a:t> within the selected lesson plans</a:t>
            </a:r>
            <a:endParaRPr sz="3100"/>
          </a:p>
          <a:p>
            <a:pPr marL="914400" lvl="0" indent="0" algn="l" rtl="0">
              <a:lnSpc>
                <a:spcPct val="90000"/>
              </a:lnSpc>
              <a:spcBef>
                <a:spcPts val="1000"/>
              </a:spcBef>
              <a:spcAft>
                <a:spcPts val="0"/>
              </a:spcAft>
              <a:buSzPts val="2200"/>
              <a:buNone/>
            </a:pPr>
            <a:endParaRPr sz="3100"/>
          </a:p>
          <a:p>
            <a:pPr marL="914400" lvl="0" indent="-425450" algn="l" rtl="0">
              <a:lnSpc>
                <a:spcPct val="90000"/>
              </a:lnSpc>
              <a:spcBef>
                <a:spcPts val="1000"/>
              </a:spcBef>
              <a:spcAft>
                <a:spcPts val="0"/>
              </a:spcAft>
              <a:buSzPts val="3100"/>
              <a:buChar char="●"/>
            </a:pPr>
            <a:r>
              <a:rPr lang="en-US" sz="3100" b="1"/>
              <a:t>Each group Reports: </a:t>
            </a:r>
            <a:endParaRPr sz="3100" b="1"/>
          </a:p>
          <a:p>
            <a:pPr marL="1371600" lvl="1" indent="-425450" algn="l" rtl="0">
              <a:lnSpc>
                <a:spcPct val="90000"/>
              </a:lnSpc>
              <a:spcBef>
                <a:spcPts val="0"/>
              </a:spcBef>
              <a:spcAft>
                <a:spcPts val="0"/>
              </a:spcAft>
              <a:buSzPts val="3100"/>
              <a:buChar char="○"/>
            </a:pPr>
            <a:r>
              <a:rPr lang="en-US" sz="3100" b="1"/>
              <a:t>one highlight</a:t>
            </a:r>
            <a:r>
              <a:rPr lang="en-US" sz="3100"/>
              <a:t> and </a:t>
            </a:r>
            <a:endParaRPr sz="3100"/>
          </a:p>
          <a:p>
            <a:pPr marL="1371600" lvl="1" indent="-425450" algn="l" rtl="0">
              <a:lnSpc>
                <a:spcPct val="90000"/>
              </a:lnSpc>
              <a:spcBef>
                <a:spcPts val="0"/>
              </a:spcBef>
              <a:spcAft>
                <a:spcPts val="0"/>
              </a:spcAft>
              <a:buSzPts val="3100"/>
              <a:buChar char="○"/>
            </a:pPr>
            <a:r>
              <a:rPr lang="en-US" sz="3100" b="1"/>
              <a:t>one area for improvement</a:t>
            </a:r>
            <a:r>
              <a:rPr lang="en-US" sz="3100"/>
              <a:t>.</a:t>
            </a:r>
            <a:endParaRPr sz="3100"/>
          </a:p>
          <a:p>
            <a:pPr marL="1371600" marR="0" lvl="0" indent="0" algn="l" rtl="0">
              <a:lnSpc>
                <a:spcPct val="90000"/>
              </a:lnSpc>
              <a:spcBef>
                <a:spcPts val="1000"/>
              </a:spcBef>
              <a:spcAft>
                <a:spcPts val="0"/>
              </a:spcAft>
              <a:buSzPts val="2200"/>
              <a:buNone/>
            </a:pPr>
            <a:endParaRPr sz="3100">
              <a:solidFill>
                <a:schemeClr val="accent4"/>
              </a:solidFill>
            </a:endParaRPr>
          </a:p>
        </p:txBody>
      </p:sp>
      <p:pic>
        <p:nvPicPr>
          <p:cNvPr id="176" name="Google Shape;176;g340861f7955_0_1" title="3371552.jpg"/>
          <p:cNvPicPr preferRelativeResize="0"/>
          <p:nvPr/>
        </p:nvPicPr>
        <p:blipFill rotWithShape="1">
          <a:blip r:embed="rId3">
            <a:alphaModFix/>
          </a:blip>
          <a:srcRect/>
          <a:stretch/>
        </p:blipFill>
        <p:spPr>
          <a:xfrm>
            <a:off x="9049525" y="3820300"/>
            <a:ext cx="2590675" cy="2590675"/>
          </a:xfrm>
          <a:prstGeom prst="rect">
            <a:avLst/>
          </a:prstGeom>
          <a:noFill/>
          <a:ln>
            <a:noFill/>
          </a:ln>
        </p:spPr>
      </p:pic>
      <p:sp>
        <p:nvSpPr>
          <p:cNvPr id="177" name="Google Shape;177;g340861f7955_0_1"/>
          <p:cNvSpPr txBox="1"/>
          <p:nvPr/>
        </p:nvSpPr>
        <p:spPr>
          <a:xfrm>
            <a:off x="9372450" y="6285950"/>
            <a:ext cx="2462700" cy="217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Source: Freepik.com</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33f97d2baad_0_5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2: Adapting a lesson for the THINKER Framework</a:t>
            </a:r>
            <a:endParaRPr/>
          </a:p>
        </p:txBody>
      </p:sp>
      <p:sp>
        <p:nvSpPr>
          <p:cNvPr id="184" name="Google Shape;184;g33f97d2baad_0_52"/>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a:p>
          <a:p>
            <a:pPr marL="0" marR="0" lvl="0" indent="0" algn="l" rtl="0">
              <a:lnSpc>
                <a:spcPct val="90000"/>
              </a:lnSpc>
              <a:spcBef>
                <a:spcPts val="1000"/>
              </a:spcBef>
              <a:spcAft>
                <a:spcPts val="0"/>
              </a:spcAft>
              <a:buClr>
                <a:schemeClr val="accent4"/>
              </a:buClr>
              <a:buSzPts val="2200"/>
              <a:buFont typeface="Arial"/>
              <a:buNone/>
            </a:pPr>
            <a:r>
              <a:rPr lang="en-US" sz="3000">
                <a:solidFill>
                  <a:srgbClr val="1D1D1B"/>
                </a:solidFill>
              </a:rPr>
              <a:t>Review the provided lesson plans and work as a class to identify the main components of the lesson template. </a:t>
            </a:r>
            <a:endParaRPr sz="3000"/>
          </a:p>
          <a:p>
            <a:pPr marL="914400" marR="0" lvl="0" indent="-425450" algn="l" rtl="0">
              <a:lnSpc>
                <a:spcPct val="90000"/>
              </a:lnSpc>
              <a:spcBef>
                <a:spcPts val="1000"/>
              </a:spcBef>
              <a:spcAft>
                <a:spcPts val="0"/>
              </a:spcAft>
              <a:buSzPts val="3100"/>
              <a:buChar char="•"/>
            </a:pPr>
            <a:r>
              <a:rPr lang="en-US" sz="3100"/>
              <a:t>Explain the </a:t>
            </a:r>
            <a:r>
              <a:rPr lang="en-US" sz="3100" b="1"/>
              <a:t>components </a:t>
            </a:r>
            <a:r>
              <a:rPr lang="en-US" sz="3100"/>
              <a:t>of the </a:t>
            </a:r>
            <a:r>
              <a:rPr lang="en-US" sz="3100" u="sng">
                <a:solidFill>
                  <a:schemeClr val="hlink"/>
                </a:solidFill>
                <a:hlinkClick r:id="rId3"/>
              </a:rPr>
              <a:t>lesson design </a:t>
            </a:r>
            <a:r>
              <a:rPr lang="en-US" sz="3100" u="sng">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template</a:t>
            </a:r>
            <a:r>
              <a:rPr lang="en-US" sz="3100"/>
              <a:t>.</a:t>
            </a:r>
            <a:endParaRPr sz="3100"/>
          </a:p>
          <a:p>
            <a:pPr marL="0" marR="0" lvl="0" indent="0" algn="l" rtl="0">
              <a:lnSpc>
                <a:spcPct val="90000"/>
              </a:lnSpc>
              <a:spcBef>
                <a:spcPts val="1000"/>
              </a:spcBef>
              <a:spcAft>
                <a:spcPts val="0"/>
              </a:spcAft>
              <a:buSzPts val="2200"/>
              <a:buNone/>
            </a:pPr>
            <a:endParaRPr sz="3100"/>
          </a:p>
          <a:p>
            <a:pPr marL="0" lvl="0" indent="0" algn="l" rtl="0">
              <a:lnSpc>
                <a:spcPct val="90000"/>
              </a:lnSpc>
              <a:spcBef>
                <a:spcPts val="1000"/>
              </a:spcBef>
              <a:spcAft>
                <a:spcPts val="0"/>
              </a:spcAft>
              <a:buClr>
                <a:schemeClr val="accent4"/>
              </a:buClr>
              <a:buSzPts val="2200"/>
              <a:buFont typeface="Arial"/>
              <a:buNone/>
            </a:pPr>
            <a:r>
              <a:rPr lang="en-US" sz="3100"/>
              <a:t>In breakout groups (4-5 participants): </a:t>
            </a:r>
            <a:endParaRPr sz="3100"/>
          </a:p>
          <a:p>
            <a:pPr marL="914400" lvl="0" indent="-425450" algn="l" rtl="0">
              <a:lnSpc>
                <a:spcPct val="90000"/>
              </a:lnSpc>
              <a:spcBef>
                <a:spcPts val="1000"/>
              </a:spcBef>
              <a:spcAft>
                <a:spcPts val="0"/>
              </a:spcAft>
              <a:buSzPts val="3100"/>
              <a:buChar char="●"/>
            </a:pPr>
            <a:r>
              <a:rPr lang="en-US" sz="3100" b="1"/>
              <a:t>Take</a:t>
            </a:r>
            <a:r>
              <a:rPr lang="en-US" sz="3100"/>
              <a:t> one of your existing lesson examples, </a:t>
            </a:r>
            <a:r>
              <a:rPr lang="en-US" sz="3100" b="1"/>
              <a:t>by adding</a:t>
            </a:r>
            <a:r>
              <a:rPr lang="en-US" sz="3100"/>
              <a:t>:</a:t>
            </a:r>
            <a:endParaRPr sz="3100"/>
          </a:p>
          <a:p>
            <a:pPr marL="1371600" marR="0" lvl="1" indent="-425450" algn="l" rtl="0">
              <a:lnSpc>
                <a:spcPct val="90000"/>
              </a:lnSpc>
              <a:spcBef>
                <a:spcPts val="0"/>
              </a:spcBef>
              <a:spcAft>
                <a:spcPts val="0"/>
              </a:spcAft>
              <a:buSzPts val="3100"/>
              <a:buChar char="○"/>
            </a:pPr>
            <a:r>
              <a:rPr lang="en-US" sz="3100"/>
              <a:t>A new </a:t>
            </a:r>
            <a:r>
              <a:rPr lang="en-US" sz="3100" b="1"/>
              <a:t>collaborative task</a:t>
            </a:r>
            <a:endParaRPr sz="3100" b="1"/>
          </a:p>
          <a:p>
            <a:pPr marL="1371600" marR="0" lvl="1" indent="-425450" algn="l" rtl="0">
              <a:lnSpc>
                <a:spcPct val="90000"/>
              </a:lnSpc>
              <a:spcBef>
                <a:spcPts val="0"/>
              </a:spcBef>
              <a:spcAft>
                <a:spcPts val="0"/>
              </a:spcAft>
              <a:buSzPts val="3100"/>
              <a:buChar char="○"/>
            </a:pPr>
            <a:r>
              <a:rPr lang="en-US" sz="3100"/>
              <a:t>A </a:t>
            </a:r>
            <a:r>
              <a:rPr lang="en-US" sz="3100" b="1"/>
              <a:t>formative assessment</a:t>
            </a:r>
            <a:endParaRPr sz="3100"/>
          </a:p>
          <a:p>
            <a:pPr marL="914400" marR="0" lvl="0" indent="-425450" algn="l" rtl="0">
              <a:lnSpc>
                <a:spcPct val="90000"/>
              </a:lnSpc>
              <a:spcBef>
                <a:spcPts val="0"/>
              </a:spcBef>
              <a:spcAft>
                <a:spcPts val="0"/>
              </a:spcAft>
              <a:buSzPts val="3100"/>
              <a:buChar char="●"/>
            </a:pPr>
            <a:r>
              <a:rPr lang="en-US" sz="3100" b="1"/>
              <a:t>Present </a:t>
            </a:r>
            <a:r>
              <a:rPr lang="en-US" sz="3100"/>
              <a:t>and showcase your adapted lessons.</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340861f7955_0_2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2: Adapting a lesson for the THINKER Framework</a:t>
            </a:r>
            <a:endParaRPr/>
          </a:p>
        </p:txBody>
      </p:sp>
      <p:sp>
        <p:nvSpPr>
          <p:cNvPr id="191" name="Google Shape;191;g340861f7955_0_2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3100"/>
          </a:p>
          <a:p>
            <a:pPr marL="0" marR="0" lvl="0" indent="0" algn="l" rtl="0">
              <a:lnSpc>
                <a:spcPct val="90000"/>
              </a:lnSpc>
              <a:spcBef>
                <a:spcPts val="1000"/>
              </a:spcBef>
              <a:spcAft>
                <a:spcPts val="0"/>
              </a:spcAft>
              <a:buSzPts val="2200"/>
              <a:buNone/>
            </a:pPr>
            <a:endParaRPr sz="3100"/>
          </a:p>
          <a:p>
            <a:pPr marL="0" lvl="0" indent="0" algn="l" rtl="0">
              <a:lnSpc>
                <a:spcPct val="90000"/>
              </a:lnSpc>
              <a:spcBef>
                <a:spcPts val="1000"/>
              </a:spcBef>
              <a:spcAft>
                <a:spcPts val="0"/>
              </a:spcAft>
              <a:buClr>
                <a:schemeClr val="accent4"/>
              </a:buClr>
              <a:buSzPts val="2200"/>
              <a:buFont typeface="Arial"/>
              <a:buNone/>
            </a:pPr>
            <a:r>
              <a:rPr lang="en-US" sz="3100"/>
              <a:t>In discussion thread as a group: </a:t>
            </a:r>
            <a:endParaRPr sz="3100"/>
          </a:p>
          <a:p>
            <a:pPr marL="914400" lvl="0" indent="-425450" algn="l" rtl="0">
              <a:lnSpc>
                <a:spcPct val="90000"/>
              </a:lnSpc>
              <a:spcBef>
                <a:spcPts val="1000"/>
              </a:spcBef>
              <a:spcAft>
                <a:spcPts val="0"/>
              </a:spcAft>
              <a:buSzPts val="3100"/>
              <a:buChar char="●"/>
            </a:pPr>
            <a:r>
              <a:rPr lang="en-US" sz="3100" b="1"/>
              <a:t>Adapt</a:t>
            </a:r>
            <a:r>
              <a:rPr lang="en-US" sz="3100"/>
              <a:t> your lesson plan, </a:t>
            </a:r>
            <a:r>
              <a:rPr lang="en-US" sz="3100" b="1"/>
              <a:t>by adding</a:t>
            </a:r>
            <a:r>
              <a:rPr lang="en-US" sz="3100"/>
              <a:t>:</a:t>
            </a:r>
            <a:endParaRPr sz="3100"/>
          </a:p>
          <a:p>
            <a:pPr marL="1371600" marR="0" lvl="1" indent="-425450" algn="l" rtl="0">
              <a:lnSpc>
                <a:spcPct val="90000"/>
              </a:lnSpc>
              <a:spcBef>
                <a:spcPts val="0"/>
              </a:spcBef>
              <a:spcAft>
                <a:spcPts val="0"/>
              </a:spcAft>
              <a:buSzPts val="3100"/>
              <a:buChar char="○"/>
            </a:pPr>
            <a:r>
              <a:rPr lang="en-US" sz="3100"/>
              <a:t>A new </a:t>
            </a:r>
            <a:r>
              <a:rPr lang="en-US" sz="3100" b="1"/>
              <a:t>collaborative task</a:t>
            </a:r>
            <a:endParaRPr sz="3100" b="1"/>
          </a:p>
          <a:p>
            <a:pPr marL="1371600" marR="0" lvl="1" indent="-425450" algn="l" rtl="0">
              <a:lnSpc>
                <a:spcPct val="90000"/>
              </a:lnSpc>
              <a:spcBef>
                <a:spcPts val="0"/>
              </a:spcBef>
              <a:spcAft>
                <a:spcPts val="0"/>
              </a:spcAft>
              <a:buSzPts val="3100"/>
              <a:buChar char="○"/>
            </a:pPr>
            <a:r>
              <a:rPr lang="en-US" sz="3100"/>
              <a:t>A </a:t>
            </a:r>
            <a:r>
              <a:rPr lang="en-US" sz="3100" b="1"/>
              <a:t>formative assessment</a:t>
            </a:r>
            <a:endParaRPr sz="3000" b="1"/>
          </a:p>
          <a:p>
            <a:pPr marL="1371600" lvl="1" indent="-419100" algn="l" rtl="0">
              <a:lnSpc>
                <a:spcPct val="100000"/>
              </a:lnSpc>
              <a:spcBef>
                <a:spcPts val="0"/>
              </a:spcBef>
              <a:spcAft>
                <a:spcPts val="0"/>
              </a:spcAft>
              <a:buSzPts val="3000"/>
              <a:buFont typeface="Calibri"/>
              <a:buChar char="○"/>
            </a:pPr>
            <a:r>
              <a:rPr lang="en-US" sz="3000">
                <a:solidFill>
                  <a:srgbClr val="1D1D1B"/>
                </a:solidFill>
              </a:rPr>
              <a:t>A THINKER-aligned learning outcome</a:t>
            </a:r>
            <a:endParaRPr sz="3000" b="1"/>
          </a:p>
          <a:p>
            <a:pPr marL="1371600" marR="0" lvl="0" indent="0" algn="l" rtl="0">
              <a:lnSpc>
                <a:spcPct val="90000"/>
              </a:lnSpc>
              <a:spcBef>
                <a:spcPts val="1000"/>
              </a:spcBef>
              <a:spcAft>
                <a:spcPts val="0"/>
              </a:spcAft>
              <a:buSzPts val="2200"/>
              <a:buNone/>
            </a:pPr>
            <a:endParaRPr sz="3000" b="1"/>
          </a:p>
          <a:p>
            <a:pPr marL="914400" marR="0" lvl="0" indent="-425450" algn="l" rtl="0">
              <a:lnSpc>
                <a:spcPct val="90000"/>
              </a:lnSpc>
              <a:spcBef>
                <a:spcPts val="1000"/>
              </a:spcBef>
              <a:spcAft>
                <a:spcPts val="0"/>
              </a:spcAft>
              <a:buSzPts val="3100"/>
              <a:buChar char="●"/>
            </a:pPr>
            <a:r>
              <a:rPr lang="en-US" sz="3100" b="1"/>
              <a:t>Present </a:t>
            </a:r>
            <a:r>
              <a:rPr lang="en-US" sz="3100"/>
              <a:t>and showcase your adapted lessons in a shared digital board (link is provided in the discussion thread).</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3f97d2baad_0_5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Activity 3: Designing a New THINKER-aligned lesson</a:t>
            </a:r>
            <a:endParaRPr/>
          </a:p>
        </p:txBody>
      </p:sp>
      <p:sp>
        <p:nvSpPr>
          <p:cNvPr id="198" name="Google Shape;198;g33f97d2baad_0_5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chemeClr val="accent4"/>
              </a:buClr>
              <a:buSzPts val="2200"/>
              <a:buFont typeface="Arial"/>
              <a:buNone/>
            </a:pPr>
            <a:endParaRPr sz="3100"/>
          </a:p>
          <a:p>
            <a:pPr marL="914400" marR="0" lvl="0" indent="-425450" algn="l" rtl="0">
              <a:lnSpc>
                <a:spcPct val="90000"/>
              </a:lnSpc>
              <a:spcBef>
                <a:spcPts val="1000"/>
              </a:spcBef>
              <a:spcAft>
                <a:spcPts val="0"/>
              </a:spcAft>
              <a:buSzPts val="3100"/>
              <a:buChar char="●"/>
            </a:pPr>
            <a:r>
              <a:rPr lang="en-US" sz="3100" b="1"/>
              <a:t>Draft</a:t>
            </a:r>
            <a:r>
              <a:rPr lang="en-US" sz="3100"/>
              <a:t> a 45-minute lesson plan incorporating:</a:t>
            </a:r>
            <a:endParaRPr sz="3100"/>
          </a:p>
          <a:p>
            <a:pPr marL="1371600" marR="0" lvl="1" indent="-425450" algn="l" rtl="0">
              <a:lnSpc>
                <a:spcPct val="90000"/>
              </a:lnSpc>
              <a:spcBef>
                <a:spcPts val="0"/>
              </a:spcBef>
              <a:spcAft>
                <a:spcPts val="0"/>
              </a:spcAft>
              <a:buSzPts val="3100"/>
              <a:buChar char="○"/>
            </a:pPr>
            <a:r>
              <a:rPr lang="en-US" sz="3100" b="1"/>
              <a:t>Two learning outcomes</a:t>
            </a:r>
            <a:r>
              <a:rPr lang="en-US" sz="3100"/>
              <a:t> aligned with THINKER</a:t>
            </a:r>
            <a:endParaRPr sz="3100"/>
          </a:p>
          <a:p>
            <a:pPr marL="1371600" marR="0" lvl="1" indent="-425450" algn="l" rtl="0">
              <a:lnSpc>
                <a:spcPct val="90000"/>
              </a:lnSpc>
              <a:spcBef>
                <a:spcPts val="0"/>
              </a:spcBef>
              <a:spcAft>
                <a:spcPts val="0"/>
              </a:spcAft>
              <a:buSzPts val="3100"/>
              <a:buChar char="○"/>
            </a:pPr>
            <a:r>
              <a:rPr lang="en-US" sz="3100" b="1"/>
              <a:t>One collaborative task</a:t>
            </a:r>
            <a:r>
              <a:rPr lang="en-US" sz="3100"/>
              <a:t> (e.g., a pair programming exercise)</a:t>
            </a:r>
            <a:endParaRPr sz="3100"/>
          </a:p>
          <a:p>
            <a:pPr marL="1371600" marR="0" lvl="1" indent="-425450" algn="l" rtl="0">
              <a:lnSpc>
                <a:spcPct val="90000"/>
              </a:lnSpc>
              <a:spcBef>
                <a:spcPts val="0"/>
              </a:spcBef>
              <a:spcAft>
                <a:spcPts val="0"/>
              </a:spcAft>
              <a:buSzPts val="3100"/>
              <a:buChar char="○"/>
            </a:pPr>
            <a:r>
              <a:rPr lang="en-US" sz="3100" b="1"/>
              <a:t>One formative assessment</a:t>
            </a:r>
            <a:r>
              <a:rPr lang="en-US" sz="3100"/>
              <a:t> (e.g., a peer feedback form)</a:t>
            </a:r>
            <a:endParaRPr sz="3100"/>
          </a:p>
          <a:p>
            <a:pPr marL="0" marR="0" lvl="0" indent="0" algn="l" rtl="0">
              <a:lnSpc>
                <a:spcPct val="90000"/>
              </a:lnSpc>
              <a:spcBef>
                <a:spcPts val="1000"/>
              </a:spcBef>
              <a:spcAft>
                <a:spcPts val="0"/>
              </a:spcAft>
              <a:buSzPts val="2200"/>
              <a:buNone/>
            </a:pPr>
            <a:endParaRPr sz="3100"/>
          </a:p>
          <a:p>
            <a:pPr marL="914400" marR="0" lvl="0" indent="-425450" algn="l" rtl="0">
              <a:lnSpc>
                <a:spcPct val="90000"/>
              </a:lnSpc>
              <a:spcBef>
                <a:spcPts val="1000"/>
              </a:spcBef>
              <a:spcAft>
                <a:spcPts val="0"/>
              </a:spcAft>
              <a:buSzPts val="3100"/>
              <a:buChar char="●"/>
            </a:pPr>
            <a:r>
              <a:rPr lang="en-US" sz="3100"/>
              <a:t>Swap lesson drafts and </a:t>
            </a:r>
            <a:r>
              <a:rPr lang="en-US" sz="3100" b="1"/>
              <a:t>give feedback to each other </a:t>
            </a:r>
            <a:r>
              <a:rPr lang="en-US" sz="3100"/>
              <a:t>using the provided discussion thread.</a:t>
            </a:r>
            <a:endParaRPr sz="3100"/>
          </a:p>
          <a:p>
            <a:pPr marL="914400" marR="0" lvl="0" indent="-425450" algn="l" rtl="0">
              <a:lnSpc>
                <a:spcPct val="90000"/>
              </a:lnSpc>
              <a:spcBef>
                <a:spcPts val="0"/>
              </a:spcBef>
              <a:spcAft>
                <a:spcPts val="0"/>
              </a:spcAft>
              <a:buSzPts val="3100"/>
              <a:buChar char="●"/>
            </a:pPr>
            <a:r>
              <a:rPr lang="en-US" sz="3100" b="1"/>
              <a:t>Discuss</a:t>
            </a:r>
            <a:r>
              <a:rPr lang="en-US" sz="3100"/>
              <a:t> in groups about </a:t>
            </a:r>
            <a:r>
              <a:rPr lang="en-US" sz="3100" b="1"/>
              <a:t>challenges and insights</a:t>
            </a:r>
            <a:r>
              <a:rPr lang="en-US" sz="3100"/>
              <a:t>.</a:t>
            </a:r>
            <a:endParaRPr sz="31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3f8e118a43_0_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Reflection and Conclusions</a:t>
            </a:r>
            <a:endParaRPr/>
          </a:p>
        </p:txBody>
      </p:sp>
      <p:sp>
        <p:nvSpPr>
          <p:cNvPr id="205" name="Google Shape;205;g33f8e118a43_0_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sz="2600" b="1"/>
          </a:p>
          <a:p>
            <a:pPr marL="0" marR="0" lvl="0" indent="0" algn="l" rtl="0">
              <a:lnSpc>
                <a:spcPct val="90000"/>
              </a:lnSpc>
              <a:spcBef>
                <a:spcPts val="1000"/>
              </a:spcBef>
              <a:spcAft>
                <a:spcPts val="0"/>
              </a:spcAft>
              <a:buSzPts val="2200"/>
              <a:buNone/>
            </a:pPr>
            <a:endParaRPr sz="2600" b="1"/>
          </a:p>
          <a:p>
            <a:pPr marL="0" marR="0" lvl="0" indent="0" algn="l" rtl="0">
              <a:lnSpc>
                <a:spcPct val="90000"/>
              </a:lnSpc>
              <a:spcBef>
                <a:spcPts val="1000"/>
              </a:spcBef>
              <a:spcAft>
                <a:spcPts val="0"/>
              </a:spcAft>
              <a:buSzPts val="2200"/>
              <a:buNone/>
            </a:pPr>
            <a:r>
              <a:rPr lang="en-US" sz="2600"/>
              <a:t>In this lesson, we explored the </a:t>
            </a:r>
            <a:r>
              <a:rPr lang="en-US" sz="2600" b="1"/>
              <a:t>key components of a THINKER-aligned lesson</a:t>
            </a:r>
            <a:r>
              <a:rPr lang="en-US" sz="2600"/>
              <a:t>.</a:t>
            </a:r>
            <a:endParaRPr sz="2600"/>
          </a:p>
          <a:p>
            <a:pPr marL="0" marR="0" lvl="0" indent="0" algn="l" rtl="0">
              <a:lnSpc>
                <a:spcPct val="90000"/>
              </a:lnSpc>
              <a:spcBef>
                <a:spcPts val="1000"/>
              </a:spcBef>
              <a:spcAft>
                <a:spcPts val="0"/>
              </a:spcAft>
              <a:buSzPts val="2200"/>
              <a:buNone/>
            </a:pPr>
            <a:endParaRPr sz="2600"/>
          </a:p>
          <a:p>
            <a:pPr marL="571500" marR="0" lvl="0" indent="-368300" algn="l" rtl="0">
              <a:lnSpc>
                <a:spcPct val="90000"/>
              </a:lnSpc>
              <a:spcBef>
                <a:spcPts val="1000"/>
              </a:spcBef>
              <a:spcAft>
                <a:spcPts val="0"/>
              </a:spcAft>
              <a:buClr>
                <a:schemeClr val="accent4"/>
              </a:buClr>
              <a:buSzPts val="2600"/>
              <a:buChar char="•"/>
            </a:pPr>
            <a:r>
              <a:rPr lang="en-US" sz="2600" b="1"/>
              <a:t>Reflect</a:t>
            </a:r>
            <a:r>
              <a:rPr lang="en-US" sz="2600"/>
              <a:t> on how these key components can enhance your teaching practices.</a:t>
            </a:r>
            <a:endParaRPr sz="2600"/>
          </a:p>
          <a:p>
            <a:pPr marL="0" marR="0" lvl="0" indent="0" algn="l" rtl="0">
              <a:lnSpc>
                <a:spcPct val="90000"/>
              </a:lnSpc>
              <a:spcBef>
                <a:spcPts val="1000"/>
              </a:spcBef>
              <a:spcAft>
                <a:spcPts val="0"/>
              </a:spcAft>
              <a:buSzPts val="2200"/>
              <a:buNone/>
            </a:pPr>
            <a:endParaRPr sz="2600"/>
          </a:p>
          <a:p>
            <a:pPr marL="571500" marR="0" lvl="0" indent="-368300" algn="l" rtl="0">
              <a:lnSpc>
                <a:spcPct val="90000"/>
              </a:lnSpc>
              <a:spcBef>
                <a:spcPts val="1000"/>
              </a:spcBef>
              <a:spcAft>
                <a:spcPts val="0"/>
              </a:spcAft>
              <a:buClr>
                <a:schemeClr val="accent4"/>
              </a:buClr>
              <a:buSzPts val="2600"/>
              <a:buChar char="•"/>
            </a:pPr>
            <a:r>
              <a:rPr lang="en-US" sz="2600" b="1"/>
              <a:t>Questions</a:t>
            </a:r>
            <a:r>
              <a:rPr lang="en-US" sz="2600"/>
              <a:t> to consider:</a:t>
            </a:r>
            <a:endParaRPr sz="2600"/>
          </a:p>
          <a:p>
            <a:pPr marL="914400" marR="0" lvl="1" indent="-393700" algn="l" rtl="0">
              <a:lnSpc>
                <a:spcPct val="90000"/>
              </a:lnSpc>
              <a:spcBef>
                <a:spcPts val="1000"/>
              </a:spcBef>
              <a:spcAft>
                <a:spcPts val="0"/>
              </a:spcAft>
              <a:buSzPts val="2200"/>
              <a:buChar char="•"/>
            </a:pPr>
            <a:r>
              <a:rPr lang="en-US" sz="2400" b="1"/>
              <a:t>What was the most challenging aspect of aligning your lesson with the THINKER principles?</a:t>
            </a:r>
            <a:endParaRPr sz="2400" b="1"/>
          </a:p>
          <a:p>
            <a:pPr marL="0" marR="0" lvl="0" indent="0" algn="l" rtl="0">
              <a:lnSpc>
                <a:spcPct val="90000"/>
              </a:lnSpc>
              <a:spcBef>
                <a:spcPts val="1000"/>
              </a:spcBef>
              <a:spcAft>
                <a:spcPts val="0"/>
              </a:spcAft>
              <a:buSzPts val="2200"/>
              <a:buNone/>
            </a:pPr>
            <a:endParaRPr sz="2600"/>
          </a:p>
          <a:p>
            <a:pPr marL="914400" marR="0" lvl="1" indent="-393700" algn="l" rtl="0">
              <a:lnSpc>
                <a:spcPct val="90000"/>
              </a:lnSpc>
              <a:spcBef>
                <a:spcPts val="1000"/>
              </a:spcBef>
              <a:spcAft>
                <a:spcPts val="0"/>
              </a:spcAft>
              <a:buSzPts val="2200"/>
              <a:buChar char="•"/>
            </a:pPr>
            <a:r>
              <a:rPr lang="en-US" sz="2400" b="1"/>
              <a:t>How can you ensure gender inclusivity in your future lesson designs?</a:t>
            </a:r>
            <a:endParaRPr sz="24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dirty="0"/>
              <a:t>Additional resources</a:t>
            </a:r>
            <a:endParaRPr dirty="0"/>
          </a:p>
        </p:txBody>
      </p:sp>
      <p:sp>
        <p:nvSpPr>
          <p:cNvPr id="211" name="Google Shape;211;p17"/>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marR="0" lvl="0" indent="-425450" algn="l" rtl="0">
              <a:lnSpc>
                <a:spcPct val="90000"/>
              </a:lnSpc>
              <a:spcBef>
                <a:spcPts val="1000"/>
              </a:spcBef>
              <a:spcAft>
                <a:spcPts val="0"/>
              </a:spcAft>
              <a:buSzPts val="3100"/>
              <a:buChar char="•"/>
            </a:pPr>
            <a:r>
              <a:rPr lang="en-US" sz="3100" dirty="0"/>
              <a:t>The THINKER Framework and Toolkit - </a:t>
            </a:r>
            <a:r>
              <a:rPr lang="en-US" sz="3100" u="sng" dirty="0">
                <a:solidFill>
                  <a:schemeClr val="hlink"/>
                </a:solidFill>
                <a:hlinkClick r:id="rId3"/>
              </a:rPr>
              <a:t>PDF</a:t>
            </a:r>
            <a:endParaRPr sz="3100" dirty="0"/>
          </a:p>
          <a:p>
            <a:pPr marL="457200" marR="0" lvl="0" indent="-425450" algn="l" rtl="0">
              <a:lnSpc>
                <a:spcPct val="90000"/>
              </a:lnSpc>
              <a:spcBef>
                <a:spcPts val="0"/>
              </a:spcBef>
              <a:spcAft>
                <a:spcPts val="0"/>
              </a:spcAft>
              <a:buSzPts val="3100"/>
              <a:buChar char="•"/>
            </a:pPr>
            <a:r>
              <a:rPr lang="en-US" sz="3100" dirty="0"/>
              <a:t>The THINKER Learning Scenarios - </a:t>
            </a:r>
            <a:r>
              <a:rPr lang="en-US" sz="3100" u="sng" dirty="0">
                <a:solidFill>
                  <a:schemeClr val="hlink"/>
                </a:solidFill>
                <a:hlinkClick r:id="rId4"/>
              </a:rPr>
              <a:t>PDF</a:t>
            </a:r>
            <a:endParaRPr sz="3100" dirty="0"/>
          </a:p>
          <a:p>
            <a:pPr marL="457200" marR="0" lvl="0" indent="-425450" algn="l" rtl="0">
              <a:lnSpc>
                <a:spcPct val="90000"/>
              </a:lnSpc>
              <a:spcBef>
                <a:spcPts val="0"/>
              </a:spcBef>
              <a:spcAft>
                <a:spcPts val="0"/>
              </a:spcAft>
              <a:buSzPts val="3100"/>
              <a:buChar char="•"/>
            </a:pPr>
            <a:r>
              <a:rPr lang="en-US" sz="3100" dirty="0"/>
              <a:t>The THINKER framework and toolkit - </a:t>
            </a:r>
            <a:r>
              <a:rPr lang="en-US" sz="3100" u="sng" dirty="0">
                <a:solidFill>
                  <a:schemeClr val="hlink"/>
                </a:solidFill>
                <a:hlinkClick r:id="rId5"/>
              </a:rPr>
              <a:t>Overview (Web)</a:t>
            </a:r>
            <a:r>
              <a:rPr lang="en-US" sz="3100" dirty="0"/>
              <a:t> - </a:t>
            </a:r>
            <a:r>
              <a:rPr lang="en-US" sz="3100" u="sng" dirty="0">
                <a:solidFill>
                  <a:schemeClr val="hlink"/>
                </a:solidFill>
                <a:hlinkClick r:id="rId6"/>
              </a:rPr>
              <a:t>https://THINKER.ucd.ie/resources/framework-and-toolkit/</a:t>
            </a:r>
            <a:endParaRPr sz="3100" dirty="0"/>
          </a:p>
          <a:p>
            <a:pPr marL="457200" marR="0" lvl="0" indent="-425450" algn="l" rtl="0">
              <a:lnSpc>
                <a:spcPct val="90000"/>
              </a:lnSpc>
              <a:spcBef>
                <a:spcPts val="0"/>
              </a:spcBef>
              <a:spcAft>
                <a:spcPts val="0"/>
              </a:spcAft>
              <a:buSzPts val="3100"/>
              <a:buChar char="•"/>
            </a:pPr>
            <a:r>
              <a:rPr lang="en-US" sz="3100" dirty="0"/>
              <a:t>Lesson Plan Template - </a:t>
            </a:r>
            <a:r>
              <a:rPr lang="en-US" sz="3100" u="sng" dirty="0">
                <a:solidFill>
                  <a:schemeClr val="hlink"/>
                </a:solidFill>
                <a:hlinkClick r:id="rId7"/>
              </a:rPr>
              <a:t>Link</a:t>
            </a:r>
            <a:endParaRPr sz="3100" dirty="0"/>
          </a:p>
        </p:txBody>
      </p:sp>
      <p:pic>
        <p:nvPicPr>
          <p:cNvPr id="213" name="Google Shape;213;p17" title="10793.jpg"/>
          <p:cNvPicPr preferRelativeResize="0"/>
          <p:nvPr/>
        </p:nvPicPr>
        <p:blipFill rotWithShape="1">
          <a:blip r:embed="rId8">
            <a:alphaModFix/>
          </a:blip>
          <a:srcRect/>
          <a:stretch/>
        </p:blipFill>
        <p:spPr>
          <a:xfrm>
            <a:off x="8754200" y="3411500"/>
            <a:ext cx="3269125" cy="2178898"/>
          </a:xfrm>
          <a:prstGeom prst="rect">
            <a:avLst/>
          </a:prstGeom>
          <a:noFill/>
          <a:ln>
            <a:noFill/>
          </a:ln>
        </p:spPr>
      </p:pic>
      <p:pic>
        <p:nvPicPr>
          <p:cNvPr id="214" name="Google Shape;214;p17"/>
          <p:cNvPicPr preferRelativeResize="0"/>
          <p:nvPr/>
        </p:nvPicPr>
        <p:blipFill>
          <a:blip r:embed="rId9">
            <a:alphaModFix/>
          </a:blip>
          <a:stretch>
            <a:fillRect/>
          </a:stretch>
        </p:blipFill>
        <p:spPr>
          <a:xfrm>
            <a:off x="97975" y="4232650"/>
            <a:ext cx="8656225" cy="25192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grpSp>
        <p:nvGrpSpPr>
          <p:cNvPr id="219" name="Google Shape;219;g357737da8c8_0_40"/>
          <p:cNvGrpSpPr/>
          <p:nvPr/>
        </p:nvGrpSpPr>
        <p:grpSpPr>
          <a:xfrm>
            <a:off x="2179811" y="4729766"/>
            <a:ext cx="7832078" cy="1110328"/>
            <a:chOff x="2179603" y="4888792"/>
            <a:chExt cx="7798544" cy="1110328"/>
          </a:xfrm>
        </p:grpSpPr>
        <p:pic>
          <p:nvPicPr>
            <p:cNvPr id="220" name="Google Shape;220;g357737da8c8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21" name="Google Shape;221;g357737da8c8_0_4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222" name="Google Shape;222;g357737da8c8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23" name="Google Shape;223;g357737da8c8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24" name="Google Shape;224;g357737da8c8_0_4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225" name="Google Shape;225;g357737da8c8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26" name="Google Shape;226;g357737da8c8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27" name="Google Shape;227;g357737da8c8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28" name="Google Shape;228;g357737da8c8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29" name="Google Shape;229;g357737da8c8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30" name="Google Shape;230;g357737da8c8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31" name="Google Shape;231;g357737da8c8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32" name="Google Shape;232;g357737da8c8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6: Learning and assessment design for upper primary classes based on the THINKER framework</a:t>
            </a:r>
            <a:endParaRPr/>
          </a:p>
        </p:txBody>
      </p:sp>
      <p:sp>
        <p:nvSpPr>
          <p:cNvPr id="92" name="Google Shape;92;p2"/>
          <p:cNvSpPr txBox="1">
            <a:spLocks noGrp="1"/>
          </p:cNvSpPr>
          <p:nvPr>
            <p:ph type="subTitle" idx="1"/>
          </p:nvPr>
        </p:nvSpPr>
        <p:spPr>
          <a:xfrm>
            <a:off x="385576" y="3640050"/>
            <a:ext cx="60366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6.1: Designing learning activities aligned with the THINKER Framework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100" name="Google Shape;100;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None/>
            </a:pPr>
            <a:r>
              <a:rPr lang="en-US"/>
              <a:t>By the end of this module teachers will be able to:</a:t>
            </a:r>
            <a:br>
              <a:rPr lang="en-US"/>
            </a:br>
            <a:endParaRPr/>
          </a:p>
          <a:p>
            <a:pPr marL="914400" marR="0" lvl="0" indent="-368300" algn="l" rtl="0">
              <a:lnSpc>
                <a:spcPct val="90000"/>
              </a:lnSpc>
              <a:spcBef>
                <a:spcPts val="1000"/>
              </a:spcBef>
              <a:spcAft>
                <a:spcPts val="0"/>
              </a:spcAft>
              <a:buSzPts val="2200"/>
              <a:buChar char="•"/>
            </a:pPr>
            <a:r>
              <a:rPr lang="en-US" b="1"/>
              <a:t>Evaluate and adapt a successful lesson design example:</a:t>
            </a:r>
            <a:r>
              <a:rPr lang="en-US"/>
              <a:t> Analyze provided lesson examples and adapt them to their classrooms, adding at least one new task and formative assessment aligned with THINKER principles.</a:t>
            </a:r>
            <a:br>
              <a:rPr lang="en-US"/>
            </a:br>
            <a:endParaRPr/>
          </a:p>
          <a:p>
            <a:pPr marL="914400" marR="0" lvl="0" indent="-368300" algn="l" rtl="0">
              <a:lnSpc>
                <a:spcPct val="90000"/>
              </a:lnSpc>
              <a:spcBef>
                <a:spcPts val="0"/>
              </a:spcBef>
              <a:spcAft>
                <a:spcPts val="0"/>
              </a:spcAft>
              <a:buSzPts val="2200"/>
              <a:buChar char="•"/>
            </a:pPr>
            <a:r>
              <a:rPr lang="en-US" b="1"/>
              <a:t>Design a lesson aligned with the THINKER Framework:</a:t>
            </a:r>
            <a:r>
              <a:rPr lang="en-US"/>
              <a:t> Develop a 45-minute lesson plan integrating collaboration, creativity, and inclusivity with at least two learning outcomes and one formative assessment.</a:t>
            </a:r>
            <a:br>
              <a:rPr lang="en-US"/>
            </a:br>
            <a:endParaRPr/>
          </a:p>
          <a:p>
            <a:pPr marL="914400" marR="0" lvl="0" indent="-368300" algn="l" rtl="0">
              <a:lnSpc>
                <a:spcPct val="90000"/>
              </a:lnSpc>
              <a:spcBef>
                <a:spcPts val="0"/>
              </a:spcBef>
              <a:spcAft>
                <a:spcPts val="0"/>
              </a:spcAft>
              <a:buSzPts val="2200"/>
              <a:buChar char="•"/>
            </a:pPr>
            <a:r>
              <a:rPr lang="en-US" b="1"/>
              <a:t>Align learning outcomes, tasks, and assessments with THINKER principles:</a:t>
            </a:r>
            <a:r>
              <a:rPr lang="en-US"/>
              <a:t> Ensure each component follows the THINKER framework for authentic and inclusive learning.</a:t>
            </a:r>
            <a:br>
              <a:rPr lang="en-US"/>
            </a:br>
            <a:endParaRPr/>
          </a:p>
          <a:p>
            <a:pPr marL="914400" marR="0" lvl="0" indent="-368300" algn="l" rtl="0">
              <a:lnSpc>
                <a:spcPct val="90000"/>
              </a:lnSpc>
              <a:spcBef>
                <a:spcPts val="0"/>
              </a:spcBef>
              <a:spcAft>
                <a:spcPts val="0"/>
              </a:spcAft>
              <a:buSzPts val="2200"/>
              <a:buChar char="•"/>
            </a:pPr>
            <a:r>
              <a:rPr lang="en-US" b="1"/>
              <a:t>Incorporate gender-inclusive and collaborative learning practices:</a:t>
            </a:r>
            <a:r>
              <a:rPr lang="en-US"/>
              <a:t> Implement learning activities that promote inclusivity and engagement.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304bff6d5c4_0_6"/>
          <p:cNvSpPr txBox="1">
            <a:spLocks noGrp="1"/>
          </p:cNvSpPr>
          <p:nvPr>
            <p:ph type="body" idx="1"/>
          </p:nvPr>
        </p:nvSpPr>
        <p:spPr>
          <a:xfrm>
            <a:off x="97974" y="881750"/>
            <a:ext cx="8059800" cy="5870100"/>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2200"/>
              <a:buChar char="•"/>
            </a:pPr>
            <a:r>
              <a:rPr lang="en-US"/>
              <a:t>Slide 1 - WP title</a:t>
            </a:r>
            <a:endParaRPr/>
          </a:p>
          <a:p>
            <a:pPr marL="571500" lvl="0" indent="-342900" algn="l" rtl="0">
              <a:lnSpc>
                <a:spcPct val="90000"/>
              </a:lnSpc>
              <a:spcBef>
                <a:spcPts val="1000"/>
              </a:spcBef>
              <a:spcAft>
                <a:spcPts val="0"/>
              </a:spcAft>
              <a:buSzPts val="2200"/>
              <a:buChar char="•"/>
            </a:pPr>
            <a:r>
              <a:rPr lang="en-US"/>
              <a:t>Slide 2 - Unit title</a:t>
            </a:r>
            <a:endParaRPr/>
          </a:p>
          <a:p>
            <a:pPr marL="571500" lvl="0" indent="-342900" algn="l" rtl="0">
              <a:lnSpc>
                <a:spcPct val="90000"/>
              </a:lnSpc>
              <a:spcBef>
                <a:spcPts val="1000"/>
              </a:spcBef>
              <a:spcAft>
                <a:spcPts val="0"/>
              </a:spcAft>
              <a:buSzPts val="2200"/>
              <a:buChar char="•"/>
            </a:pPr>
            <a:r>
              <a:rPr lang="en-US"/>
              <a:t>Slide 3 - Learning outcomes</a:t>
            </a:r>
            <a:endParaRPr/>
          </a:p>
          <a:p>
            <a:pPr marL="571500" lvl="0" indent="-342900" algn="l" rtl="0">
              <a:lnSpc>
                <a:spcPct val="90000"/>
              </a:lnSpc>
              <a:spcBef>
                <a:spcPts val="1000"/>
              </a:spcBef>
              <a:spcAft>
                <a:spcPts val="0"/>
              </a:spcAft>
              <a:buSzPts val="2200"/>
              <a:buChar char="•"/>
            </a:pPr>
            <a:r>
              <a:rPr lang="en-US"/>
              <a:t>Slide 4 - Contents </a:t>
            </a:r>
            <a:endParaRPr/>
          </a:p>
          <a:p>
            <a:pPr marL="571500" lvl="0" indent="-342900" algn="l" rtl="0">
              <a:lnSpc>
                <a:spcPct val="90000"/>
              </a:lnSpc>
              <a:spcBef>
                <a:spcPts val="1000"/>
              </a:spcBef>
              <a:spcAft>
                <a:spcPts val="0"/>
              </a:spcAft>
              <a:buSzPts val="2200"/>
              <a:buChar char="•"/>
            </a:pPr>
            <a:r>
              <a:rPr lang="en-US"/>
              <a:t>Slide 5-9 - Introduction – What is the THINKER Framework?</a:t>
            </a:r>
            <a:endParaRPr/>
          </a:p>
          <a:p>
            <a:pPr marL="571500" lvl="0" indent="-342900" algn="l" rtl="0">
              <a:lnSpc>
                <a:spcPct val="90000"/>
              </a:lnSpc>
              <a:spcBef>
                <a:spcPts val="1000"/>
              </a:spcBef>
              <a:spcAft>
                <a:spcPts val="0"/>
              </a:spcAft>
              <a:buSzPts val="2200"/>
              <a:buChar char="•"/>
            </a:pPr>
            <a:r>
              <a:rPr lang="en-US"/>
              <a:t>Slide 10-11 - THINKER-Aligned lesson</a:t>
            </a:r>
            <a:endParaRPr/>
          </a:p>
          <a:p>
            <a:pPr marL="571500" lvl="0" indent="-342900" algn="l" rtl="0">
              <a:lnSpc>
                <a:spcPct val="90000"/>
              </a:lnSpc>
              <a:spcBef>
                <a:spcPts val="1000"/>
              </a:spcBef>
              <a:spcAft>
                <a:spcPts val="0"/>
              </a:spcAft>
              <a:buSzPts val="2200"/>
              <a:buChar char="•"/>
            </a:pPr>
            <a:r>
              <a:rPr lang="en-US"/>
              <a:t>Slide 12-13 - Activity #1 – Analyzing Successful Lesson Designs</a:t>
            </a:r>
            <a:endParaRPr/>
          </a:p>
          <a:p>
            <a:pPr marL="571500" lvl="0" indent="-342900" algn="l" rtl="0">
              <a:lnSpc>
                <a:spcPct val="90000"/>
              </a:lnSpc>
              <a:spcBef>
                <a:spcPts val="1000"/>
              </a:spcBef>
              <a:spcAft>
                <a:spcPts val="0"/>
              </a:spcAft>
              <a:buSzPts val="2200"/>
              <a:buChar char="•"/>
            </a:pPr>
            <a:r>
              <a:rPr lang="en-US"/>
              <a:t>Slide 14-15 - Activity #2 – Adapting a Lesson for the THINKER Framework</a:t>
            </a:r>
            <a:endParaRPr/>
          </a:p>
          <a:p>
            <a:pPr marL="571500" lvl="0" indent="-342900" algn="l" rtl="0">
              <a:lnSpc>
                <a:spcPct val="90000"/>
              </a:lnSpc>
              <a:spcBef>
                <a:spcPts val="1000"/>
              </a:spcBef>
              <a:spcAft>
                <a:spcPts val="0"/>
              </a:spcAft>
              <a:buSzPts val="2200"/>
              <a:buChar char="•"/>
            </a:pPr>
            <a:r>
              <a:rPr lang="en-US"/>
              <a:t>Slide 16 - Activity #3 – Designing a New THINKER-Aligned Lesson</a:t>
            </a:r>
            <a:endParaRPr/>
          </a:p>
          <a:p>
            <a:pPr marL="571500" lvl="0" indent="-342900" algn="l" rtl="0">
              <a:lnSpc>
                <a:spcPct val="90000"/>
              </a:lnSpc>
              <a:spcBef>
                <a:spcPts val="1000"/>
              </a:spcBef>
              <a:spcAft>
                <a:spcPts val="0"/>
              </a:spcAft>
              <a:buSzPts val="2200"/>
              <a:buChar char="•"/>
            </a:pPr>
            <a:r>
              <a:rPr lang="en-US"/>
              <a:t>Slide 17 - Reflection and Conclusions</a:t>
            </a:r>
            <a:endParaRPr/>
          </a:p>
          <a:p>
            <a:pPr marL="571500" lvl="0" indent="-342900" algn="l" rtl="0">
              <a:lnSpc>
                <a:spcPct val="90000"/>
              </a:lnSpc>
              <a:spcBef>
                <a:spcPts val="1000"/>
              </a:spcBef>
              <a:spcAft>
                <a:spcPts val="0"/>
              </a:spcAft>
              <a:buSzPts val="2200"/>
              <a:buChar char="•"/>
            </a:pPr>
            <a:r>
              <a:rPr lang="en-US"/>
              <a:t>Slide 18 - Additional resources</a:t>
            </a:r>
            <a:endParaRPr/>
          </a:p>
        </p:txBody>
      </p:sp>
      <p:sp>
        <p:nvSpPr>
          <p:cNvPr id="107" name="Google Shape;107;g304bff6d5c4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Contents</a:t>
            </a:r>
            <a:endParaRPr/>
          </a:p>
        </p:txBody>
      </p:sp>
      <p:pic>
        <p:nvPicPr>
          <p:cNvPr id="108" name="Google Shape;108;g304bff6d5c4_0_6" title="2879838.jpg"/>
          <p:cNvPicPr preferRelativeResize="0"/>
          <p:nvPr/>
        </p:nvPicPr>
        <p:blipFill rotWithShape="1">
          <a:blip r:embed="rId3">
            <a:alphaModFix/>
          </a:blip>
          <a:srcRect/>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sp>
        <p:nvSpPr>
          <p:cNvPr id="115" name="Google Shape;115;p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a:p>
          <a:p>
            <a:pPr marL="571500" marR="0" lvl="0" indent="-342900" algn="l" rtl="0">
              <a:lnSpc>
                <a:spcPct val="90000"/>
              </a:lnSpc>
              <a:spcBef>
                <a:spcPts val="1000"/>
              </a:spcBef>
              <a:spcAft>
                <a:spcPts val="0"/>
              </a:spcAft>
              <a:buSzPts val="2200"/>
              <a:buChar char="•"/>
            </a:pPr>
            <a:r>
              <a:rPr lang="en-US"/>
              <a:t>The </a:t>
            </a:r>
            <a:r>
              <a:rPr lang="en-US" b="1"/>
              <a:t>THINKER Framework</a:t>
            </a:r>
            <a:r>
              <a:rPr lang="en-US"/>
              <a:t> is designed to </a:t>
            </a:r>
            <a:r>
              <a:rPr lang="en-US" b="1"/>
              <a:t>support authentic and gender-inclusive informatics education</a:t>
            </a:r>
            <a:r>
              <a:rPr lang="en-US"/>
              <a:t> for upper primary and lower secondary students. It aims to </a:t>
            </a:r>
            <a:r>
              <a:rPr lang="en-US" b="1"/>
              <a:t>provide educators with structured guidance</a:t>
            </a:r>
            <a:r>
              <a:rPr lang="en-US"/>
              <a:t>.</a:t>
            </a:r>
            <a:endParaRPr/>
          </a:p>
          <a:p>
            <a:pPr marL="571500" marR="0" lvl="0" indent="-342900" algn="l" rtl="0">
              <a:lnSpc>
                <a:spcPct val="90000"/>
              </a:lnSpc>
              <a:spcBef>
                <a:spcPts val="1000"/>
              </a:spcBef>
              <a:spcAft>
                <a:spcPts val="0"/>
              </a:spcAft>
              <a:buSzPts val="2200"/>
              <a:buChar char="•"/>
            </a:pPr>
            <a:r>
              <a:rPr lang="en-US"/>
              <a:t>The THINKER Framework </a:t>
            </a:r>
            <a:r>
              <a:rPr lang="en-US" b="1"/>
              <a:t>aims</a:t>
            </a:r>
            <a:r>
              <a:rPr lang="en-US"/>
              <a:t>:</a:t>
            </a:r>
            <a:endParaRPr/>
          </a:p>
          <a:p>
            <a:pPr marL="0" marR="0" lvl="0" indent="0" algn="l" rtl="0">
              <a:lnSpc>
                <a:spcPct val="90000"/>
              </a:lnSpc>
              <a:spcBef>
                <a:spcPts val="1000"/>
              </a:spcBef>
              <a:spcAft>
                <a:spcPts val="0"/>
              </a:spcAft>
              <a:buSzPts val="2200"/>
              <a:buNone/>
            </a:pPr>
            <a:endParaRPr/>
          </a:p>
          <a:p>
            <a:pPr marL="914400" marR="0" lvl="1" indent="-368300" algn="l" rtl="0">
              <a:lnSpc>
                <a:spcPct val="90000"/>
              </a:lnSpc>
              <a:spcBef>
                <a:spcPts val="1000"/>
              </a:spcBef>
              <a:spcAft>
                <a:spcPts val="0"/>
              </a:spcAft>
              <a:buSzPts val="1800"/>
              <a:buAutoNum type="alphaLcPeriod"/>
            </a:pPr>
            <a:r>
              <a:rPr lang="en-US" b="1"/>
              <a:t>Promote Authentic Learning</a:t>
            </a:r>
            <a:r>
              <a:rPr lang="en-US"/>
              <a:t> – Encourage </a:t>
            </a:r>
            <a:r>
              <a:rPr lang="en-US" u="sng"/>
              <a:t>real-world problem-solving</a:t>
            </a:r>
            <a:r>
              <a:rPr lang="en-US"/>
              <a:t>, interdisciplinary learning, and </a:t>
            </a:r>
            <a:r>
              <a:rPr lang="en-US" u="sng"/>
              <a:t>hands-on activities</a:t>
            </a:r>
            <a:r>
              <a:rPr lang="en-US"/>
              <a:t>.</a:t>
            </a:r>
            <a:endParaRPr/>
          </a:p>
          <a:p>
            <a:pPr marL="914400" marR="0" lvl="1" indent="-368300" algn="l" rtl="0">
              <a:lnSpc>
                <a:spcPct val="90000"/>
              </a:lnSpc>
              <a:spcBef>
                <a:spcPts val="1000"/>
              </a:spcBef>
              <a:spcAft>
                <a:spcPts val="0"/>
              </a:spcAft>
              <a:buSzPts val="1800"/>
              <a:buAutoNum type="alphaLcPeriod"/>
            </a:pPr>
            <a:r>
              <a:rPr lang="en-US" b="1"/>
              <a:t>Support Gender Inclusion</a:t>
            </a:r>
            <a:r>
              <a:rPr lang="en-US"/>
              <a:t> – Address </a:t>
            </a:r>
            <a:r>
              <a:rPr lang="en-US" u="sng"/>
              <a:t>gender disparities</a:t>
            </a:r>
            <a:r>
              <a:rPr lang="en-US"/>
              <a:t> in informatics education and create an </a:t>
            </a:r>
            <a:r>
              <a:rPr lang="en-US" u="sng"/>
              <a:t>equitable learning environment</a:t>
            </a:r>
            <a:r>
              <a:rPr lang="en-US"/>
              <a:t>.</a:t>
            </a:r>
            <a:endParaRPr/>
          </a:p>
          <a:p>
            <a:pPr marL="914400" marR="0" lvl="1" indent="-368300" algn="l" rtl="0">
              <a:lnSpc>
                <a:spcPct val="90000"/>
              </a:lnSpc>
              <a:spcBef>
                <a:spcPts val="1000"/>
              </a:spcBef>
              <a:spcAft>
                <a:spcPts val="0"/>
              </a:spcAft>
              <a:buSzPts val="1800"/>
              <a:buAutoNum type="alphaLcPeriod"/>
            </a:pPr>
            <a:r>
              <a:rPr lang="en-US" b="1"/>
              <a:t>Develop Informatics Competencies</a:t>
            </a:r>
            <a:r>
              <a:rPr lang="en-US"/>
              <a:t> – Align teaching with </a:t>
            </a:r>
            <a:r>
              <a:rPr lang="en-US" u="sng"/>
              <a:t>core informatics concepts</a:t>
            </a:r>
            <a:r>
              <a:rPr lang="en-US"/>
              <a:t> such as algorithms, data structures, and programming.</a:t>
            </a:r>
            <a:endParaRPr/>
          </a:p>
          <a:p>
            <a:pPr marL="914400" marR="0" lvl="1" indent="-368300" algn="l" rtl="0">
              <a:lnSpc>
                <a:spcPct val="90000"/>
              </a:lnSpc>
              <a:spcBef>
                <a:spcPts val="1000"/>
              </a:spcBef>
              <a:spcAft>
                <a:spcPts val="0"/>
              </a:spcAft>
              <a:buSzPts val="1800"/>
              <a:buAutoNum type="alphaLcPeriod"/>
            </a:pPr>
            <a:r>
              <a:rPr lang="en-US" b="1"/>
              <a:t>Enhance Teacher Professional Learning</a:t>
            </a:r>
            <a:r>
              <a:rPr lang="en-US"/>
              <a:t> – Provide </a:t>
            </a:r>
            <a:r>
              <a:rPr lang="en-US" u="sng"/>
              <a:t>educators</a:t>
            </a:r>
            <a:r>
              <a:rPr lang="en-US"/>
              <a:t> with the necessary training, resources, and tools to implement effective informatics lessons.</a:t>
            </a:r>
            <a:endParaRPr/>
          </a:p>
          <a:p>
            <a:pPr marL="914400" marR="0" lvl="1" indent="-368300" algn="l" rtl="0">
              <a:lnSpc>
                <a:spcPct val="90000"/>
              </a:lnSpc>
              <a:spcBef>
                <a:spcPts val="1000"/>
              </a:spcBef>
              <a:spcAft>
                <a:spcPts val="0"/>
              </a:spcAft>
              <a:buSzPts val="1800"/>
              <a:buAutoNum type="alphaLcPeriod"/>
            </a:pPr>
            <a:r>
              <a:rPr lang="en-US" b="1"/>
              <a:t>Ensure Curriculum Alignment</a:t>
            </a:r>
            <a:r>
              <a:rPr lang="en-US"/>
              <a:t> – Help </a:t>
            </a:r>
            <a:r>
              <a:rPr lang="en-US" u="sng"/>
              <a:t>teachers</a:t>
            </a:r>
            <a:r>
              <a:rPr lang="en-US"/>
              <a:t> align informatics education with national and European curriculum standards.</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3f97d2baad_0_4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pic>
        <p:nvPicPr>
          <p:cNvPr id="122" name="Google Shape;122;g33f97d2baad_0_44"/>
          <p:cNvPicPr preferRelativeResize="0"/>
          <p:nvPr/>
        </p:nvPicPr>
        <p:blipFill rotWithShape="1">
          <a:blip r:embed="rId3">
            <a:alphaModFix/>
          </a:blip>
          <a:srcRect/>
          <a:stretch/>
        </p:blipFill>
        <p:spPr>
          <a:xfrm>
            <a:off x="5143338" y="797450"/>
            <a:ext cx="7048673" cy="6060541"/>
          </a:xfrm>
          <a:prstGeom prst="rect">
            <a:avLst/>
          </a:prstGeom>
          <a:noFill/>
          <a:ln>
            <a:noFill/>
          </a:ln>
        </p:spPr>
      </p:pic>
      <p:sp>
        <p:nvSpPr>
          <p:cNvPr id="123" name="Google Shape;123;g33f97d2baad_0_44"/>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1000"/>
              </a:spcBef>
              <a:spcAft>
                <a:spcPts val="0"/>
              </a:spcAft>
              <a:buSzPts val="2200"/>
              <a:buNone/>
            </a:pPr>
            <a:endParaRPr/>
          </a:p>
          <a:p>
            <a:pPr marL="0" marR="0" lvl="0" indent="0" algn="l" rtl="0">
              <a:lnSpc>
                <a:spcPct val="90000"/>
              </a:lnSpc>
              <a:spcBef>
                <a:spcPts val="1000"/>
              </a:spcBef>
              <a:spcAft>
                <a:spcPts val="0"/>
              </a:spcAft>
              <a:buSzPts val="2200"/>
              <a:buNone/>
            </a:pPr>
            <a:r>
              <a:rPr lang="en-US"/>
              <a:t>The </a:t>
            </a:r>
            <a:r>
              <a:rPr lang="en-US" b="1"/>
              <a:t>THINKER Framework</a:t>
            </a:r>
            <a:r>
              <a:rPr lang="en-US"/>
              <a:t> is built on </a:t>
            </a:r>
            <a:r>
              <a:rPr lang="en-US" b="1" u="sng"/>
              <a:t>four key pillars</a:t>
            </a:r>
            <a:r>
              <a:rPr lang="en-US"/>
              <a:t>:</a:t>
            </a:r>
            <a:endParaRPr/>
          </a:p>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33f97d2baad_0_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sp>
        <p:nvSpPr>
          <p:cNvPr id="130" name="Google Shape;130;g33f97d2baad_0_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endParaRPr/>
          </a:p>
          <a:p>
            <a:pPr marL="0" marR="0" lvl="0" indent="0" algn="l" rtl="0">
              <a:lnSpc>
                <a:spcPct val="90000"/>
              </a:lnSpc>
              <a:spcBef>
                <a:spcPts val="1000"/>
              </a:spcBef>
              <a:spcAft>
                <a:spcPts val="0"/>
              </a:spcAft>
              <a:buSzPts val="2200"/>
              <a:buNone/>
            </a:pPr>
            <a:r>
              <a:rPr lang="en-US" b="1"/>
              <a:t>Four key pillars:</a:t>
            </a:r>
            <a:endParaRPr/>
          </a:p>
          <a:p>
            <a:pPr marL="914400" marR="0" lvl="0" indent="-368300" algn="l" rtl="0">
              <a:lnSpc>
                <a:spcPct val="90000"/>
              </a:lnSpc>
              <a:spcBef>
                <a:spcPts val="1000"/>
              </a:spcBef>
              <a:spcAft>
                <a:spcPts val="0"/>
              </a:spcAft>
              <a:buSzPts val="2200"/>
              <a:buAutoNum type="arabicPeriod"/>
            </a:pPr>
            <a:r>
              <a:rPr lang="en-US" b="1"/>
              <a:t>Informatics Areas &amp; Competencies</a:t>
            </a:r>
            <a:r>
              <a:rPr lang="en-US"/>
              <a:t> – Focuses on core informatics topics and essential digital skills.</a:t>
            </a:r>
            <a:endParaRPr/>
          </a:p>
          <a:p>
            <a:pPr marL="0" marR="0" lvl="0" indent="0" algn="l" rtl="0">
              <a:lnSpc>
                <a:spcPct val="90000"/>
              </a:lnSpc>
              <a:spcBef>
                <a:spcPts val="1000"/>
              </a:spcBef>
              <a:spcAft>
                <a:spcPts val="0"/>
              </a:spcAft>
              <a:buSzPts val="2200"/>
              <a:buNone/>
            </a:pPr>
            <a:endParaRPr/>
          </a:p>
          <a:p>
            <a:pPr marL="914400" marR="0" lvl="0" indent="-368300" algn="l" rtl="0">
              <a:lnSpc>
                <a:spcPct val="90000"/>
              </a:lnSpc>
              <a:spcBef>
                <a:spcPts val="1000"/>
              </a:spcBef>
              <a:spcAft>
                <a:spcPts val="0"/>
              </a:spcAft>
              <a:buSzPts val="2200"/>
              <a:buAutoNum type="arabicPeriod"/>
            </a:pPr>
            <a:r>
              <a:rPr lang="en-US" b="1"/>
              <a:t>Authentic Learning</a:t>
            </a:r>
            <a:r>
              <a:rPr lang="en-US"/>
              <a:t> – Encourages students to apply knowledge in meaningful, real-world contexts.</a:t>
            </a:r>
            <a:endParaRPr/>
          </a:p>
          <a:p>
            <a:pPr marL="0" marR="0" lvl="0" indent="0" algn="l" rtl="0">
              <a:lnSpc>
                <a:spcPct val="90000"/>
              </a:lnSpc>
              <a:spcBef>
                <a:spcPts val="1000"/>
              </a:spcBef>
              <a:spcAft>
                <a:spcPts val="0"/>
              </a:spcAft>
              <a:buSzPts val="2200"/>
              <a:buNone/>
            </a:pPr>
            <a:endParaRPr/>
          </a:p>
          <a:p>
            <a:pPr marL="914400" marR="0" lvl="0" indent="-368300" algn="l" rtl="0">
              <a:lnSpc>
                <a:spcPct val="90000"/>
              </a:lnSpc>
              <a:spcBef>
                <a:spcPts val="1000"/>
              </a:spcBef>
              <a:spcAft>
                <a:spcPts val="0"/>
              </a:spcAft>
              <a:buSzPts val="2200"/>
              <a:buAutoNum type="arabicPeriod"/>
            </a:pPr>
            <a:r>
              <a:rPr lang="en-US" b="1"/>
              <a:t>Gender Inclusion</a:t>
            </a:r>
            <a:r>
              <a:rPr lang="en-US"/>
              <a:t> – Promotes strategies for inclusive teaching and reducing gender biases in STEM.</a:t>
            </a:r>
            <a:endParaRPr/>
          </a:p>
          <a:p>
            <a:pPr marL="0" marR="0" lvl="0" indent="0" algn="l" rtl="0">
              <a:lnSpc>
                <a:spcPct val="90000"/>
              </a:lnSpc>
              <a:spcBef>
                <a:spcPts val="1000"/>
              </a:spcBef>
              <a:spcAft>
                <a:spcPts val="0"/>
              </a:spcAft>
              <a:buSzPts val="2200"/>
              <a:buNone/>
            </a:pPr>
            <a:endParaRPr/>
          </a:p>
          <a:p>
            <a:pPr marL="914400" marR="0" lvl="0" indent="-368300" algn="l" rtl="0">
              <a:lnSpc>
                <a:spcPct val="90000"/>
              </a:lnSpc>
              <a:spcBef>
                <a:spcPts val="1000"/>
              </a:spcBef>
              <a:spcAft>
                <a:spcPts val="0"/>
              </a:spcAft>
              <a:buSzPts val="2200"/>
              <a:buAutoNum type="arabicPeriod"/>
            </a:pPr>
            <a:r>
              <a:rPr lang="en-US" b="1"/>
              <a:t>Teacher Professional Learning</a:t>
            </a:r>
            <a:r>
              <a:rPr lang="en-US"/>
              <a:t> – Provides training and resources to help educators apply THINKER principles effectively.</a:t>
            </a:r>
            <a:endParaRPr/>
          </a:p>
          <a:p>
            <a:pPr marL="571500" marR="0" lvl="0" indent="-20320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3f97d2baad_0_12"/>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What is the </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THINKER</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 Framework?</a:t>
            </a:r>
            <a:endParaRPr/>
          </a:p>
        </p:txBody>
      </p:sp>
      <p:pic>
        <p:nvPicPr>
          <p:cNvPr id="137" name="Google Shape;137;g33f97d2baad_0_12"/>
          <p:cNvPicPr preferRelativeResize="0"/>
          <p:nvPr/>
        </p:nvPicPr>
        <p:blipFill rotWithShape="1">
          <a:blip r:embed="rId3">
            <a:alphaModFix/>
          </a:blip>
          <a:srcRect/>
          <a:stretch/>
        </p:blipFill>
        <p:spPr>
          <a:xfrm>
            <a:off x="1480687" y="786525"/>
            <a:ext cx="9179087" cy="60605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3fb7fd6122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is the THINKER Framework?</a:t>
            </a:r>
            <a:endParaRPr/>
          </a:p>
        </p:txBody>
      </p:sp>
      <p:sp>
        <p:nvSpPr>
          <p:cNvPr id="144" name="Google Shape;144;g33fb7fd6122_0_0"/>
          <p:cNvSpPr txBox="1">
            <a:spLocks noGrp="1"/>
          </p:cNvSpPr>
          <p:nvPr>
            <p:ph type="body" idx="1"/>
          </p:nvPr>
        </p:nvSpPr>
        <p:spPr>
          <a:xfrm>
            <a:off x="989250" y="781198"/>
            <a:ext cx="9510600" cy="15819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Clr>
                <a:schemeClr val="accent4"/>
              </a:buClr>
              <a:buSzPts val="2200"/>
              <a:buFont typeface="Arial"/>
              <a:buNone/>
            </a:pPr>
            <a:endParaRPr sz="3100" b="1"/>
          </a:p>
          <a:p>
            <a:pPr marL="0" marR="0" lvl="0" indent="0" algn="ctr" rtl="0">
              <a:lnSpc>
                <a:spcPct val="90000"/>
              </a:lnSpc>
              <a:spcBef>
                <a:spcPts val="1000"/>
              </a:spcBef>
              <a:spcAft>
                <a:spcPts val="0"/>
              </a:spcAft>
              <a:buClr>
                <a:schemeClr val="accent4"/>
              </a:buClr>
              <a:buSzPts val="2200"/>
              <a:buFont typeface="Arial"/>
              <a:buNone/>
            </a:pPr>
            <a:r>
              <a:rPr lang="en-US" sz="3100" b="1"/>
              <a:t>What are the challenges in designing inclusive and collaborative lessons?</a:t>
            </a:r>
            <a:endParaRPr sz="3100" b="1"/>
          </a:p>
          <a:p>
            <a:pPr marL="0" marR="0" lvl="0" indent="0" algn="ctr" rtl="0">
              <a:lnSpc>
                <a:spcPct val="90000"/>
              </a:lnSpc>
              <a:spcBef>
                <a:spcPts val="1000"/>
              </a:spcBef>
              <a:spcAft>
                <a:spcPts val="0"/>
              </a:spcAft>
              <a:buClr>
                <a:schemeClr val="accent4"/>
              </a:buClr>
              <a:buSzPts val="2200"/>
              <a:buFont typeface="Arial"/>
              <a:buNone/>
            </a:pPr>
            <a:endParaRPr sz="3100" b="1"/>
          </a:p>
        </p:txBody>
      </p:sp>
      <p:pic>
        <p:nvPicPr>
          <p:cNvPr id="145" name="Google Shape;145;g33fb7fd6122_0_0"/>
          <p:cNvPicPr preferRelativeResize="0"/>
          <p:nvPr/>
        </p:nvPicPr>
        <p:blipFill rotWithShape="1">
          <a:blip r:embed="rId3">
            <a:alphaModFix/>
          </a:blip>
          <a:srcRect l="-1319" r="132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2828</Words>
  <Application>Microsoft Office PowerPoint</Application>
  <PresentationFormat>Widescreen</PresentationFormat>
  <Paragraphs>254</Paragraphs>
  <Slides>19</Slides>
  <Notes>19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Calibri</vt:lpstr>
      <vt:lpstr>Arial</vt:lpstr>
      <vt:lpstr>Open Sans</vt:lpstr>
      <vt:lpstr>Roboto</vt:lpstr>
      <vt:lpstr>CARDET Course template - Cover page</vt:lpstr>
      <vt:lpstr>CARDET Course template</vt:lpstr>
      <vt:lpstr>CARDET Course template</vt:lpstr>
      <vt:lpstr>WP3: Teacher training for authentic and gender inclusive informatics education</vt:lpstr>
      <vt:lpstr>Module 6: Learning and assessment design for upper primary classes based on the THINKER framework</vt:lpstr>
      <vt:lpstr>Learning outcomes</vt:lpstr>
      <vt:lpstr>Contents</vt:lpstr>
      <vt:lpstr>What is the THINKER Framework?</vt:lpstr>
      <vt:lpstr>What is the THINKER Framework?</vt:lpstr>
      <vt:lpstr>What is the THINKER Framework?</vt:lpstr>
      <vt:lpstr>What is the THINKER Framework?</vt:lpstr>
      <vt:lpstr>What is the THINKER Framework?</vt:lpstr>
      <vt:lpstr>THINKER-Aligned lesson</vt:lpstr>
      <vt:lpstr>THINKER-Aligned lesson</vt:lpstr>
      <vt:lpstr>Activity 1 – Analyzing successful lesson designs</vt:lpstr>
      <vt:lpstr>Activity 1 – Analyzing successful lesson designs</vt:lpstr>
      <vt:lpstr>Activity 2: Adapting a lesson for the THINKER Framework</vt:lpstr>
      <vt:lpstr>Activity 2: Adapting a lesson for the THINKER Framework</vt:lpstr>
      <vt:lpstr>Activity 3: Designing a New THINKER-aligned lesson</vt:lpstr>
      <vt:lpstr>Reflection and Conclusions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2025-11-02T00:39:51Z</dcterms:modified>
</cp:coreProperties>
</file>