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10"/>
  </p:notesMasterIdLst>
  <p:sldIdLst>
    <p:sldId id="256" r:id="rId4"/>
    <p:sldId id="257" r:id="rId5"/>
    <p:sldId id="258" r:id="rId6"/>
    <p:sldId id="259" r:id="rId7"/>
    <p:sldId id="260" r:id="rId8"/>
    <p:sldId id="261" r:id="rId9"/>
  </p:sldIdLst>
  <p:sldSz cx="12192000" cy="6858000"/>
  <p:notesSz cx="6858000" cy="9144000"/>
  <p:embeddedFontLst>
    <p:embeddedFont>
      <p:font typeface="Open Sans" panose="020B0606030504020204" pitchFamily="34" charset="0"/>
      <p:regular r:id="rId11"/>
      <p:bold r:id="rId12"/>
      <p:italic r:id="rId13"/>
      <p:bold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jHiX6kdiKoUowaYbEF0eO1nVH0+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3.fntdata"/><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font" Target="fonts/font2.fntdata"/><Relationship Id="rId17" Type="http://customschemas.google.com/relationships/presentationmetadata" Target="metadata"/><Relationship Id="rId2" Type="http://schemas.openxmlformats.org/officeDocument/2006/relationships/slideMaster" Target="slideMasters/slideMaster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font" Target="fonts/font1.fntdata"/><Relationship Id="rId5" Type="http://schemas.openxmlformats.org/officeDocument/2006/relationships/slide" Target="slides/slide2.xml"/><Relationship Id="rId10" Type="http://schemas.openxmlformats.org/officeDocument/2006/relationships/notesMaster" Target="notesMasters/notesMaster1.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Let’s start with the goals for today’s module. By the end of this session, you will be able to do two key things: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First, you’ll be able to </a:t>
            </a:r>
            <a:r>
              <a:rPr lang="en-US" sz="1100" b="1">
                <a:latin typeface="Arial"/>
                <a:ea typeface="Arial"/>
                <a:cs typeface="Arial"/>
                <a:sym typeface="Arial"/>
              </a:rPr>
              <a:t>analyze and reflect on real classroom case studies</a:t>
            </a:r>
            <a:r>
              <a:rPr lang="en-US" sz="1100">
                <a:latin typeface="Arial"/>
                <a:ea typeface="Arial"/>
                <a:cs typeface="Arial"/>
                <a:sym typeface="Arial"/>
              </a:rPr>
              <a:t>. You’ll review two scenarios — one effective and one less so — to better understand how authentic learning impacts student outcomes. You’ll practice identifying strengths and weaknesses in lesson design, and discuss them with your peers. This helps us develop a more critical, reflective mindset about our own teaching practices.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Second, you’ll learn how to </a:t>
            </a:r>
            <a:r>
              <a:rPr lang="en-US" sz="1100" b="1">
                <a:latin typeface="Arial"/>
                <a:ea typeface="Arial"/>
                <a:cs typeface="Arial"/>
                <a:sym typeface="Arial"/>
              </a:rPr>
              <a:t>apply both quantitative and qualitative methods to measure student engagement</a:t>
            </a:r>
            <a:r>
              <a:rPr lang="en-US" sz="1100">
                <a:latin typeface="Arial"/>
                <a:ea typeface="Arial"/>
                <a:cs typeface="Arial"/>
                <a:sym typeface="Arial"/>
              </a:rPr>
              <a:t>. This means using practical tools — like checklists, surveys, and reflection prompts — to gather evidence of both </a:t>
            </a:r>
            <a:r>
              <a:rPr lang="en-US" sz="1100" b="1">
                <a:latin typeface="Arial"/>
                <a:ea typeface="Arial"/>
                <a:cs typeface="Arial"/>
                <a:sym typeface="Arial"/>
              </a:rPr>
              <a:t>cognitive engagement</a:t>
            </a:r>
            <a:r>
              <a:rPr lang="en-US" sz="1100">
                <a:latin typeface="Arial"/>
                <a:ea typeface="Arial"/>
                <a:cs typeface="Arial"/>
                <a:sym typeface="Arial"/>
              </a:rPr>
              <a:t> (what students are thinking and doing) and </a:t>
            </a:r>
            <a:r>
              <a:rPr lang="en-US" sz="1100" b="1">
                <a:latin typeface="Arial"/>
                <a:ea typeface="Arial"/>
                <a:cs typeface="Arial"/>
                <a:sym typeface="Arial"/>
              </a:rPr>
              <a:t>emotional engagement</a:t>
            </a:r>
            <a:r>
              <a:rPr lang="en-US" sz="1100">
                <a:latin typeface="Arial"/>
                <a:ea typeface="Arial"/>
                <a:cs typeface="Arial"/>
                <a:sym typeface="Arial"/>
              </a:rPr>
              <a:t> (how they’re feeling and connecting to the learning).</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Together, these outcomes will support you in designing learning experiences that are not only authentic and inclusive, but also measurable and impactful — so you can continuously improve how you support all learners in your classroom.</a:t>
            </a: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a:p>
        </p:txBody>
      </p:sp>
      <p:sp>
        <p:nvSpPr>
          <p:cNvPr id="96" name="Google Shape;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8858fd4f9_0_7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8858fd4f9_0_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436002c3ce_0_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g3436002c3ce_0_6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Each of you has received one of the </a:t>
            </a:r>
            <a:r>
              <a:rPr lang="en-US" sz="1100" b="1">
                <a:latin typeface="Arial"/>
                <a:ea typeface="Arial"/>
                <a:cs typeface="Arial"/>
                <a:sym typeface="Arial"/>
              </a:rPr>
              <a:t>realistic classroom scenarios</a:t>
            </a:r>
            <a:r>
              <a:rPr lang="en-US" sz="1100">
                <a:latin typeface="Arial"/>
                <a:ea typeface="Arial"/>
                <a:cs typeface="Arial"/>
                <a:sym typeface="Arial"/>
              </a:rPr>
              <a:t> we discussed. These are based on common experiences — activities that were meant to be engaging but didn’t fully reach their potential.</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Your task is to </a:t>
            </a:r>
            <a:r>
              <a:rPr lang="en-US" sz="1100" b="1">
                <a:latin typeface="Arial"/>
                <a:ea typeface="Arial"/>
                <a:cs typeface="Arial"/>
                <a:sym typeface="Arial"/>
              </a:rPr>
              <a:t>analyze the scenario through the lens of engagement and the THINKER framework</a:t>
            </a:r>
            <a:r>
              <a:rPr lang="en-US" sz="1100">
                <a:latin typeface="Arial"/>
                <a:ea typeface="Arial"/>
                <a:cs typeface="Arial"/>
                <a:sym typeface="Arial"/>
              </a:rPr>
              <a:t>. Identify what could have been done better — and, more importantly, </a:t>
            </a:r>
            <a:r>
              <a:rPr lang="en-US" sz="1100" b="1">
                <a:latin typeface="Arial"/>
                <a:ea typeface="Arial"/>
                <a:cs typeface="Arial"/>
                <a:sym typeface="Arial"/>
              </a:rPr>
              <a:t>how</a:t>
            </a:r>
            <a:r>
              <a:rPr lang="en-US" sz="1100">
                <a:latin typeface="Arial"/>
                <a:ea typeface="Arial"/>
                <a:cs typeface="Arial"/>
                <a:sym typeface="Arial"/>
              </a:rPr>
              <a:t> you would improve it using what you’ve learned about authentic learning, inclusivity, and student engagement.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Try to focus on specific actions — small changes that could make a big difference in how students think and feel during the task.</a:t>
            </a: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a:p>
        </p:txBody>
      </p:sp>
      <p:sp>
        <p:nvSpPr>
          <p:cNvPr id="109" name="Google Shape;109;g3436002c3ce_0_6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774538e26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g35774538e26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ECB5FA2B-950F-5B0E-6DCF-01A83C44A00A}"/>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54C827F7-2635-FE77-D486-483F10108263}"/>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54d07319e6_0_38"/>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54d07319e6_0_38"/>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54d07319e6_0_38"/>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54d07319e6_0_38"/>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54d07319e6_0_38"/>
          <p:cNvGrpSpPr/>
          <p:nvPr/>
        </p:nvGrpSpPr>
        <p:grpSpPr>
          <a:xfrm>
            <a:off x="2179811" y="4729766"/>
            <a:ext cx="7832078" cy="1110328"/>
            <a:chOff x="2179603" y="4888792"/>
            <a:chExt cx="7798544" cy="1110328"/>
          </a:xfrm>
        </p:grpSpPr>
        <p:pic>
          <p:nvPicPr>
            <p:cNvPr id="47" name="Google Shape;47;g354d07319e6_0_3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54d07319e6_0_38"/>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49" name="Google Shape;49;g354d07319e6_0_38"/>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54d07319e6_0_3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54d07319e6_0_38"/>
            <p:cNvPicPr preferRelativeResize="0"/>
            <p:nvPr/>
          </p:nvPicPr>
          <p:blipFill rotWithShape="1">
            <a:blip r:embed="rId7">
              <a:alphaModFix/>
            </a:blip>
            <a:srcRect l="6517" t="2903" r="6454"/>
            <a:stretch/>
          </p:blipFill>
          <p:spPr>
            <a:xfrm>
              <a:off x="7781600" y="4945247"/>
              <a:ext cx="2196547" cy="545647"/>
            </a:xfrm>
            <a:prstGeom prst="rect">
              <a:avLst/>
            </a:prstGeom>
            <a:noFill/>
            <a:ln>
              <a:noFill/>
            </a:ln>
          </p:spPr>
        </p:pic>
        <p:pic>
          <p:nvPicPr>
            <p:cNvPr id="52" name="Google Shape;52;g354d07319e6_0_3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54d07319e6_0_3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54d07319e6_0_3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54d07319e6_0_3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54d07319e6_0_3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EBE9C22E-C6AB-9AAA-7E41-792A1B7BC2A6}"/>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0"/>
        <p:cNvGrpSpPr/>
        <p:nvPr/>
      </p:nvGrpSpPr>
      <p:grpSpPr>
        <a:xfrm>
          <a:off x="0" y="0"/>
          <a:ext cx="0" cy="0"/>
          <a:chOff x="0" y="0"/>
          <a:chExt cx="0" cy="0"/>
        </a:xfrm>
      </p:grpSpPr>
      <p:sp>
        <p:nvSpPr>
          <p:cNvPr id="61" name="Google Shape;61;g35774538e26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2" name="Google Shape;62;g35774538e26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3" name="Google Shape;63;g35774538e26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4" name="Google Shape;64;g35774538e26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6" name="Google Shape;66;g35774538e26_0_63"/>
          <p:cNvGrpSpPr/>
          <p:nvPr/>
        </p:nvGrpSpPr>
        <p:grpSpPr>
          <a:xfrm>
            <a:off x="2179811" y="4729766"/>
            <a:ext cx="7832078" cy="1110328"/>
            <a:chOff x="2179603" y="4888792"/>
            <a:chExt cx="7798544" cy="1110328"/>
          </a:xfrm>
        </p:grpSpPr>
        <p:pic>
          <p:nvPicPr>
            <p:cNvPr id="67" name="Google Shape;67;g35774538e26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8" name="Google Shape;68;g35774538e26_0_63"/>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69" name="Google Shape;69;g35774538e26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0" name="Google Shape;70;g35774538e26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1" name="Google Shape;71;g35774538e26_0_63"/>
            <p:cNvPicPr preferRelativeResize="0"/>
            <p:nvPr/>
          </p:nvPicPr>
          <p:blipFill rotWithShape="1">
            <a:blip r:embed="rId7">
              <a:alphaModFix/>
            </a:blip>
            <a:srcRect l="6517" t="2903" r="6454"/>
            <a:stretch/>
          </p:blipFill>
          <p:spPr>
            <a:xfrm>
              <a:off x="7781600" y="4945247"/>
              <a:ext cx="2196547" cy="545647"/>
            </a:xfrm>
            <a:prstGeom prst="rect">
              <a:avLst/>
            </a:prstGeom>
            <a:noFill/>
            <a:ln>
              <a:noFill/>
            </a:ln>
          </p:spPr>
        </p:pic>
        <p:pic>
          <p:nvPicPr>
            <p:cNvPr id="72" name="Google Shape;72;g35774538e26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3" name="Google Shape;73;g35774538e26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4" name="Google Shape;74;g35774538e26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5" name="Google Shape;75;g35774538e26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6" name="Google Shape;76;g35774538e26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61925BD6-4727-4E35-54A6-0773457265E0}"/>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77"/>
        <p:cNvGrpSpPr/>
        <p:nvPr/>
      </p:nvGrpSpPr>
      <p:grpSpPr>
        <a:xfrm>
          <a:off x="0" y="0"/>
          <a:ext cx="0" cy="0"/>
          <a:chOff x="0" y="0"/>
          <a:chExt cx="0" cy="0"/>
        </a:xfrm>
      </p:grpSpPr>
      <p:sp>
        <p:nvSpPr>
          <p:cNvPr id="78" name="Google Shape;78;g35774538e26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g35774538e26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450"/>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4538e26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4538e26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a:t>
            </a: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or secon</a:t>
            </a:r>
            <a:r>
              <a:rPr lang="en-US"/>
              <a:t>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5: Evaluation of teaching and assessment practices </a:t>
            </a: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in seco</a:t>
            </a:r>
            <a:r>
              <a:rPr lang="en-US"/>
              <a:t>ndary informatics education</a:t>
            </a:r>
            <a:endParaRPr/>
          </a:p>
          <a:p>
            <a:pPr marL="0" lvl="0" indent="0" algn="l" rtl="0">
              <a:lnSpc>
                <a:spcPct val="90000"/>
              </a:lnSpc>
              <a:spcBef>
                <a:spcPts val="0"/>
              </a:spcBef>
              <a:spcAft>
                <a:spcPts val="0"/>
              </a:spcAft>
              <a:buClr>
                <a:schemeClr val="dk1"/>
              </a:buClr>
              <a:buSzPct val="62500"/>
              <a:buFont typeface="Calibri"/>
              <a:buNone/>
            </a:pPr>
            <a:endParaRPr/>
          </a:p>
        </p:txBody>
      </p:sp>
      <p:sp>
        <p:nvSpPr>
          <p:cNvPr id="92" name="Google Shape;92;p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5.3: Case study - Measuring the impact</a:t>
            </a:r>
            <a:br>
              <a:rPr lang="en-US"/>
            </a:br>
            <a:r>
              <a:rPr lang="en-US"/>
              <a:t>of authentic learning in the classroom</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By the end of this module teachers will be able to:</a:t>
            </a:r>
            <a:br>
              <a:rPr lang="en-US"/>
            </a:br>
            <a:endParaRPr/>
          </a:p>
          <a:p>
            <a:pPr marL="914400" lvl="0" indent="-368300" algn="l" rtl="0">
              <a:lnSpc>
                <a:spcPct val="100000"/>
              </a:lnSpc>
              <a:spcBef>
                <a:spcPts val="0"/>
              </a:spcBef>
              <a:spcAft>
                <a:spcPts val="0"/>
              </a:spcAft>
              <a:buSzPts val="2200"/>
              <a:buChar char="•"/>
            </a:pPr>
            <a:r>
              <a:rPr lang="en-US"/>
              <a:t>Analyse case studies, based on the experience of reviewing two scenarios that highlight the impact of authentic learning on student outcomes</a:t>
            </a:r>
            <a:br>
              <a:rPr lang="en-US"/>
            </a:br>
            <a:endParaRPr/>
          </a:p>
          <a:p>
            <a:pPr marL="914400" lvl="0" indent="-368300" algn="l" rtl="0">
              <a:lnSpc>
                <a:spcPct val="100000"/>
              </a:lnSpc>
              <a:spcBef>
                <a:spcPts val="0"/>
              </a:spcBef>
              <a:spcAft>
                <a:spcPts val="0"/>
              </a:spcAft>
              <a:buSzPts val="2200"/>
              <a:buChar char="•"/>
            </a:pPr>
            <a:r>
              <a:rPr lang="en-US"/>
              <a:t>Develop a reflective critique on the application of authentic learning tasks, sharing examples of effective and ineffective practices with peers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348858fd4f9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a:t>
            </a:r>
            <a:endParaRPr/>
          </a:p>
        </p:txBody>
      </p:sp>
      <p:sp>
        <p:nvSpPr>
          <p:cNvPr id="105" name="Google Shape;105;g348858fd4f9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Learning outcomes</a:t>
            </a:r>
            <a:endParaRPr sz="2000"/>
          </a:p>
          <a:p>
            <a:pPr marL="571500" lvl="0" indent="-330200" algn="l" rtl="0">
              <a:lnSpc>
                <a:spcPct val="90000"/>
              </a:lnSpc>
              <a:spcBef>
                <a:spcPts val="1000"/>
              </a:spcBef>
              <a:spcAft>
                <a:spcPts val="0"/>
              </a:spcAft>
              <a:buSzPts val="2000"/>
              <a:buChar char="•"/>
            </a:pPr>
            <a:r>
              <a:rPr lang="en-US" sz="2000"/>
              <a:t>Slide 4 - Contents </a:t>
            </a:r>
            <a:endParaRPr sz="2000"/>
          </a:p>
          <a:p>
            <a:pPr marL="571500" lvl="0" indent="-330200" algn="l" rtl="0">
              <a:lnSpc>
                <a:spcPct val="90000"/>
              </a:lnSpc>
              <a:spcBef>
                <a:spcPts val="1000"/>
              </a:spcBef>
              <a:spcAft>
                <a:spcPts val="0"/>
              </a:spcAft>
              <a:buSzPts val="2000"/>
              <a:buChar char="•"/>
            </a:pPr>
            <a:r>
              <a:rPr lang="en-US" sz="2000"/>
              <a:t>Slide 5 - #1 Group activity - practical exercise</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g3436002c3ce_0_6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#1 Group activity - practical exercise</a:t>
            </a:r>
            <a:endParaRPr/>
          </a:p>
        </p:txBody>
      </p:sp>
      <p:sp>
        <p:nvSpPr>
          <p:cNvPr id="112" name="Google Shape;112;g3436002c3ce_0_6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457200" lvl="0" indent="-368300" algn="l" rtl="0">
              <a:lnSpc>
                <a:spcPct val="115000"/>
              </a:lnSpc>
              <a:spcBef>
                <a:spcPts val="0"/>
              </a:spcBef>
              <a:spcAft>
                <a:spcPts val="0"/>
              </a:spcAft>
              <a:buSzPts val="2200"/>
              <a:buChar char="•"/>
            </a:pPr>
            <a:r>
              <a:rPr lang="en-US"/>
              <a:t>Read the provided classroom scenario</a:t>
            </a:r>
            <a:endParaRPr/>
          </a:p>
          <a:p>
            <a:pPr marL="914400" lvl="1" indent="-342900" algn="l" rtl="0">
              <a:lnSpc>
                <a:spcPct val="115000"/>
              </a:lnSpc>
              <a:spcBef>
                <a:spcPts val="0"/>
              </a:spcBef>
              <a:spcAft>
                <a:spcPts val="0"/>
              </a:spcAft>
              <a:buSzPts val="1800"/>
              <a:buChar char="•"/>
            </a:pPr>
            <a:r>
              <a:rPr lang="en-US"/>
              <a:t>first Scenario A</a:t>
            </a:r>
            <a:endParaRPr/>
          </a:p>
          <a:p>
            <a:pPr marL="914400" lvl="1" indent="-342900" algn="l" rtl="0">
              <a:lnSpc>
                <a:spcPct val="115000"/>
              </a:lnSpc>
              <a:spcBef>
                <a:spcPts val="0"/>
              </a:spcBef>
              <a:spcAft>
                <a:spcPts val="0"/>
              </a:spcAft>
              <a:buSzPts val="1800"/>
              <a:buChar char="•"/>
            </a:pPr>
            <a:r>
              <a:rPr lang="en-US"/>
              <a:t>then Scenario B</a:t>
            </a:r>
            <a:br>
              <a:rPr lang="en-US"/>
            </a:br>
            <a:endParaRPr/>
          </a:p>
          <a:p>
            <a:pPr marL="457200" lvl="0" indent="-368300" algn="l" rtl="0">
              <a:lnSpc>
                <a:spcPct val="115000"/>
              </a:lnSpc>
              <a:spcBef>
                <a:spcPts val="0"/>
              </a:spcBef>
              <a:spcAft>
                <a:spcPts val="0"/>
              </a:spcAft>
              <a:buSzPts val="2200"/>
              <a:buChar char="•"/>
            </a:pPr>
            <a:r>
              <a:rPr lang="en-US"/>
              <a:t>Follow the instructions in the scenarios:</a:t>
            </a:r>
            <a:endParaRPr/>
          </a:p>
          <a:p>
            <a:pPr marL="914400" lvl="1" indent="-342900" algn="l" rtl="0">
              <a:lnSpc>
                <a:spcPct val="115000"/>
              </a:lnSpc>
              <a:spcBef>
                <a:spcPts val="0"/>
              </a:spcBef>
              <a:spcAft>
                <a:spcPts val="0"/>
              </a:spcAft>
              <a:buSzPts val="1800"/>
              <a:buChar char="•"/>
            </a:pPr>
            <a:r>
              <a:rPr lang="en-US"/>
              <a:t>Identify at least 4 possible improvements / missed opportunities for engaging students</a:t>
            </a:r>
            <a:endParaRPr/>
          </a:p>
          <a:p>
            <a:pPr marL="914400" lvl="1" indent="-342900" algn="l" rtl="0">
              <a:lnSpc>
                <a:spcPct val="115000"/>
              </a:lnSpc>
              <a:spcBef>
                <a:spcPts val="0"/>
              </a:spcBef>
              <a:spcAft>
                <a:spcPts val="0"/>
              </a:spcAft>
              <a:buSzPts val="1800"/>
              <a:buChar char="•"/>
            </a:pPr>
            <a:r>
              <a:rPr lang="en-US"/>
              <a:t>Link each improvement / missed opportunity  to a relevant THINKER principle</a:t>
            </a:r>
            <a:endParaRPr/>
          </a:p>
          <a:p>
            <a:pPr marL="914400" lvl="1" indent="-342900" algn="l" rtl="0">
              <a:lnSpc>
                <a:spcPct val="115000"/>
              </a:lnSpc>
              <a:spcBef>
                <a:spcPts val="0"/>
              </a:spcBef>
              <a:spcAft>
                <a:spcPts val="0"/>
              </a:spcAft>
              <a:buSzPts val="1800"/>
              <a:buChar char="•"/>
            </a:pPr>
            <a:r>
              <a:rPr lang="en-US"/>
              <a:t>Suggest at least 4 improvements to redesign the lesson for better engagement and impact</a:t>
            </a:r>
            <a:endParaRPr/>
          </a:p>
          <a:p>
            <a:pPr marL="914400" lvl="1" indent="-342900" algn="l" rtl="0">
              <a:lnSpc>
                <a:spcPct val="115000"/>
              </a:lnSpc>
              <a:spcBef>
                <a:spcPts val="0"/>
              </a:spcBef>
              <a:spcAft>
                <a:spcPts val="0"/>
              </a:spcAft>
              <a:buSzPts val="1800"/>
              <a:buChar char="•"/>
            </a:pPr>
            <a:r>
              <a:rPr lang="en-US"/>
              <a:t>Reflect on engagement measurement:</a:t>
            </a:r>
            <a:endParaRPr/>
          </a:p>
          <a:p>
            <a:pPr marL="1371600" lvl="2" indent="-320039" algn="l" rtl="0">
              <a:lnSpc>
                <a:spcPct val="115000"/>
              </a:lnSpc>
              <a:spcBef>
                <a:spcPts val="0"/>
              </a:spcBef>
              <a:spcAft>
                <a:spcPts val="0"/>
              </a:spcAft>
              <a:buSzPts val="1440"/>
              <a:buChar char="•"/>
            </a:pPr>
            <a:r>
              <a:rPr lang="en-US"/>
              <a:t>How could the teacher have measured engagement during the task?</a:t>
            </a:r>
            <a:endParaRPr/>
          </a:p>
          <a:p>
            <a:pPr marL="1371600" lvl="2" indent="-320039" algn="l" rtl="0">
              <a:lnSpc>
                <a:spcPct val="115000"/>
              </a:lnSpc>
              <a:spcBef>
                <a:spcPts val="0"/>
              </a:spcBef>
              <a:spcAft>
                <a:spcPts val="0"/>
              </a:spcAft>
              <a:buSzPts val="1440"/>
              <a:buChar char="•"/>
            </a:pPr>
            <a:r>
              <a:rPr lang="en-US"/>
              <a:t>What tools or strategies could have been used?</a:t>
            </a:r>
            <a:br>
              <a:rPr lang="en-US"/>
            </a:br>
            <a:endParaRPr/>
          </a:p>
          <a:p>
            <a:pPr marL="0" lvl="0" indent="0" algn="l" rtl="0">
              <a:lnSpc>
                <a:spcPct val="90000"/>
              </a:lnSpc>
              <a:spcBef>
                <a:spcPts val="1200"/>
              </a:spcBef>
              <a:spcAft>
                <a:spcPts val="0"/>
              </a:spcAft>
              <a:buSzPts val="2200"/>
              <a:buNone/>
            </a:pPr>
            <a:endParaRPr/>
          </a:p>
        </p:txBody>
      </p:sp>
      <p:pic>
        <p:nvPicPr>
          <p:cNvPr id="113" name="Google Shape;113;g3436002c3ce_0_68" descr="Slika na kojoj se prikazuje namještaj, odijevanje, crtić, ilustracija&#10;&#10;Sadržaj koji je generirala umjetna inteligencija možda nije točan."/>
          <p:cNvPicPr preferRelativeResize="0"/>
          <p:nvPr/>
        </p:nvPicPr>
        <p:blipFill rotWithShape="1">
          <a:blip r:embed="rId3">
            <a:alphaModFix/>
          </a:blip>
          <a:srcRect/>
          <a:stretch/>
        </p:blipFill>
        <p:spPr>
          <a:xfrm>
            <a:off x="8715047" y="3896437"/>
            <a:ext cx="2993365" cy="299336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grpSp>
        <p:nvGrpSpPr>
          <p:cNvPr id="118" name="Google Shape;118;g35774538e26_0_40"/>
          <p:cNvGrpSpPr/>
          <p:nvPr/>
        </p:nvGrpSpPr>
        <p:grpSpPr>
          <a:xfrm>
            <a:off x="2179811" y="4729766"/>
            <a:ext cx="7832078" cy="1110328"/>
            <a:chOff x="2179603" y="4888792"/>
            <a:chExt cx="7798544" cy="1110328"/>
          </a:xfrm>
        </p:grpSpPr>
        <p:pic>
          <p:nvPicPr>
            <p:cNvPr id="119" name="Google Shape;119;g35774538e26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20" name="Google Shape;120;g35774538e26_0_4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121" name="Google Shape;121;g35774538e26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122" name="Google Shape;122;g35774538e26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23" name="Google Shape;123;g35774538e26_0_40"/>
            <p:cNvPicPr preferRelativeResize="0"/>
            <p:nvPr/>
          </p:nvPicPr>
          <p:blipFill rotWithShape="1">
            <a:blip r:embed="rId7">
              <a:alphaModFix/>
            </a:blip>
            <a:srcRect l="6517" t="2903" r="6454"/>
            <a:stretch/>
          </p:blipFill>
          <p:spPr>
            <a:xfrm>
              <a:off x="7781600" y="4945247"/>
              <a:ext cx="2196547" cy="545647"/>
            </a:xfrm>
            <a:prstGeom prst="rect">
              <a:avLst/>
            </a:prstGeom>
            <a:noFill/>
            <a:ln>
              <a:noFill/>
            </a:ln>
          </p:spPr>
        </p:pic>
        <p:pic>
          <p:nvPicPr>
            <p:cNvPr id="124" name="Google Shape;124;g35774538e26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25" name="Google Shape;125;g35774538e26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26" name="Google Shape;126;g35774538e26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27" name="Google Shape;127;g35774538e26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28" name="Google Shape;128;g35774538e26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129" name="Google Shape;129;g35774538e26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130" name="Google Shape;130;g35774538e26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131" name="Google Shape;131;g35774538e26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557</Words>
  <Application>Microsoft Office PowerPoint</Application>
  <PresentationFormat>Widescreen</PresentationFormat>
  <Paragraphs>35</Paragraphs>
  <Slides>6</Slides>
  <Notes>6</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6</vt:i4>
      </vt:variant>
    </vt:vector>
  </HeadingPairs>
  <TitlesOfParts>
    <vt:vector size="12" baseType="lpstr">
      <vt:lpstr>Open Sans</vt:lpstr>
      <vt:lpstr>Calibri</vt:lpstr>
      <vt:lpstr>Arial</vt:lpstr>
      <vt:lpstr>CARDET Course template - Cover page</vt:lpstr>
      <vt:lpstr>CARDET Course template</vt:lpstr>
      <vt:lpstr>CARDET Course template</vt:lpstr>
      <vt:lpstr>WP3: Teacher training for authentic and gender inclusive informatics education</vt:lpstr>
      <vt:lpstr>Module 5: Evaluation of teaching and assessment practices in secondary informatics education </vt:lpstr>
      <vt:lpstr>Learning outcomes</vt:lpstr>
      <vt:lpstr>Contents</vt:lpstr>
      <vt:lpstr>#1 Group activity - practical exercise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2025-11-01T22:58:33Z</dcterms:modified>
</cp:coreProperties>
</file>