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3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Lst>
  <p:sldSz cx="12192000" cy="6858000"/>
  <p:notesSz cx="6858000" cy="9144000"/>
  <p:embeddedFontLst>
    <p:embeddedFont>
      <p:font typeface="Open Sans" panose="020B0606030504020204" pitchFamily="34" charset="0"/>
      <p:regular r:id="rId39"/>
      <p:bold r:id="rId40"/>
      <p:italic r:id="rId41"/>
      <p:boldItalic r:id="rId42"/>
    </p:embeddedFont>
    <p:embeddedFont>
      <p:font typeface="Roboto" panose="02000000000000000000" pitchFamily="2"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1" roundtripDataSignature="AMtx7miyzm1XloeXmgjPEoChxFORVeDEB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un ScienceTeam"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C767B9E-A933-4B9C-9232-C9EC3EDC6482}">
  <a:tblStyle styleId="{9C767B9E-A933-4B9C-9232-C9EC3EDC6482}"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06F3ECD-ED54-4901-A4E3-2CEE5D925B27}"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4.fntdata"/><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6.fntdata"/><Relationship Id="rId52"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5.fntdata"/><Relationship Id="rId56" Type="http://schemas.openxmlformats.org/officeDocument/2006/relationships/tableStyles" Target="tableStyles.xml"/><Relationship Id="rId8" Type="http://schemas.openxmlformats.org/officeDocument/2006/relationships/slide" Target="slides/slide5.xml"/><Relationship Id="rId51" Type="http://customschemas.google.com/relationships/presentationmetadata" Target="metadata"/></Relationships>
</file>

<file path=ppt/comments/comment1.xml><?xml version="1.0" encoding="utf-8"?>
<p:cmLst xmlns:a="http://schemas.openxmlformats.org/drawingml/2006/main" xmlns:r="http://schemas.openxmlformats.org/officeDocument/2006/relationships" xmlns:p="http://schemas.openxmlformats.org/presentationml/2006/main">
  <p:cm authorId="0" dt="2025-05-21T12:24:27.344" idx="1">
    <p:pos x="61" y="555"/>
    <p:text>A clear distinction between checklists (where just yes and no is needed) and rubrics (with more elaborated outcomes and scales) might be helpful here.</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j9EahD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ducation.ec.europa.eu/selfie/get-started/registration-procedure?pk_source=website&amp;pk_medium=link&amp;pk_campaign=hp&amp;pk_content=hp-star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42fdc50bc8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42fdc50bc8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It’s easy to think of reflection as a quick “how did that lesson go?” — but to really drive professional growth, it needs to follow a few core principles: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Intentional. </a:t>
            </a:r>
            <a:r>
              <a:rPr lang="en-US" sz="1100">
                <a:latin typeface="Arial"/>
                <a:ea typeface="Arial"/>
                <a:cs typeface="Arial"/>
                <a:sym typeface="Arial"/>
              </a:rPr>
              <a:t>Self-assessment should start with a </a:t>
            </a:r>
            <a:r>
              <a:rPr lang="en-US" sz="1100" b="1">
                <a:latin typeface="Arial"/>
                <a:ea typeface="Arial"/>
                <a:cs typeface="Arial"/>
                <a:sym typeface="Arial"/>
              </a:rPr>
              <a:t>purpose</a:t>
            </a:r>
            <a:r>
              <a:rPr lang="en-US" sz="1100">
                <a:latin typeface="Arial"/>
                <a:ea typeface="Arial"/>
                <a:cs typeface="Arial"/>
                <a:sym typeface="Arial"/>
              </a:rPr>
              <a:t>. Rather than just asking </a:t>
            </a:r>
            <a:r>
              <a:rPr lang="en-US" sz="1100" i="1">
                <a:latin typeface="Arial"/>
                <a:ea typeface="Arial"/>
                <a:cs typeface="Arial"/>
                <a:sym typeface="Arial"/>
              </a:rPr>
              <a:t>"Did I like how that went?"</a:t>
            </a:r>
            <a:r>
              <a:rPr lang="en-US" sz="1100">
                <a:latin typeface="Arial"/>
                <a:ea typeface="Arial"/>
                <a:cs typeface="Arial"/>
                <a:sym typeface="Arial"/>
              </a:rPr>
              <a:t>, a more powerful question is: </a:t>
            </a:r>
            <a:r>
              <a:rPr lang="en-US" sz="1100" i="1">
                <a:latin typeface="Arial"/>
                <a:ea typeface="Arial"/>
                <a:cs typeface="Arial"/>
                <a:sym typeface="Arial"/>
              </a:rPr>
              <a:t>"Did I meet my learning objectives? Did students achieve what I planned for?" </a:t>
            </a:r>
            <a:r>
              <a:rPr lang="en-US" sz="1100">
                <a:latin typeface="Arial"/>
                <a:ea typeface="Arial"/>
                <a:cs typeface="Arial"/>
                <a:sym typeface="Arial"/>
              </a:rPr>
              <a:t>This shift from </a:t>
            </a:r>
            <a:r>
              <a:rPr lang="en-US" sz="1100" b="1">
                <a:latin typeface="Arial"/>
                <a:ea typeface="Arial"/>
                <a:cs typeface="Arial"/>
                <a:sym typeface="Arial"/>
              </a:rPr>
              <a:t>feeling-based to goal-based</a:t>
            </a:r>
            <a:r>
              <a:rPr lang="en-US" sz="1100">
                <a:latin typeface="Arial"/>
                <a:ea typeface="Arial"/>
                <a:cs typeface="Arial"/>
                <a:sym typeface="Arial"/>
              </a:rPr>
              <a:t> reflection makes your self-assessment actionable.</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Structured. </a:t>
            </a:r>
            <a:r>
              <a:rPr lang="en-US" sz="1100">
                <a:latin typeface="Arial"/>
                <a:ea typeface="Arial"/>
                <a:cs typeface="Arial"/>
                <a:sym typeface="Arial"/>
              </a:rPr>
              <a:t>Structure matters. Use tools like rubrics, guided reflection questions, or lesson logs. Without structure, reflection can be vague and repetitive. Structured tools provide a </a:t>
            </a:r>
            <a:r>
              <a:rPr lang="en-US" sz="1100" b="1">
                <a:latin typeface="Arial"/>
                <a:ea typeface="Arial"/>
                <a:cs typeface="Arial"/>
                <a:sym typeface="Arial"/>
              </a:rPr>
              <a:t>clear lens</a:t>
            </a:r>
            <a:r>
              <a:rPr lang="en-US" sz="1100">
                <a:latin typeface="Arial"/>
                <a:ea typeface="Arial"/>
                <a:cs typeface="Arial"/>
                <a:sym typeface="Arial"/>
              </a:rPr>
              <a:t> for assessing different aspects of your teaching — from content delivery to inclusivity.</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Continuous. </a:t>
            </a:r>
            <a:r>
              <a:rPr lang="en-US" sz="1100">
                <a:latin typeface="Arial"/>
                <a:ea typeface="Arial"/>
                <a:cs typeface="Arial"/>
                <a:sym typeface="Arial"/>
              </a:rPr>
              <a:t>Self-assessment should be a </a:t>
            </a:r>
            <a:r>
              <a:rPr lang="en-US" sz="1100" b="1">
                <a:latin typeface="Arial"/>
                <a:ea typeface="Arial"/>
                <a:cs typeface="Arial"/>
                <a:sym typeface="Arial"/>
              </a:rPr>
              <a:t>regular part of your teaching routine</a:t>
            </a:r>
            <a:r>
              <a:rPr lang="en-US" sz="1100">
                <a:latin typeface="Arial"/>
                <a:ea typeface="Arial"/>
                <a:cs typeface="Arial"/>
                <a:sym typeface="Arial"/>
              </a:rPr>
              <a:t>, not just something you do after a challenging lesson or during annual reviews. Just like students learn best with regular feedback, so do we. It helps you track your growth over time and recognize real improvement.</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Constructive. </a:t>
            </a:r>
            <a:r>
              <a:rPr lang="en-US" sz="1100">
                <a:latin typeface="Arial"/>
                <a:ea typeface="Arial"/>
                <a:cs typeface="Arial"/>
                <a:sym typeface="Arial"/>
              </a:rPr>
              <a:t>This is not about judging yourself or aiming for perfection. The goal is to identify next steps — to ask: </a:t>
            </a:r>
            <a:r>
              <a:rPr lang="en-US" sz="1100" i="1">
                <a:latin typeface="Arial"/>
                <a:ea typeface="Arial"/>
                <a:cs typeface="Arial"/>
                <a:sym typeface="Arial"/>
              </a:rPr>
              <a:t>“What can I try differently next time?” </a:t>
            </a:r>
            <a:r>
              <a:rPr lang="en-US" sz="1100">
                <a:latin typeface="Arial"/>
                <a:ea typeface="Arial"/>
                <a:cs typeface="Arial"/>
                <a:sym typeface="Arial"/>
              </a:rPr>
              <a:t>The mindset here is </a:t>
            </a:r>
            <a:r>
              <a:rPr lang="en-US" sz="1100" b="1">
                <a:latin typeface="Arial"/>
                <a:ea typeface="Arial"/>
                <a:cs typeface="Arial"/>
                <a:sym typeface="Arial"/>
              </a:rPr>
              <a:t>growth</a:t>
            </a:r>
            <a:r>
              <a:rPr lang="en-US" sz="1100">
                <a:latin typeface="Arial"/>
                <a:ea typeface="Arial"/>
                <a:cs typeface="Arial"/>
                <a:sym typeface="Arial"/>
              </a:rPr>
              <a:t>, not “getting it right.”</a:t>
            </a:r>
            <a:endParaRPr sz="1100">
              <a:latin typeface="Arial"/>
              <a:ea typeface="Arial"/>
              <a:cs typeface="Arial"/>
              <a:sym typeface="Arial"/>
            </a:endParaRPr>
          </a:p>
          <a:p>
            <a:pPr marL="0" lvl="0" indent="0" algn="l" rtl="0">
              <a:lnSpc>
                <a:spcPct val="115000"/>
              </a:lnSpc>
              <a:spcBef>
                <a:spcPts val="1400"/>
              </a:spcBef>
              <a:spcAft>
                <a:spcPts val="400"/>
              </a:spcAft>
              <a:buClr>
                <a:schemeClr val="dk1"/>
              </a:buClr>
              <a:buSzPts val="1100"/>
              <a:buFont typeface="Arial"/>
              <a:buNone/>
            </a:pPr>
            <a:r>
              <a:rPr lang="en-US" sz="1300" b="1">
                <a:latin typeface="Arial"/>
                <a:ea typeface="Arial"/>
                <a:cs typeface="Arial"/>
                <a:sym typeface="Arial"/>
              </a:rPr>
              <a:t>Inclusive. </a:t>
            </a:r>
            <a:r>
              <a:rPr lang="en-US" sz="1100">
                <a:latin typeface="Arial"/>
                <a:ea typeface="Arial"/>
                <a:cs typeface="Arial"/>
                <a:sym typeface="Arial"/>
              </a:rPr>
              <a:t>Self-assessment should include </a:t>
            </a:r>
            <a:r>
              <a:rPr lang="en-US" sz="1100" b="1">
                <a:latin typeface="Arial"/>
                <a:ea typeface="Arial"/>
                <a:cs typeface="Arial"/>
                <a:sym typeface="Arial"/>
              </a:rPr>
              <a:t>more than your own voice</a:t>
            </a:r>
            <a:r>
              <a:rPr lang="en-US" sz="1100">
                <a:latin typeface="Arial"/>
                <a:ea typeface="Arial"/>
                <a:cs typeface="Arial"/>
                <a:sym typeface="Arial"/>
              </a:rPr>
              <a:t>. Consider what your students are experiencing. Look at their feedback. Ask a colleague to observe or exchange reflections. This creates a classroom and school culture where reflection and revision are just </a:t>
            </a:r>
            <a:r>
              <a:rPr lang="en-US" sz="1100" b="1">
                <a:latin typeface="Arial"/>
                <a:ea typeface="Arial"/>
                <a:cs typeface="Arial"/>
                <a:sym typeface="Arial"/>
              </a:rPr>
              <a:t>part of learning — for everyone.</a:t>
            </a:r>
            <a:endParaRPr/>
          </a:p>
        </p:txBody>
      </p:sp>
      <p:sp>
        <p:nvSpPr>
          <p:cNvPr id="155" name="Google Shape;155;g342fdc50bc8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42fdc50bc8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342fdc50bc8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Clr>
                <a:schemeClr val="dk1"/>
              </a:buClr>
              <a:buSzPts val="1100"/>
              <a:buFont typeface="Arial"/>
              <a:buNone/>
            </a:pPr>
            <a:r>
              <a:rPr lang="en-US" sz="1300">
                <a:latin typeface="Arial"/>
                <a:ea typeface="Arial"/>
                <a:cs typeface="Arial"/>
                <a:sym typeface="Arial"/>
              </a:rPr>
              <a:t>Finally, here is the core part of this lesson: tools and how to use them.</a:t>
            </a:r>
            <a:endParaRPr sz="13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Self-Assessment Rubrics. </a:t>
            </a:r>
            <a:r>
              <a:rPr lang="en-US" sz="1100">
                <a:latin typeface="Arial"/>
                <a:ea typeface="Arial"/>
                <a:cs typeface="Arial"/>
                <a:sym typeface="Arial"/>
              </a:rPr>
              <a:t>Rubrics give structure to our reflection. Instead of vague thoughts like </a:t>
            </a:r>
            <a:r>
              <a:rPr lang="en-US" sz="1100" i="1">
                <a:latin typeface="Arial"/>
                <a:ea typeface="Arial"/>
                <a:cs typeface="Arial"/>
                <a:sym typeface="Arial"/>
              </a:rPr>
              <a:t>“that lesson was okay,”</a:t>
            </a:r>
            <a:r>
              <a:rPr lang="en-US" sz="1100">
                <a:latin typeface="Arial"/>
                <a:ea typeface="Arial"/>
                <a:cs typeface="Arial"/>
                <a:sym typeface="Arial"/>
              </a:rPr>
              <a:t> a rubric allows us to </a:t>
            </a:r>
            <a:r>
              <a:rPr lang="en-US" sz="1100" b="1">
                <a:latin typeface="Arial"/>
                <a:ea typeface="Arial"/>
                <a:cs typeface="Arial"/>
                <a:sym typeface="Arial"/>
              </a:rPr>
              <a:t>rate or evaluate</a:t>
            </a:r>
            <a:r>
              <a:rPr lang="en-US" sz="1100">
                <a:latin typeface="Arial"/>
                <a:ea typeface="Arial"/>
                <a:cs typeface="Arial"/>
                <a:sym typeface="Arial"/>
              </a:rPr>
              <a:t> key areas like student engagement, clarity, or inclusivity — often based on frameworks like THINKER. They help you measure growth over time and set focused goals.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Reflective Journals. </a:t>
            </a:r>
            <a:r>
              <a:rPr lang="en-US" sz="1100">
                <a:latin typeface="Arial"/>
                <a:ea typeface="Arial"/>
                <a:cs typeface="Arial"/>
                <a:sym typeface="Arial"/>
              </a:rPr>
              <a:t>Journaling doesn’t have to be long — even 5 minutes after a lesson can help. You can write what went well, what surprised you, what you’d do differently next time. It’s a great way to </a:t>
            </a:r>
            <a:r>
              <a:rPr lang="en-US" sz="1100" b="1">
                <a:latin typeface="Arial"/>
                <a:ea typeface="Arial"/>
                <a:cs typeface="Arial"/>
                <a:sym typeface="Arial"/>
              </a:rPr>
              <a:t>track patterns</a:t>
            </a:r>
            <a:r>
              <a:rPr lang="en-US" sz="1100">
                <a:latin typeface="Arial"/>
                <a:ea typeface="Arial"/>
                <a:cs typeface="Arial"/>
                <a:sym typeface="Arial"/>
              </a:rPr>
              <a:t>, especially when reviewed weekly or monthly.</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Video Recording &amp; Playback. </a:t>
            </a:r>
            <a:r>
              <a:rPr lang="en-US" sz="1100">
                <a:latin typeface="Arial"/>
                <a:ea typeface="Arial"/>
                <a:cs typeface="Arial"/>
                <a:sym typeface="Arial"/>
              </a:rPr>
              <a:t>This one can feel uncomfortable at first — but it’s one of the most powerful tools for self-assessment. Watching yourself teach gives you </a:t>
            </a:r>
            <a:r>
              <a:rPr lang="en-US" sz="1100" b="1">
                <a:latin typeface="Arial"/>
                <a:ea typeface="Arial"/>
                <a:cs typeface="Arial"/>
                <a:sym typeface="Arial"/>
              </a:rPr>
              <a:t>new perspective</a:t>
            </a:r>
            <a:r>
              <a:rPr lang="en-US" sz="1100">
                <a:latin typeface="Arial"/>
                <a:ea typeface="Arial"/>
                <a:cs typeface="Arial"/>
                <a:sym typeface="Arial"/>
              </a:rPr>
              <a:t> on how you speak, move, engage students, and manage the class. You’ll notice things you didn’t catch in the moment.</a:t>
            </a:r>
            <a:endParaRPr sz="1100">
              <a:latin typeface="Arial"/>
              <a:ea typeface="Arial"/>
              <a:cs typeface="Arial"/>
              <a:sym typeface="Arial"/>
            </a:endParaRPr>
          </a:p>
          <a:p>
            <a:pPr marL="0" lvl="0" indent="0" algn="l" rtl="0">
              <a:lnSpc>
                <a:spcPct val="100000"/>
              </a:lnSpc>
              <a:spcBef>
                <a:spcPts val="400"/>
              </a:spcBef>
              <a:spcAft>
                <a:spcPts val="0"/>
              </a:spcAft>
              <a:buSzPts val="1400"/>
              <a:buNone/>
            </a:pPr>
            <a:r>
              <a:rPr lang="en-US" sz="1100">
                <a:latin typeface="Arial"/>
                <a:ea typeface="Arial"/>
                <a:cs typeface="Arial"/>
                <a:sym typeface="Arial"/>
              </a:rPr>
              <a:t>While there are other tools for evaluation of teaching practices, in this lesson we focus on those teachers can use by themselves - without need for students’ or peer teachers’ help.</a:t>
            </a:r>
            <a:endParaRPr sz="1100"/>
          </a:p>
        </p:txBody>
      </p:sp>
      <p:sp>
        <p:nvSpPr>
          <p:cNvPr id="163" name="Google Shape;163;g342fdc50bc8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47aa63ff2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347aa63ff2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Evaluation criteria are structured guidelines used to assess the effectiveness of teaching practices, methodologies, and learning outcomes. They serve as benchmarks for measuring the achievement of educational goals, the quality of instructional methods, and the inclusivity of teaching approaches, ensuring that diverse student needs are met. Their importance lies in promoting objectivity and consistency in evaluations, helping teachers identify strengths and areas for improvement, and fostering an inclusive learning environment. By applying clear evaluation criteria, educators can enhance the quality of education and ensure that all students receive equitable learning opportunities.</a:t>
            </a: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72" name="Google Shape;172;g347aa63ff2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611fa2a277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g3611fa2a277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Let's take a moment to go over the key differences between checklists and rubrics, two common tools used in assessment and evaluation.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Starting with </a:t>
            </a:r>
            <a:r>
              <a:rPr lang="en-US" sz="1100" b="1">
                <a:latin typeface="Arial"/>
                <a:ea typeface="Arial"/>
                <a:cs typeface="Arial"/>
                <a:sym typeface="Arial"/>
              </a:rPr>
              <a:t>purpose</a:t>
            </a:r>
            <a:r>
              <a:rPr lang="en-US" sz="1100">
                <a:latin typeface="Arial"/>
                <a:ea typeface="Arial"/>
                <a:cs typeface="Arial"/>
                <a:sym typeface="Arial"/>
              </a:rPr>
              <a:t> — a </a:t>
            </a:r>
            <a:r>
              <a:rPr lang="en-US" sz="1100" b="1">
                <a:latin typeface="Arial"/>
                <a:ea typeface="Arial"/>
                <a:cs typeface="Arial"/>
                <a:sym typeface="Arial"/>
              </a:rPr>
              <a:t>checklist</a:t>
            </a:r>
            <a:r>
              <a:rPr lang="en-US" sz="1100">
                <a:latin typeface="Arial"/>
                <a:ea typeface="Arial"/>
                <a:cs typeface="Arial"/>
                <a:sym typeface="Arial"/>
              </a:rPr>
              <a:t> is mainly used to make sure specific tasks or criteria are completed. Think of it as a simple 'yes or no' tool. In contrast, a </a:t>
            </a:r>
            <a:r>
              <a:rPr lang="en-US" sz="1100" b="1">
                <a:latin typeface="Arial"/>
                <a:ea typeface="Arial"/>
                <a:cs typeface="Arial"/>
                <a:sym typeface="Arial"/>
              </a:rPr>
              <a:t>rubric</a:t>
            </a:r>
            <a:r>
              <a:rPr lang="en-US" sz="1100">
                <a:latin typeface="Arial"/>
                <a:ea typeface="Arial"/>
                <a:cs typeface="Arial"/>
                <a:sym typeface="Arial"/>
              </a:rPr>
              <a:t> is used to evaluate the </a:t>
            </a:r>
            <a:r>
              <a:rPr lang="en-US" sz="1100" b="1">
                <a:latin typeface="Arial"/>
                <a:ea typeface="Arial"/>
                <a:cs typeface="Arial"/>
                <a:sym typeface="Arial"/>
              </a:rPr>
              <a:t>quality</a:t>
            </a:r>
            <a:r>
              <a:rPr lang="en-US" sz="1100">
                <a:latin typeface="Arial"/>
                <a:ea typeface="Arial"/>
                <a:cs typeface="Arial"/>
                <a:sym typeface="Arial"/>
              </a:rPr>
              <a:t> of work. It helps assess how well something was done, not just whether it was done.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Next is the </a:t>
            </a:r>
            <a:r>
              <a:rPr lang="en-US" sz="1100" b="1">
                <a:latin typeface="Arial"/>
                <a:ea typeface="Arial"/>
                <a:cs typeface="Arial"/>
                <a:sym typeface="Arial"/>
              </a:rPr>
              <a:t>structure</a:t>
            </a:r>
            <a:r>
              <a:rPr lang="en-US" sz="1100">
                <a:latin typeface="Arial"/>
                <a:ea typeface="Arial"/>
                <a:cs typeface="Arial"/>
                <a:sym typeface="Arial"/>
              </a:rPr>
              <a:t>. A checklist is very straightforward — it's usually just a list of items with checkboxes. A rubric, however, is more detailed. It uses a grid that includes </a:t>
            </a:r>
            <a:r>
              <a:rPr lang="en-US" sz="1100" b="1">
                <a:latin typeface="Arial"/>
                <a:ea typeface="Arial"/>
                <a:cs typeface="Arial"/>
                <a:sym typeface="Arial"/>
              </a:rPr>
              <a:t>criteria</a:t>
            </a:r>
            <a:r>
              <a:rPr lang="en-US" sz="1100">
                <a:latin typeface="Arial"/>
                <a:ea typeface="Arial"/>
                <a:cs typeface="Arial"/>
                <a:sym typeface="Arial"/>
              </a:rPr>
              <a:t> along one axis and </a:t>
            </a:r>
            <a:r>
              <a:rPr lang="en-US" sz="1100" b="1">
                <a:latin typeface="Arial"/>
                <a:ea typeface="Arial"/>
                <a:cs typeface="Arial"/>
                <a:sym typeface="Arial"/>
              </a:rPr>
              <a:t>levels of performance</a:t>
            </a:r>
            <a:r>
              <a:rPr lang="en-US" sz="1100">
                <a:latin typeface="Arial"/>
                <a:ea typeface="Arial"/>
                <a:cs typeface="Arial"/>
                <a:sym typeface="Arial"/>
              </a:rPr>
              <a:t> along the other.</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 terms of </a:t>
            </a:r>
            <a:r>
              <a:rPr lang="en-US" sz="1100" b="1">
                <a:latin typeface="Arial"/>
                <a:ea typeface="Arial"/>
                <a:cs typeface="Arial"/>
                <a:sym typeface="Arial"/>
              </a:rPr>
              <a:t>assessment type</a:t>
            </a:r>
            <a:r>
              <a:rPr lang="en-US" sz="1100">
                <a:latin typeface="Arial"/>
                <a:ea typeface="Arial"/>
                <a:cs typeface="Arial"/>
                <a:sym typeface="Arial"/>
              </a:rPr>
              <a:t>, checklists are </a:t>
            </a:r>
            <a:r>
              <a:rPr lang="en-US" sz="1100" b="1">
                <a:latin typeface="Arial"/>
                <a:ea typeface="Arial"/>
                <a:cs typeface="Arial"/>
                <a:sym typeface="Arial"/>
              </a:rPr>
              <a:t>binary</a:t>
            </a:r>
            <a:r>
              <a:rPr lang="en-US" sz="1100">
                <a:latin typeface="Arial"/>
                <a:ea typeface="Arial"/>
                <a:cs typeface="Arial"/>
                <a:sym typeface="Arial"/>
              </a:rPr>
              <a:t>. Each item is either done or not done. Rubrics, on the other hand, are </a:t>
            </a:r>
            <a:r>
              <a:rPr lang="en-US" sz="1100" b="1">
                <a:latin typeface="Arial"/>
                <a:ea typeface="Arial"/>
                <a:cs typeface="Arial"/>
                <a:sym typeface="Arial"/>
              </a:rPr>
              <a:t>scaled</a:t>
            </a:r>
            <a:r>
              <a:rPr lang="en-US" sz="1100">
                <a:latin typeface="Arial"/>
                <a:ea typeface="Arial"/>
                <a:cs typeface="Arial"/>
                <a:sym typeface="Arial"/>
              </a:rPr>
              <a:t> — they include categories like 'excellent', 'good', or 'needs improvement', and sometimes numerical scores.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When it comes to </a:t>
            </a:r>
            <a:r>
              <a:rPr lang="en-US" sz="1100" b="1">
                <a:latin typeface="Arial"/>
                <a:ea typeface="Arial"/>
                <a:cs typeface="Arial"/>
                <a:sym typeface="Arial"/>
              </a:rPr>
              <a:t>feedback</a:t>
            </a:r>
            <a:r>
              <a:rPr lang="en-US" sz="1100">
                <a:latin typeface="Arial"/>
                <a:ea typeface="Arial"/>
                <a:cs typeface="Arial"/>
                <a:sym typeface="Arial"/>
              </a:rPr>
              <a:t>, checklists provide minimal information. They’re great for showing what’s been completed, but they don’t explain </a:t>
            </a:r>
            <a:r>
              <a:rPr lang="en-US" sz="1100" b="1">
                <a:latin typeface="Arial"/>
                <a:ea typeface="Arial"/>
                <a:cs typeface="Arial"/>
                <a:sym typeface="Arial"/>
              </a:rPr>
              <a:t>how well</a:t>
            </a:r>
            <a:r>
              <a:rPr lang="en-US" sz="1100">
                <a:latin typeface="Arial"/>
                <a:ea typeface="Arial"/>
                <a:cs typeface="Arial"/>
                <a:sym typeface="Arial"/>
              </a:rPr>
              <a:t> it was done. Rubrics offer much </a:t>
            </a:r>
            <a:r>
              <a:rPr lang="en-US" sz="1100" b="1">
                <a:latin typeface="Arial"/>
                <a:ea typeface="Arial"/>
                <a:cs typeface="Arial"/>
                <a:sym typeface="Arial"/>
              </a:rPr>
              <a:t>richer feedback</a:t>
            </a:r>
            <a:r>
              <a:rPr lang="en-US" sz="1100">
                <a:latin typeface="Arial"/>
                <a:ea typeface="Arial"/>
                <a:cs typeface="Arial"/>
                <a:sym typeface="Arial"/>
              </a:rPr>
              <a:t>, showing students or team members exactly where they did well and where they can improve.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Usefulness</a:t>
            </a:r>
            <a:r>
              <a:rPr lang="en-US" sz="1100">
                <a:latin typeface="Arial"/>
                <a:ea typeface="Arial"/>
                <a:cs typeface="Arial"/>
                <a:sym typeface="Arial"/>
              </a:rPr>
              <a:t> also varies. Checklists are especially helpful for early drafts or procedural tasks — they help ensure nothing is forgotten. Rubrics are more valuable for final assessments or when you need to provide detailed, qualitative feedback.</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Regarding </a:t>
            </a:r>
            <a:r>
              <a:rPr lang="en-US" sz="1100" b="1">
                <a:latin typeface="Arial"/>
                <a:ea typeface="Arial"/>
                <a:cs typeface="Arial"/>
                <a:sym typeface="Arial"/>
              </a:rPr>
              <a:t>subjectivity</a:t>
            </a:r>
            <a:r>
              <a:rPr lang="en-US" sz="1100">
                <a:latin typeface="Arial"/>
                <a:ea typeface="Arial"/>
                <a:cs typeface="Arial"/>
                <a:sym typeface="Arial"/>
              </a:rPr>
              <a:t>, checklists tend to be </a:t>
            </a:r>
            <a:r>
              <a:rPr lang="en-US" sz="1100" b="1">
                <a:latin typeface="Arial"/>
                <a:ea typeface="Arial"/>
                <a:cs typeface="Arial"/>
                <a:sym typeface="Arial"/>
              </a:rPr>
              <a:t>objective</a:t>
            </a:r>
            <a:r>
              <a:rPr lang="en-US" sz="1100">
                <a:latin typeface="Arial"/>
                <a:ea typeface="Arial"/>
                <a:cs typeface="Arial"/>
                <a:sym typeface="Arial"/>
              </a:rPr>
              <a:t> because they’re based on task completion. Rubrics can be more </a:t>
            </a:r>
            <a:r>
              <a:rPr lang="en-US" sz="1100" b="1">
                <a:latin typeface="Arial"/>
                <a:ea typeface="Arial"/>
                <a:cs typeface="Arial"/>
                <a:sym typeface="Arial"/>
              </a:rPr>
              <a:t>subjective</a:t>
            </a:r>
            <a:r>
              <a:rPr lang="en-US" sz="1100">
                <a:latin typeface="Arial"/>
                <a:ea typeface="Arial"/>
                <a:cs typeface="Arial"/>
                <a:sym typeface="Arial"/>
              </a:rPr>
              <a:t>, since they involve making judgments about the quality of work.</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Lastly, consider what each tool is </a:t>
            </a:r>
            <a:r>
              <a:rPr lang="en-US" sz="1100" b="1">
                <a:latin typeface="Arial"/>
                <a:ea typeface="Arial"/>
                <a:cs typeface="Arial"/>
                <a:sym typeface="Arial"/>
              </a:rPr>
              <a:t>best for</a:t>
            </a:r>
            <a:r>
              <a:rPr lang="en-US" sz="1100">
                <a:latin typeface="Arial"/>
                <a:ea typeface="Arial"/>
                <a:cs typeface="Arial"/>
                <a:sym typeface="Arial"/>
              </a:rPr>
              <a:t>. Use a checklist when the goal is to make sure everything was done — like following steps in a process. Use a rubric when you need to evaluate </a:t>
            </a:r>
            <a:r>
              <a:rPr lang="en-US" sz="1100" b="1">
                <a:latin typeface="Arial"/>
                <a:ea typeface="Arial"/>
                <a:cs typeface="Arial"/>
                <a:sym typeface="Arial"/>
              </a:rPr>
              <a:t>how well</a:t>
            </a:r>
            <a:r>
              <a:rPr lang="en-US" sz="1100">
                <a:latin typeface="Arial"/>
                <a:ea typeface="Arial"/>
                <a:cs typeface="Arial"/>
                <a:sym typeface="Arial"/>
              </a:rPr>
              <a:t> something meets expectations — like grading an essay, a presentation, or a creative project.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So while both are valuable, they serve very different purposes in assessment.</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180" name="Google Shape;180;g3611fa2a277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47aa63ff27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g347aa63ff27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This chart includes steps for developing evaluation criteria. In the slides that follow those steps will be explained in more detail.</a:t>
            </a:r>
            <a:endParaRPr/>
          </a:p>
        </p:txBody>
      </p:sp>
      <p:sp>
        <p:nvSpPr>
          <p:cNvPr id="187" name="Google Shape;187;g347aa63ff27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47aa63ff2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g347aa63ff27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The first proposed step in development of evaluation criteria is to define the purpose. This can be defined through a higher-level question like those on this slide, for example “Is the teacher effectively integrating hands-on activities and practical examples?”.</a:t>
            </a:r>
            <a:endParaRPr/>
          </a:p>
          <a:p>
            <a:pPr marL="0" marR="0" lvl="0" indent="0" algn="l" rtl="0">
              <a:lnSpc>
                <a:spcPct val="100000"/>
              </a:lnSpc>
              <a:spcBef>
                <a:spcPts val="0"/>
              </a:spcBef>
              <a:spcAft>
                <a:spcPts val="0"/>
              </a:spcAft>
              <a:buClr>
                <a:srgbClr val="000000"/>
              </a:buClr>
              <a:buSzPts val="1400"/>
              <a:buFont typeface="Arial"/>
              <a:buNone/>
            </a:pPr>
            <a:r>
              <a:rPr lang="en-US"/>
              <a:t>This question will serve as a basis for further developing evaluation criteria that have more simple answers and will, all together, help in answering this main question.</a:t>
            </a:r>
            <a:endParaRPr/>
          </a:p>
        </p:txBody>
      </p:sp>
      <p:sp>
        <p:nvSpPr>
          <p:cNvPr id="221" name="Google Shape;221;g347aa63ff27_0_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47aa63ff27_0_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a:t>The second proposed step in development of evaluation criteria is to define criteria following the main question (see previous slide). What follows are several examples of vague criteria that teachers should avoid.</a:t>
            </a:r>
            <a:endParaRPr/>
          </a:p>
        </p:txBody>
      </p:sp>
      <p:sp>
        <p:nvSpPr>
          <p:cNvPr id="227" name="Google Shape;227;g347aa63ff27_0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47aa63ff27_0_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second proposed step in development of evaluation criteria is to define criteria following the main question (see previous slide). </a:t>
            </a:r>
            <a:endParaRPr/>
          </a:p>
        </p:txBody>
      </p:sp>
      <p:sp>
        <p:nvSpPr>
          <p:cNvPr id="234" name="Google Shape;234;g347aa63ff27_0_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493d4b9f2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Each of the criteria can have different values for answers. For example, a simple yes/no value, but also more elaborated values and points awarded to them, Likert scale answers, or an example of how exactly the criterion was met.</a:t>
            </a:r>
            <a:endParaRPr/>
          </a:p>
          <a:p>
            <a:pPr marL="0" lvl="0" indent="0" algn="l" rtl="0">
              <a:lnSpc>
                <a:spcPct val="100000"/>
              </a:lnSpc>
              <a:spcBef>
                <a:spcPts val="0"/>
              </a:spcBef>
              <a:spcAft>
                <a:spcPts val="0"/>
              </a:spcAft>
              <a:buSzPts val="1400"/>
              <a:buNone/>
            </a:pPr>
            <a:r>
              <a:rPr lang="en-US"/>
              <a:t>Explanations of how points are awarded should be </a:t>
            </a:r>
            <a:r>
              <a:rPr lang="en-US" b="1"/>
              <a:t>clear </a:t>
            </a:r>
            <a:r>
              <a:rPr lang="en-US"/>
              <a:t>and </a:t>
            </a:r>
            <a:r>
              <a:rPr lang="en-US" b="1"/>
              <a:t>measurable</a:t>
            </a:r>
            <a:r>
              <a:rPr lang="en-US"/>
              <a:t>.</a:t>
            </a:r>
            <a:endParaRPr i="1"/>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41" name="Google Shape;241;g3493d4b9f2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47aa63ff27_0_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Every unit a teacher teaches should have learning objectives defined. All the criteria should be linked to learning objectives and vice versa – all learning objectives must have their evaluation criteria.</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400"/>
              <a:buNone/>
            </a:pPr>
            <a:endParaRPr/>
          </a:p>
        </p:txBody>
      </p:sp>
      <p:sp>
        <p:nvSpPr>
          <p:cNvPr id="247" name="Google Shape;247;g347aa63ff27_0_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47aa63ff27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Check if the criteria are clear and practical by reviewing them with experts, getting colleague feedback, testing them in classrooms, or applying them to your own teaching through self-reflection. Adjust the criteria if needed based on these insights.</a:t>
            </a:r>
            <a:endParaRPr/>
          </a:p>
        </p:txBody>
      </p:sp>
      <p:sp>
        <p:nvSpPr>
          <p:cNvPr id="253" name="Google Shape;253;g347aa63ff27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47aa63ff27_0_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Evaluation criteria for Informatics teaching and, in specific, including </a:t>
            </a:r>
            <a:r>
              <a:rPr lang="en-US" b="1"/>
              <a:t>authentic learning </a:t>
            </a:r>
            <a:r>
              <a:rPr lang="en-US"/>
              <a:t>and </a:t>
            </a:r>
            <a:r>
              <a:rPr lang="en-US" b="1"/>
              <a:t>gender inclusion </a:t>
            </a:r>
            <a:r>
              <a:rPr lang="en-US"/>
              <a:t>principles in it have already been developed within the THINKER project. Those criteria define key aspects of </a:t>
            </a:r>
            <a:r>
              <a:rPr lang="en-US" b="1"/>
              <a:t>authentic learning </a:t>
            </a:r>
            <a:r>
              <a:rPr lang="en-US"/>
              <a:t>and </a:t>
            </a:r>
            <a:r>
              <a:rPr lang="en-US" b="1"/>
              <a:t>gender inclusion </a:t>
            </a:r>
            <a:r>
              <a:rPr lang="en-US"/>
              <a:t>and encourage teachers to pay attention to them by reflecting on do/how they utilize or include those criteria in their lessons. </a:t>
            </a:r>
            <a:r>
              <a:rPr lang="en-US" b="1"/>
              <a:t>THINKER Self-Reflective Tool</a:t>
            </a:r>
            <a:r>
              <a:rPr lang="en-US"/>
              <a:t> uses yes/no answers for each criterion.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Provide teachers with the template of the THINKER Self-Reflective Tool</a:t>
            </a:r>
            <a:r>
              <a:rPr lang="en-US"/>
              <a:t> and spend 10 minutes discussing it and having teachers </a:t>
            </a:r>
            <a:r>
              <a:rPr lang="en-US" b="1"/>
              <a:t>familiarize themselves with it</a:t>
            </a:r>
            <a:r>
              <a:rPr lang="en-US"/>
              <a:t>. Ask teachers if they can remember what each of those elements refer to exactly - content of one of the previous lessons. Use the next slide if more explanations are needed. Ask teachers for feedback on the THINKER Self-Reflective Tool. Encourage discussion with questions:</a:t>
            </a:r>
            <a:endParaRPr/>
          </a:p>
          <a:p>
            <a:pPr marL="0" lvl="0" indent="0" algn="l" rtl="0">
              <a:lnSpc>
                <a:spcPct val="100000"/>
              </a:lnSpc>
              <a:spcBef>
                <a:spcPts val="0"/>
              </a:spcBef>
              <a:spcAft>
                <a:spcPts val="0"/>
              </a:spcAft>
              <a:buSzPts val="1400"/>
              <a:buNone/>
            </a:pPr>
            <a:r>
              <a:rPr lang="en-US" sz="1050" b="1">
                <a:solidFill>
                  <a:srgbClr val="444746"/>
                </a:solidFill>
                <a:latin typeface="Roboto"/>
                <a:ea typeface="Roboto"/>
                <a:cs typeface="Roboto"/>
                <a:sym typeface="Roboto"/>
              </a:rPr>
              <a:t> 1)Tell me two things that you learned about rubrics (so that they can also bring to their mind what was discussed in the previous slides and then connect with this and the following ones), </a:t>
            </a:r>
            <a:endParaRPr sz="1050" b="1">
              <a:solidFill>
                <a:srgbClr val="444746"/>
              </a:solidFill>
              <a:latin typeface="Roboto"/>
              <a:ea typeface="Roboto"/>
              <a:cs typeface="Roboto"/>
              <a:sym typeface="Roboto"/>
            </a:endParaRPr>
          </a:p>
          <a:p>
            <a:pPr marL="0" lvl="0" indent="0" algn="l" rtl="0">
              <a:lnSpc>
                <a:spcPct val="100000"/>
              </a:lnSpc>
              <a:spcBef>
                <a:spcPts val="0"/>
              </a:spcBef>
              <a:spcAft>
                <a:spcPts val="0"/>
              </a:spcAft>
              <a:buSzPts val="1400"/>
              <a:buNone/>
            </a:pPr>
            <a:r>
              <a:rPr lang="en-US" sz="1050" b="1">
                <a:solidFill>
                  <a:srgbClr val="444746"/>
                </a:solidFill>
                <a:latin typeface="Roboto"/>
                <a:ea typeface="Roboto"/>
                <a:cs typeface="Roboto"/>
                <a:sym typeface="Roboto"/>
              </a:rPr>
              <a:t>2)Would you change something in the THINKER rubric?, </a:t>
            </a:r>
            <a:endParaRPr sz="1050" b="1">
              <a:solidFill>
                <a:srgbClr val="444746"/>
              </a:solidFill>
              <a:latin typeface="Roboto"/>
              <a:ea typeface="Roboto"/>
              <a:cs typeface="Roboto"/>
              <a:sym typeface="Roboto"/>
            </a:endParaRPr>
          </a:p>
          <a:p>
            <a:pPr marL="0" lvl="0" indent="0" algn="l" rtl="0">
              <a:lnSpc>
                <a:spcPct val="100000"/>
              </a:lnSpc>
              <a:spcBef>
                <a:spcPts val="0"/>
              </a:spcBef>
              <a:spcAft>
                <a:spcPts val="0"/>
              </a:spcAft>
              <a:buSzPts val="1400"/>
              <a:buNone/>
            </a:pPr>
            <a:r>
              <a:rPr lang="en-US" sz="1050" b="1">
                <a:solidFill>
                  <a:srgbClr val="444746"/>
                </a:solidFill>
                <a:latin typeface="Roboto"/>
                <a:ea typeface="Roboto"/>
                <a:cs typeface="Roboto"/>
                <a:sym typeface="Roboto"/>
              </a:rPr>
              <a:t>3) Is this self-assessment tool useful in your day-to-day activities and would you use it in the future?</a:t>
            </a:r>
            <a:endParaRPr b="1"/>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a:t>You can ask and:</a:t>
            </a:r>
            <a:endParaRPr/>
          </a:p>
          <a:p>
            <a:pPr marL="0" lvl="0" indent="0" algn="l" rtl="0">
              <a:lnSpc>
                <a:spcPct val="100000"/>
              </a:lnSpc>
              <a:spcBef>
                <a:spcPts val="0"/>
              </a:spcBef>
              <a:spcAft>
                <a:spcPts val="0"/>
              </a:spcAft>
              <a:buClr>
                <a:schemeClr val="dk1"/>
              </a:buClr>
              <a:buSzPts val="1100"/>
              <a:buFont typeface="Arial"/>
              <a:buNone/>
            </a:pPr>
            <a:r>
              <a:rPr lang="en-US"/>
              <a:t>Is there something missing / too much?</a:t>
            </a:r>
            <a:endParaRPr/>
          </a:p>
          <a:p>
            <a:pPr marL="0" lvl="0" indent="0" algn="l" rtl="0">
              <a:lnSpc>
                <a:spcPct val="100000"/>
              </a:lnSpc>
              <a:spcBef>
                <a:spcPts val="0"/>
              </a:spcBef>
              <a:spcAft>
                <a:spcPts val="0"/>
              </a:spcAft>
              <a:buClr>
                <a:schemeClr val="dk1"/>
              </a:buClr>
              <a:buSzPts val="1100"/>
              <a:buFont typeface="Arial"/>
              <a:buNone/>
            </a:pPr>
            <a:r>
              <a:rPr lang="en-US"/>
              <a:t>Do they find it useful for improvement of their teaching practices?</a:t>
            </a:r>
            <a:endParaRPr/>
          </a:p>
          <a:p>
            <a:pPr marL="0" lvl="0" indent="0" algn="l" rtl="0">
              <a:lnSpc>
                <a:spcPct val="100000"/>
              </a:lnSpc>
              <a:spcBef>
                <a:spcPts val="0"/>
              </a:spcBef>
              <a:spcAft>
                <a:spcPts val="0"/>
              </a:spcAft>
              <a:buClr>
                <a:schemeClr val="dk1"/>
              </a:buClr>
              <a:buSzPts val="1100"/>
              <a:buFont typeface="Arial"/>
              <a:buNone/>
            </a:pPr>
            <a:r>
              <a:rPr lang="en-US"/>
              <a:t>What challenges they think might arise when using it?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Here are the THINKER principles (as defined in </a:t>
            </a:r>
            <a:r>
              <a:rPr lang="en-US" b="1"/>
              <a:t>THINKER Self-Reflective Tool</a:t>
            </a:r>
            <a:r>
              <a:rPr lang="en-US"/>
              <a:t> template)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Authentic learning</a:t>
            </a:r>
            <a:endParaRPr b="1"/>
          </a:p>
          <a:p>
            <a:pPr marL="0" lvl="0" indent="0" algn="l" rtl="0">
              <a:lnSpc>
                <a:spcPct val="100000"/>
              </a:lnSpc>
              <a:spcBef>
                <a:spcPts val="0"/>
              </a:spcBef>
              <a:spcAft>
                <a:spcPts val="0"/>
              </a:spcAft>
              <a:buClr>
                <a:schemeClr val="dk1"/>
              </a:buClr>
              <a:buSzPts val="1100"/>
              <a:buFont typeface="Arial"/>
              <a:buNone/>
            </a:pPr>
            <a:r>
              <a:rPr lang="en-US" b="1"/>
              <a:t>Authentic contexts. </a:t>
            </a:r>
            <a:r>
              <a:rPr lang="en-US"/>
              <a:t>There is a virtual or physical environment reflecting how knowledge is used in real life.</a:t>
            </a:r>
            <a:endParaRPr/>
          </a:p>
          <a:p>
            <a:pPr marL="0" lvl="0" indent="0" algn="l" rtl="0">
              <a:lnSpc>
                <a:spcPct val="100000"/>
              </a:lnSpc>
              <a:spcBef>
                <a:spcPts val="0"/>
              </a:spcBef>
              <a:spcAft>
                <a:spcPts val="0"/>
              </a:spcAft>
              <a:buClr>
                <a:schemeClr val="dk1"/>
              </a:buClr>
              <a:buSzPts val="1100"/>
              <a:buFont typeface="Arial"/>
              <a:buNone/>
            </a:pPr>
            <a:r>
              <a:rPr lang="en-US" b="1"/>
              <a:t>Authentic tasks and activities.</a:t>
            </a:r>
            <a:r>
              <a:rPr lang="en-US"/>
              <a:t> There are complex tasks without predefined steps students have to follow. These tasks are relevant to the real-world and interdisciplinary. They require production (not reproduction) and cannot be solved on the spot (sustained investigation over a period).</a:t>
            </a:r>
            <a:endParaRPr/>
          </a:p>
          <a:p>
            <a:pPr marL="0" lvl="0" indent="0" algn="l" rtl="0">
              <a:lnSpc>
                <a:spcPct val="100000"/>
              </a:lnSpc>
              <a:spcBef>
                <a:spcPts val="0"/>
              </a:spcBef>
              <a:spcAft>
                <a:spcPts val="0"/>
              </a:spcAft>
              <a:buClr>
                <a:schemeClr val="dk1"/>
              </a:buClr>
              <a:buSzPts val="1100"/>
              <a:buFont typeface="Arial"/>
              <a:buNone/>
            </a:pPr>
            <a:r>
              <a:rPr lang="en-US" b="1"/>
              <a:t>Expert performances and modelling.</a:t>
            </a:r>
            <a:r>
              <a:rPr lang="en-US"/>
              <a:t> There is access to expertise, seeing how experts think and work, observing real-life episodes, and having opportunities to share stories.</a:t>
            </a:r>
            <a:endParaRPr/>
          </a:p>
          <a:p>
            <a:pPr marL="0" lvl="0" indent="0" algn="l" rtl="0">
              <a:lnSpc>
                <a:spcPct val="100000"/>
              </a:lnSpc>
              <a:spcBef>
                <a:spcPts val="0"/>
              </a:spcBef>
              <a:spcAft>
                <a:spcPts val="0"/>
              </a:spcAft>
              <a:buClr>
                <a:schemeClr val="dk1"/>
              </a:buClr>
              <a:buSzPts val="1100"/>
              <a:buFont typeface="Arial"/>
              <a:buNone/>
            </a:pPr>
            <a:r>
              <a:rPr lang="en-US" b="1"/>
              <a:t>Multiple roles and perspectives.</a:t>
            </a:r>
            <a:r>
              <a:rPr lang="en-US"/>
              <a:t> There is an opportunity to adopt various roles and see things from different points of view.</a:t>
            </a:r>
            <a:endParaRPr/>
          </a:p>
          <a:p>
            <a:pPr marL="0" lvl="0" indent="0" algn="l" rtl="0">
              <a:lnSpc>
                <a:spcPct val="100000"/>
              </a:lnSpc>
              <a:spcBef>
                <a:spcPts val="0"/>
              </a:spcBef>
              <a:spcAft>
                <a:spcPts val="0"/>
              </a:spcAft>
              <a:buClr>
                <a:schemeClr val="dk1"/>
              </a:buClr>
              <a:buSzPts val="1100"/>
              <a:buFont typeface="Arial"/>
              <a:buNone/>
            </a:pPr>
            <a:r>
              <a:rPr lang="en-US" b="1"/>
              <a:t>Collaborative construction of knowledge.</a:t>
            </a:r>
            <a:r>
              <a:rPr lang="en-US"/>
              <a:t> Tasks are addressed to groups, for individuals to work in pairs or teams, striving for whole-team success.</a:t>
            </a:r>
            <a:endParaRPr/>
          </a:p>
          <a:p>
            <a:pPr marL="0" lvl="0" indent="0" algn="l" rtl="0">
              <a:lnSpc>
                <a:spcPct val="100000"/>
              </a:lnSpc>
              <a:spcBef>
                <a:spcPts val="0"/>
              </a:spcBef>
              <a:spcAft>
                <a:spcPts val="0"/>
              </a:spcAft>
              <a:buClr>
                <a:schemeClr val="dk1"/>
              </a:buClr>
              <a:buSzPts val="1100"/>
              <a:buFont typeface="Arial"/>
              <a:buNone/>
            </a:pPr>
            <a:r>
              <a:rPr lang="en-US" b="1"/>
              <a:t>Articulation to enable tacit knowledge to be made explicit. </a:t>
            </a:r>
            <a:r>
              <a:rPr lang="en-US"/>
              <a:t>There is an opportunity to articulate thoughts and results, present an argument publicly, and reach an understanding through social interaction.</a:t>
            </a:r>
            <a:endParaRPr/>
          </a:p>
          <a:p>
            <a:pPr marL="0" lvl="0" indent="0" algn="l" rtl="0">
              <a:lnSpc>
                <a:spcPct val="100000"/>
              </a:lnSpc>
              <a:spcBef>
                <a:spcPts val="0"/>
              </a:spcBef>
              <a:spcAft>
                <a:spcPts val="0"/>
              </a:spcAft>
              <a:buClr>
                <a:schemeClr val="dk1"/>
              </a:buClr>
              <a:buSzPts val="1100"/>
              <a:buFont typeface="Arial"/>
              <a:buNone/>
            </a:pPr>
            <a:r>
              <a:rPr lang="en-US" b="1"/>
              <a:t>Reflection.</a:t>
            </a:r>
            <a:r>
              <a:rPr lang="en-US"/>
              <a:t> There is an opportunity to think about, reflect and discuss choices in action (while making choices) or after action (after decision-making).</a:t>
            </a:r>
            <a:endParaRPr/>
          </a:p>
          <a:p>
            <a:pPr marL="0" lvl="0" indent="0" algn="l" rtl="0">
              <a:lnSpc>
                <a:spcPct val="100000"/>
              </a:lnSpc>
              <a:spcBef>
                <a:spcPts val="0"/>
              </a:spcBef>
              <a:spcAft>
                <a:spcPts val="0"/>
              </a:spcAft>
              <a:buClr>
                <a:schemeClr val="dk1"/>
              </a:buClr>
              <a:buSzPts val="1100"/>
              <a:buFont typeface="Arial"/>
              <a:buNone/>
            </a:pPr>
            <a:r>
              <a:rPr lang="en-US" b="1"/>
              <a:t>Coaching and scaffolding.</a:t>
            </a:r>
            <a:r>
              <a:rPr lang="en-US"/>
              <a:t> There is assistance, coaching, and guidance from the teacher at critical times, which activate metacognition.</a:t>
            </a:r>
            <a:endParaRPr/>
          </a:p>
          <a:p>
            <a:pPr marL="0" lvl="0" indent="0" algn="l" rtl="0">
              <a:lnSpc>
                <a:spcPct val="100000"/>
              </a:lnSpc>
              <a:spcBef>
                <a:spcPts val="0"/>
              </a:spcBef>
              <a:spcAft>
                <a:spcPts val="0"/>
              </a:spcAft>
              <a:buSzPts val="1400"/>
              <a:buNone/>
            </a:pPr>
            <a:r>
              <a:rPr lang="en-US" b="1"/>
              <a:t>Authentic assessment.</a:t>
            </a:r>
            <a:r>
              <a:rPr lang="en-US"/>
              <a:t> The assessment is integrated within the learning activity, rather than being a separate function, where students use a wide range of skills, showcasing performance or products to be evaluated with proper criteria (aligned with the task).</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b="1"/>
              <a:t>Gender Inclusion Principles</a:t>
            </a:r>
            <a:endParaRPr b="1"/>
          </a:p>
          <a:p>
            <a:pPr marL="0" lvl="0" indent="0" algn="l" rtl="0">
              <a:lnSpc>
                <a:spcPct val="100000"/>
              </a:lnSpc>
              <a:spcBef>
                <a:spcPts val="0"/>
              </a:spcBef>
              <a:spcAft>
                <a:spcPts val="0"/>
              </a:spcAft>
              <a:buClr>
                <a:schemeClr val="dk1"/>
              </a:buClr>
              <a:buSzPts val="1100"/>
              <a:buFont typeface="Arial"/>
              <a:buNone/>
            </a:pPr>
            <a:r>
              <a:rPr lang="en-US" b="1"/>
              <a:t>More diverse role models in STEM.</a:t>
            </a:r>
            <a:r>
              <a:rPr lang="en-US"/>
              <a:t> Non-binary, and female role models who have succeeded in STEM fields are introduced into the curriculum.</a:t>
            </a:r>
            <a:endParaRPr/>
          </a:p>
          <a:p>
            <a:pPr marL="0" lvl="0" indent="0" algn="l" rtl="0">
              <a:lnSpc>
                <a:spcPct val="100000"/>
              </a:lnSpc>
              <a:spcBef>
                <a:spcPts val="0"/>
              </a:spcBef>
              <a:spcAft>
                <a:spcPts val="0"/>
              </a:spcAft>
              <a:buClr>
                <a:schemeClr val="dk1"/>
              </a:buClr>
              <a:buSzPts val="1100"/>
              <a:buFont typeface="Arial"/>
              <a:buNone/>
            </a:pPr>
            <a:r>
              <a:rPr lang="en-US" b="1"/>
              <a:t>Gender-inclusive learning materials &amp; language.</a:t>
            </a:r>
            <a:r>
              <a:rPr lang="en-US"/>
              <a:t> Educational materials avoid perpetuating stereotypes and present content in a gender-inclusive way and through gender-inclusive language. For example, use of “they” instead of “he/she”.</a:t>
            </a:r>
            <a:endParaRPr/>
          </a:p>
          <a:p>
            <a:pPr marL="0" lvl="0" indent="0" algn="l" rtl="0">
              <a:lnSpc>
                <a:spcPct val="100000"/>
              </a:lnSpc>
              <a:spcBef>
                <a:spcPts val="0"/>
              </a:spcBef>
              <a:spcAft>
                <a:spcPts val="0"/>
              </a:spcAft>
              <a:buClr>
                <a:schemeClr val="dk1"/>
              </a:buClr>
              <a:buSzPts val="1100"/>
              <a:buFont typeface="Arial"/>
              <a:buNone/>
            </a:pPr>
            <a:r>
              <a:rPr lang="en-US" b="1"/>
              <a:t>Equitable engagement in collaborative learning environments. </a:t>
            </a:r>
            <a:r>
              <a:rPr lang="en-US"/>
              <a:t>Tasks are being addressed to groups in ways that every student’s contribution is valued.</a:t>
            </a:r>
            <a:endParaRPr/>
          </a:p>
          <a:p>
            <a:pPr marL="0" lvl="0" indent="0" algn="l" rtl="0">
              <a:lnSpc>
                <a:spcPct val="100000"/>
              </a:lnSpc>
              <a:spcBef>
                <a:spcPts val="0"/>
              </a:spcBef>
              <a:spcAft>
                <a:spcPts val="0"/>
              </a:spcAft>
              <a:buClr>
                <a:schemeClr val="dk1"/>
              </a:buClr>
              <a:buSzPts val="1100"/>
              <a:buFont typeface="Arial"/>
              <a:buNone/>
            </a:pPr>
            <a:r>
              <a:rPr lang="en-US" b="1"/>
              <a:t>Inclusive classroom interactions. </a:t>
            </a:r>
            <a:r>
              <a:rPr lang="en-US"/>
              <a:t>All students feel valued and supported in the classroom environment through equal attention and positive reinforcement to all students.</a:t>
            </a:r>
            <a:endParaRPr/>
          </a:p>
          <a:p>
            <a:pPr marL="0" lvl="0" indent="0" algn="l" rtl="0">
              <a:lnSpc>
                <a:spcPct val="100000"/>
              </a:lnSpc>
              <a:spcBef>
                <a:spcPts val="0"/>
              </a:spcBef>
              <a:spcAft>
                <a:spcPts val="0"/>
              </a:spcAft>
              <a:buClr>
                <a:schemeClr val="dk1"/>
              </a:buClr>
              <a:buSzPts val="1100"/>
              <a:buFont typeface="Arial"/>
              <a:buNone/>
            </a:pPr>
            <a:r>
              <a:rPr lang="en-US" b="1"/>
              <a:t>Real-world applications of STEM. </a:t>
            </a:r>
            <a:r>
              <a:rPr lang="en-US"/>
              <a:t>Real-world problems are integrated into tasks or activities to improve people’s lives.</a:t>
            </a:r>
            <a:endParaRPr/>
          </a:p>
          <a:p>
            <a:pPr marL="0" lvl="0" indent="0" algn="l" rtl="0">
              <a:lnSpc>
                <a:spcPct val="100000"/>
              </a:lnSpc>
              <a:spcBef>
                <a:spcPts val="0"/>
              </a:spcBef>
              <a:spcAft>
                <a:spcPts val="0"/>
              </a:spcAft>
              <a:buClr>
                <a:schemeClr val="dk1"/>
              </a:buClr>
              <a:buSzPts val="1100"/>
              <a:buFont typeface="Arial"/>
              <a:buNone/>
            </a:pPr>
            <a:r>
              <a:rPr lang="en-US" b="1"/>
              <a:t>Encourage research and real-world applications of IT beyond the classroom. </a:t>
            </a:r>
            <a:r>
              <a:rPr lang="en-US"/>
              <a:t>Additional resources are provided and successful diverse role models in IT are highlighted to empower all students to explore further studies and careers in tech fields.</a:t>
            </a:r>
            <a:endParaRPr/>
          </a:p>
          <a:p>
            <a:pPr marL="0" lvl="0" indent="0" algn="l" rtl="0">
              <a:lnSpc>
                <a:spcPct val="100000"/>
              </a:lnSpc>
              <a:spcBef>
                <a:spcPts val="0"/>
              </a:spcBef>
              <a:spcAft>
                <a:spcPts val="0"/>
              </a:spcAft>
              <a:buClr>
                <a:schemeClr val="dk1"/>
              </a:buClr>
              <a:buSzPts val="1100"/>
              <a:buFont typeface="Arial"/>
              <a:buNone/>
            </a:pPr>
            <a:r>
              <a:rPr lang="en-US" b="1"/>
              <a:t>Normalising failure and encouraging perseverance. </a:t>
            </a:r>
            <a:r>
              <a:rPr lang="en-US"/>
              <a:t>A growth mindset and resilience are encouraged in the face of challenges to understand that failure is a part of the learning process.</a:t>
            </a:r>
            <a:endParaRPr/>
          </a:p>
          <a:p>
            <a:pPr marL="0" lvl="0" indent="0" algn="l" rtl="0">
              <a:lnSpc>
                <a:spcPct val="100000"/>
              </a:lnSpc>
              <a:spcBef>
                <a:spcPts val="0"/>
              </a:spcBef>
              <a:spcAft>
                <a:spcPts val="0"/>
              </a:spcAft>
              <a:buClr>
                <a:schemeClr val="dk1"/>
              </a:buClr>
              <a:buSzPts val="1100"/>
              <a:buFont typeface="Arial"/>
              <a:buNone/>
            </a:pPr>
            <a:r>
              <a:rPr lang="en-US" b="1"/>
              <a:t>Diverse teaching strategies.</a:t>
            </a:r>
            <a:r>
              <a:rPr lang="en-US"/>
              <a:t> Different teaching methods are adapted to cater to diverse learning styles. This might involve using various teaching materials, interactive lessons, and practical applications that appeal to different students.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Teachers can also adapt THINKER criteria for their specific purposes and/or develop their own criteria following the advice given in this presentation.</a:t>
            </a:r>
            <a:endParaRPr/>
          </a:p>
          <a:p>
            <a:pPr marL="0" lvl="0" indent="0" algn="l" rtl="0">
              <a:lnSpc>
                <a:spcPct val="100000"/>
              </a:lnSpc>
              <a:spcBef>
                <a:spcPts val="0"/>
              </a:spcBef>
              <a:spcAft>
                <a:spcPts val="0"/>
              </a:spcAft>
              <a:buSzPts val="1400"/>
              <a:buNone/>
            </a:pPr>
            <a:endParaRPr/>
          </a:p>
        </p:txBody>
      </p:sp>
      <p:sp>
        <p:nvSpPr>
          <p:cNvPr id="261" name="Google Shape;261;g347aa63ff27_0_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47aa63ff27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Perform ths group activity. Encourage your participants to create criterias to assess one informatic class. </a:t>
            </a:r>
            <a:endParaRPr/>
          </a:p>
          <a:p>
            <a:pPr marL="0" lvl="0" indent="0" algn="l" rtl="0">
              <a:lnSpc>
                <a:spcPct val="100000"/>
              </a:lnSpc>
              <a:spcBef>
                <a:spcPts val="0"/>
              </a:spcBef>
              <a:spcAft>
                <a:spcPts val="0"/>
              </a:spcAft>
              <a:buSzPts val="1400"/>
              <a:buNone/>
            </a:pPr>
            <a:r>
              <a:rPr lang="en-US"/>
              <a:t>Devide participants in 2 groups:</a:t>
            </a:r>
            <a:endParaRPr/>
          </a:p>
          <a:p>
            <a:pPr marL="457200" lvl="0" indent="-317500" algn="l" rtl="0">
              <a:lnSpc>
                <a:spcPct val="100000"/>
              </a:lnSpc>
              <a:spcBef>
                <a:spcPts val="0"/>
              </a:spcBef>
              <a:spcAft>
                <a:spcPts val="0"/>
              </a:spcAft>
              <a:buSzPts val="1400"/>
              <a:buChar char="-"/>
            </a:pPr>
            <a:r>
              <a:rPr lang="en-US"/>
              <a:t>1st group should create rubrics</a:t>
            </a:r>
            <a:endParaRPr/>
          </a:p>
          <a:p>
            <a:pPr marL="457200" lvl="0" indent="-317500" algn="l" rtl="0">
              <a:lnSpc>
                <a:spcPct val="100000"/>
              </a:lnSpc>
              <a:spcBef>
                <a:spcPts val="0"/>
              </a:spcBef>
              <a:spcAft>
                <a:spcPts val="0"/>
              </a:spcAft>
              <a:buSzPts val="1400"/>
              <a:buChar char="-"/>
            </a:pPr>
            <a:r>
              <a:rPr lang="en-US"/>
              <a:t>2nd group should creat checklist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exercise should last approximately 10 minutes in total and should provide them with a practical task related to construction of evaluation criteria and assessment of one’s teaching practice.</a:t>
            </a:r>
            <a:endParaRPr/>
          </a:p>
          <a:p>
            <a:pPr marL="0" lvl="0" indent="0" algn="l" rtl="0">
              <a:lnSpc>
                <a:spcPct val="100000"/>
              </a:lnSpc>
              <a:spcBef>
                <a:spcPts val="0"/>
              </a:spcBef>
              <a:spcAft>
                <a:spcPts val="0"/>
              </a:spcAft>
              <a:buSzPts val="1400"/>
              <a:buNone/>
            </a:pPr>
            <a:r>
              <a:rPr lang="en-US"/>
              <a:t>Discuss several of the developed lists and encourage teachers to use them afterwards.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sz="1050">
                <a:solidFill>
                  <a:srgbClr val="444746"/>
                </a:solidFill>
                <a:highlight>
                  <a:srgbClr val="FFFFFF"/>
                </a:highlight>
                <a:latin typeface="Roboto"/>
                <a:ea typeface="Roboto"/>
                <a:cs typeface="Roboto"/>
                <a:sym typeface="Roboto"/>
              </a:rPr>
              <a:t>Compare the results (e.g., it takes more time to develop a rubric, though it gives you more in-depth information, while the checklist takes less time to be developed, it gives an overview, however you do not have in-depth information etc.)</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b="1"/>
          </a:p>
        </p:txBody>
      </p:sp>
      <p:sp>
        <p:nvSpPr>
          <p:cNvPr id="270" name="Google Shape;270;g347aa63ff27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04c02914fe_1_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g304c02914fe_1_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381000" lvl="0" indent="0" algn="l" rtl="0">
              <a:lnSpc>
                <a:spcPct val="115000"/>
              </a:lnSpc>
              <a:spcBef>
                <a:spcPts val="1200"/>
              </a:spcBef>
              <a:spcAft>
                <a:spcPts val="1200"/>
              </a:spcAft>
              <a:buClr>
                <a:schemeClr val="dk1"/>
              </a:buClr>
              <a:buSzPts val="1100"/>
              <a:buFont typeface="Arial"/>
              <a:buNone/>
            </a:pPr>
            <a:r>
              <a:rPr lang="en-US"/>
              <a:t>Here is an example of a result of the previous group activity.</a:t>
            </a:r>
            <a:endParaRPr/>
          </a:p>
        </p:txBody>
      </p:sp>
      <p:sp>
        <p:nvSpPr>
          <p:cNvPr id="279" name="Google Shape;279;g304c02914fe_1_4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47aa63ff27_0_1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g347aa63ff27_0_1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400"/>
              </a:spcAft>
              <a:buSzPts val="1400"/>
              <a:buNone/>
            </a:pPr>
            <a:r>
              <a:rPr lang="en-US" sz="1300" b="1">
                <a:latin typeface="Arial"/>
                <a:ea typeface="Arial"/>
                <a:cs typeface="Arial"/>
                <a:sym typeface="Arial"/>
              </a:rPr>
              <a:t>SELFIE Tool (EU Framework) </a:t>
            </a:r>
            <a:r>
              <a:rPr lang="en-US" sz="1100">
                <a:latin typeface="Arial"/>
                <a:ea typeface="Arial"/>
                <a:cs typeface="Arial"/>
                <a:sym typeface="Arial"/>
              </a:rPr>
              <a:t>is a free, research-based </a:t>
            </a:r>
            <a:r>
              <a:rPr lang="en-US" sz="1100" b="1">
                <a:latin typeface="Arial"/>
                <a:ea typeface="Arial"/>
                <a:cs typeface="Arial"/>
                <a:sym typeface="Arial"/>
              </a:rPr>
              <a:t>self-reflection tool</a:t>
            </a:r>
            <a:r>
              <a:rPr lang="en-US" sz="1100">
                <a:latin typeface="Arial"/>
                <a:ea typeface="Arial"/>
                <a:cs typeface="Arial"/>
                <a:sym typeface="Arial"/>
              </a:rPr>
              <a:t> developed by the EU to help teachers assess: </a:t>
            </a:r>
            <a:r>
              <a:rPr lang="en-US" sz="1100" b="1">
                <a:latin typeface="Arial"/>
                <a:ea typeface="Arial"/>
                <a:cs typeface="Arial"/>
                <a:sym typeface="Arial"/>
              </a:rPr>
              <a:t>digital competence, inclusive practices, </a:t>
            </a:r>
            <a:r>
              <a:rPr lang="en-US" sz="1100">
                <a:latin typeface="Arial"/>
                <a:ea typeface="Arial"/>
                <a:cs typeface="Arial"/>
                <a:sym typeface="Arial"/>
              </a:rPr>
              <a:t>school’s overall integration of technology in teaching and learning. It gives you </a:t>
            </a:r>
            <a:r>
              <a:rPr lang="en-US" sz="1100" b="1">
                <a:latin typeface="Arial"/>
                <a:ea typeface="Arial"/>
                <a:cs typeface="Arial"/>
                <a:sym typeface="Arial"/>
              </a:rPr>
              <a:t>personalized feedback</a:t>
            </a:r>
            <a:r>
              <a:rPr lang="en-US" sz="1100">
                <a:latin typeface="Arial"/>
                <a:ea typeface="Arial"/>
                <a:cs typeface="Arial"/>
                <a:sym typeface="Arial"/>
              </a:rPr>
              <a:t> and recommendations — and it’s grounded in a broader policy framework, so it aligns with European education goals. Teachers can use it as rubrics. While it can be used to assess many aspects of a school and teaching practices, Areas F and G of SELFIE questionnaires (detailed on next slide) are relevant for self-assessment of teaching and assessment practices and can be used/adapted.</a:t>
            </a:r>
            <a:endParaRPr sz="1100">
              <a:latin typeface="Arial"/>
              <a:ea typeface="Arial"/>
              <a:cs typeface="Arial"/>
              <a:sym typeface="Arial"/>
            </a:endParaRPr>
          </a:p>
        </p:txBody>
      </p:sp>
      <p:sp>
        <p:nvSpPr>
          <p:cNvPr id="288" name="Google Shape;288;g347aa63ff27_0_1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47aa63ff27_0_2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347aa63ff27_0_2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0"/>
              </a:spcAft>
              <a:buSzPts val="1400"/>
              <a:buNone/>
            </a:pPr>
            <a:r>
              <a:rPr lang="en-US" sz="1100">
                <a:latin typeface="Arial"/>
                <a:ea typeface="Arial"/>
                <a:cs typeface="Arial"/>
                <a:sym typeface="Arial"/>
              </a:rPr>
              <a:t>Areas F and G of SELFIE questionnaires that teachers can use and adapt to their self-assessment needs rubrics or use as they are. Note that numeration (F2, G2, and G4 missing) is as it is in the original SELFIE. Also note that SELIFE includes evaluation of same perspectives (and many additional ones) from a school leader’s and students’ perspectives. Your school can gain access to SELFIE in an online questionnaire form if you’d like at </a:t>
            </a:r>
            <a:r>
              <a:rPr lang="en-US" sz="1100" u="sng">
                <a:solidFill>
                  <a:schemeClr val="hlink"/>
                </a:solidFill>
                <a:latin typeface="Arial"/>
                <a:ea typeface="Arial"/>
                <a:cs typeface="Arial"/>
                <a:sym typeface="Arial"/>
                <a:hlinkClick r:id="rId3"/>
              </a:rPr>
              <a:t>https://education.ec.europa.eu/selfie/get-started/registration-procedure?pk_source=website&amp;pk_medium=link&amp;pk_campaign=hp&amp;pk_content=hp-start</a:t>
            </a:r>
            <a:r>
              <a:rPr lang="en-US" sz="1100">
                <a:latin typeface="Arial"/>
                <a:ea typeface="Arial"/>
                <a:cs typeface="Arial"/>
                <a:sym typeface="Arial"/>
              </a:rPr>
              <a:t> </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00000"/>
              </a:lnSpc>
              <a:spcBef>
                <a:spcPts val="400"/>
              </a:spcBef>
              <a:spcAft>
                <a:spcPts val="0"/>
              </a:spcAft>
              <a:buSzPts val="1400"/>
              <a:buNone/>
            </a:pPr>
            <a:endParaRPr/>
          </a:p>
        </p:txBody>
      </p:sp>
      <p:sp>
        <p:nvSpPr>
          <p:cNvPr id="296" name="Google Shape;296;g347aa63ff27_0_2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47aa63ff27_0_2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g347aa63ff27_0_2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400"/>
              <a:buNone/>
            </a:pPr>
            <a:r>
              <a:rPr lang="en-US" sz="1100">
                <a:latin typeface="Arial"/>
                <a:ea typeface="Arial"/>
                <a:cs typeface="Arial"/>
                <a:sym typeface="Arial"/>
              </a:rPr>
              <a:t>Self-reflection journals written after each lesson provide a valuable opportunity for teachers to describe their experiences, decisions, and the outcomes observed in the classroom. Through regular reflection, educators can identify what went well, what could be improved, how students responded to the lesson, and what changes might be needed in the future.</a:t>
            </a:r>
            <a:endParaRPr sz="1100">
              <a:latin typeface="Arial"/>
              <a:ea typeface="Arial"/>
              <a:cs typeface="Arial"/>
              <a:sym typeface="Arial"/>
            </a:endParaRPr>
          </a:p>
          <a:p>
            <a:pPr marL="0" lvl="0" indent="0" algn="l" rtl="0">
              <a:lnSpc>
                <a:spcPct val="115000"/>
              </a:lnSpc>
              <a:spcBef>
                <a:spcPts val="1200"/>
              </a:spcBef>
              <a:spcAft>
                <a:spcPts val="1200"/>
              </a:spcAft>
              <a:buSzPts val="1400"/>
              <a:buNone/>
            </a:pPr>
            <a:r>
              <a:rPr lang="en-US" sz="1100">
                <a:latin typeface="Arial"/>
                <a:ea typeface="Arial"/>
                <a:cs typeface="Arial"/>
                <a:sym typeface="Arial"/>
              </a:rPr>
              <a:t>The depth of reflection can vary—from a few brief bullet points to a more detailed narrative—but the key is to write consistently, be honest and specific, and revisit past entries to observe growth and recognize recurring patterns. These journals become especially meaningful when combined with rubrics or student feedback, as they allow teachers to connect their internal reflections with external perspectives, creating a more complete and insightful picture of their teaching practice.</a:t>
            </a:r>
            <a:endParaRPr sz="1100">
              <a:latin typeface="Arial"/>
              <a:ea typeface="Arial"/>
              <a:cs typeface="Arial"/>
              <a:sym typeface="Arial"/>
            </a:endParaRPr>
          </a:p>
        </p:txBody>
      </p:sp>
      <p:sp>
        <p:nvSpPr>
          <p:cNvPr id="303" name="Google Shape;303;g347aa63ff27_0_2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47aa63ff27_0_2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g347aa63ff27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Using video recordings for self-assessment offers teachers a valuable opportunity to observe their own teaching from a new and more objective perspective. When teaching in real-time, it can be difficult to notice everything happening in the classroom. By watching a recorded lesson, teachers can observe subtle but important aspects that they may have missed while teaching, such as their own </a:t>
            </a:r>
            <a:r>
              <a:rPr lang="en-US" sz="1100" b="1">
                <a:latin typeface="Arial"/>
                <a:ea typeface="Arial"/>
                <a:cs typeface="Arial"/>
                <a:sym typeface="Arial"/>
              </a:rPr>
              <a:t>body language</a:t>
            </a:r>
            <a:r>
              <a:rPr lang="en-US" sz="1100">
                <a:latin typeface="Arial"/>
                <a:ea typeface="Arial"/>
                <a:cs typeface="Arial"/>
                <a:sym typeface="Arial"/>
              </a:rPr>
              <a:t>, the level of </a:t>
            </a:r>
            <a:r>
              <a:rPr lang="en-US" sz="1100" b="1">
                <a:latin typeface="Arial"/>
                <a:ea typeface="Arial"/>
                <a:cs typeface="Arial"/>
                <a:sym typeface="Arial"/>
              </a:rPr>
              <a:t>student engagement</a:t>
            </a:r>
            <a:r>
              <a:rPr lang="en-US" sz="1100">
                <a:latin typeface="Arial"/>
                <a:ea typeface="Arial"/>
                <a:cs typeface="Arial"/>
                <a:sym typeface="Arial"/>
              </a:rPr>
              <a:t>, how effectively they </a:t>
            </a:r>
            <a:r>
              <a:rPr lang="en-US" sz="1100" b="1">
                <a:latin typeface="Arial"/>
                <a:ea typeface="Arial"/>
                <a:cs typeface="Arial"/>
                <a:sym typeface="Arial"/>
              </a:rPr>
              <a:t>managed class time</a:t>
            </a:r>
            <a:r>
              <a:rPr lang="en-US" sz="1100">
                <a:latin typeface="Arial"/>
                <a:ea typeface="Arial"/>
                <a:cs typeface="Arial"/>
                <a:sym typeface="Arial"/>
              </a:rPr>
              <a:t>, and the overall </a:t>
            </a:r>
            <a:r>
              <a:rPr lang="en-US" sz="1100" b="1">
                <a:latin typeface="Arial"/>
                <a:ea typeface="Arial"/>
                <a:cs typeface="Arial"/>
                <a:sym typeface="Arial"/>
              </a:rPr>
              <a:t>clarity of their explanations</a:t>
            </a:r>
            <a:r>
              <a:rPr lang="en-US" sz="1100">
                <a:latin typeface="Arial"/>
                <a:ea typeface="Arial"/>
                <a:cs typeface="Arial"/>
                <a:sym typeface="Arial"/>
              </a:rPr>
              <a: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Unlike relying on memory—which can be selective or influenced by emotions—video playback provides a </a:t>
            </a:r>
            <a:r>
              <a:rPr lang="en-US" sz="1100" b="1">
                <a:latin typeface="Arial"/>
                <a:ea typeface="Arial"/>
                <a:cs typeface="Arial"/>
                <a:sym typeface="Arial"/>
              </a:rPr>
              <a:t>more accurate and detailed record</a:t>
            </a:r>
            <a:r>
              <a:rPr lang="en-US" sz="1100">
                <a:latin typeface="Arial"/>
                <a:ea typeface="Arial"/>
                <a:cs typeface="Arial"/>
                <a:sym typeface="Arial"/>
              </a:rPr>
              <a:t> of what actually occurred during the lesson. It allows teachers to revisit moments, pause and reflect, and evaluate their performance based on what was actually said and done, not just what they recall.</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method also </a:t>
            </a:r>
            <a:r>
              <a:rPr lang="en-US" sz="1100" b="1">
                <a:latin typeface="Arial"/>
                <a:ea typeface="Arial"/>
                <a:cs typeface="Arial"/>
                <a:sym typeface="Arial"/>
              </a:rPr>
              <a:t>encourages thoughtful reflection</a:t>
            </a:r>
            <a:r>
              <a:rPr lang="en-US" sz="1100">
                <a:latin typeface="Arial"/>
                <a:ea typeface="Arial"/>
                <a:cs typeface="Arial"/>
                <a:sym typeface="Arial"/>
              </a:rPr>
              <a:t>. Teachers can ask themselves reflective questions such as: </a:t>
            </a:r>
            <a:r>
              <a:rPr lang="en-US" sz="1100" i="1">
                <a:latin typeface="Arial"/>
                <a:ea typeface="Arial"/>
                <a:cs typeface="Arial"/>
                <a:sym typeface="Arial"/>
              </a:rPr>
              <a:t>What went well? What could be improved? How did students respond to my instructions or questions? Was the lesson inclusive and engaging for all learners?</a:t>
            </a:r>
            <a:r>
              <a:rPr lang="en-US" sz="1100">
                <a:latin typeface="Arial"/>
                <a:ea typeface="Arial"/>
                <a:cs typeface="Arial"/>
                <a:sym typeface="Arial"/>
              </a:rPr>
              <a:t> Such questions help foster a habit of </a:t>
            </a:r>
            <a:r>
              <a:rPr lang="en-US" sz="1100" b="1">
                <a:latin typeface="Arial"/>
                <a:ea typeface="Arial"/>
                <a:cs typeface="Arial"/>
                <a:sym typeface="Arial"/>
              </a:rPr>
              <a:t>continuous improvement</a:t>
            </a:r>
            <a:r>
              <a:rPr lang="en-US" sz="1100">
                <a:latin typeface="Arial"/>
                <a:ea typeface="Arial"/>
                <a:cs typeface="Arial"/>
                <a:sym typeface="Arial"/>
              </a:rPr>
              <a:t> and support a deeper understanding of how teaching strategies impact student learning.</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Over time, reviewing multiple recordings can reveal </a:t>
            </a:r>
            <a:r>
              <a:rPr lang="en-US" sz="1100" b="1">
                <a:latin typeface="Arial"/>
                <a:ea typeface="Arial"/>
                <a:cs typeface="Arial"/>
                <a:sym typeface="Arial"/>
              </a:rPr>
              <a:t>patterns in teaching style</a:t>
            </a:r>
            <a:r>
              <a:rPr lang="en-US" sz="1100">
                <a:latin typeface="Arial"/>
                <a:ea typeface="Arial"/>
                <a:cs typeface="Arial"/>
                <a:sym typeface="Arial"/>
              </a:rPr>
              <a:t>, highlight areas of growth, and provide evidence of professional development. It also serves as a helpful resource when preparing for evaluations, mentoring discussions, or collaborative planning with colleagues.</a:t>
            </a:r>
            <a:endParaRPr sz="1100">
              <a:latin typeface="Arial"/>
              <a:ea typeface="Arial"/>
              <a:cs typeface="Arial"/>
              <a:sym typeface="Arial"/>
            </a:endParaRPr>
          </a:p>
          <a:p>
            <a:pPr marL="0" lvl="0" indent="0" algn="l" rtl="0">
              <a:lnSpc>
                <a:spcPct val="115000"/>
              </a:lnSpc>
              <a:spcBef>
                <a:spcPts val="1400"/>
              </a:spcBef>
              <a:spcAft>
                <a:spcPts val="400"/>
              </a:spcAft>
              <a:buSzPts val="1400"/>
              <a:buNone/>
            </a:pPr>
            <a:endParaRPr sz="1100">
              <a:latin typeface="Arial"/>
              <a:ea typeface="Arial"/>
              <a:cs typeface="Arial"/>
              <a:sym typeface="Arial"/>
            </a:endParaRPr>
          </a:p>
        </p:txBody>
      </p:sp>
      <p:sp>
        <p:nvSpPr>
          <p:cNvPr id="312" name="Google Shape;312;g347aa63ff27_0_2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47aa63ff27_0_2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g347aa63ff27_0_2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400"/>
              </a:spcBef>
              <a:spcAft>
                <a:spcPts val="400"/>
              </a:spcAft>
              <a:buSzPts val="1400"/>
              <a:buNone/>
            </a:pPr>
            <a:r>
              <a:rPr lang="en-US" sz="1100">
                <a:latin typeface="Arial"/>
                <a:ea typeface="Arial"/>
                <a:cs typeface="Arial"/>
                <a:sym typeface="Arial"/>
              </a:rPr>
              <a:t>The procedure for using video recordings as a tool for self-assessment in teaching begins with recording a full or partial lesson, ensuring that student or guardian consent is obtained if necessary. Before reviewing the footage, the teacher should set a specific focus area, such as questioning techniques, student engagement, or the clarity of explanations. While watching the video, it's important to do so with targeted questions in mind that relate to the chosen focus. During the review, the teacher should take notes or use a structured rubric to guide their reflection. By comparing multiple recordings over time, patterns and progress in teaching practices can be identified, helping to inform professional growth.</a:t>
            </a:r>
            <a:endParaRPr sz="1100">
              <a:latin typeface="Arial"/>
              <a:ea typeface="Arial"/>
              <a:cs typeface="Arial"/>
              <a:sym typeface="Arial"/>
            </a:endParaRPr>
          </a:p>
        </p:txBody>
      </p:sp>
      <p:sp>
        <p:nvSpPr>
          <p:cNvPr id="321" name="Google Shape;321;g347aa63ff27_0_2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42fdc50bc8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g342fdc50bc8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While self-assessment has clear benefits, it’s not always easy to do consistently or effectively. Many of these barriers are practical and emotional — and acknowledging them is the first step toward overcoming them. Here are five common challenges and some realistic strategies to tackle each one:</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1. Lack of Time</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One of the most frequent barriers teachers mention is simply not having time. With planning, teaching, grading, and everything else, reflection can feel like a luxury.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Instead of trying to do a full reflection after every lesson, start small. Use quick, structured prompts — even just 2–3 questions — and make it part of your weekly planning routine. For example:</a:t>
            </a:r>
            <a:br>
              <a:rPr lang="en-US" sz="1100">
                <a:latin typeface="Arial"/>
                <a:ea typeface="Arial"/>
                <a:cs typeface="Arial"/>
                <a:sym typeface="Arial"/>
              </a:rPr>
            </a:br>
            <a:r>
              <a:rPr lang="en-US" sz="1100">
                <a:latin typeface="Arial"/>
                <a:ea typeface="Arial"/>
                <a:cs typeface="Arial"/>
                <a:sym typeface="Arial"/>
              </a:rPr>
              <a:t>“What worked well this week? What could I adjust next time?”</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2. Fear of Criticism or Failure</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Some teachers avoid self-assessment because it feels like self-criticism. They worry that identifying problems means they’re not doing a good job.</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Reframe the process. Self-assessment isn’t about judgment — it’s about </a:t>
            </a:r>
            <a:r>
              <a:rPr lang="en-US" sz="1100" b="1">
                <a:latin typeface="Arial"/>
                <a:ea typeface="Arial"/>
                <a:cs typeface="Arial"/>
                <a:sym typeface="Arial"/>
              </a:rPr>
              <a:t>growth</a:t>
            </a:r>
            <a:r>
              <a:rPr lang="en-US" sz="1100">
                <a:latin typeface="Arial"/>
                <a:ea typeface="Arial"/>
                <a:cs typeface="Arial"/>
                <a:sym typeface="Arial"/>
              </a:rPr>
              <a:t>. It’s about asking, </a:t>
            </a:r>
            <a:r>
              <a:rPr lang="en-US" sz="1100" i="1">
                <a:latin typeface="Arial"/>
                <a:ea typeface="Arial"/>
                <a:cs typeface="Arial"/>
                <a:sym typeface="Arial"/>
              </a:rPr>
              <a:t>“What can I learn about my practice?”</a:t>
            </a:r>
            <a:r>
              <a:rPr lang="en-US" sz="1100">
                <a:latin typeface="Arial"/>
                <a:ea typeface="Arial"/>
                <a:cs typeface="Arial"/>
                <a:sym typeface="Arial"/>
              </a:rPr>
              <a:t> not </a:t>
            </a:r>
            <a:r>
              <a:rPr lang="en-US" sz="1100" i="1">
                <a:latin typeface="Arial"/>
                <a:ea typeface="Arial"/>
                <a:cs typeface="Arial"/>
                <a:sym typeface="Arial"/>
              </a:rPr>
              <a:t>“What did I do wrong?”</a:t>
            </a:r>
            <a:endParaRPr sz="1100" i="1">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3. Unclear Goals or Criteria</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Teachers often don’t know what exactly they should be assessing in their own practice, or how to measure it.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Use a framework like </a:t>
            </a:r>
            <a:r>
              <a:rPr lang="en-US" sz="1100" b="1">
                <a:latin typeface="Arial"/>
                <a:ea typeface="Arial"/>
                <a:cs typeface="Arial"/>
                <a:sym typeface="Arial"/>
              </a:rPr>
              <a:t>THINKER</a:t>
            </a:r>
            <a:r>
              <a:rPr lang="en-US" sz="1100">
                <a:latin typeface="Arial"/>
                <a:ea typeface="Arial"/>
                <a:cs typeface="Arial"/>
                <a:sym typeface="Arial"/>
              </a:rPr>
              <a:t> to give your reflection structure. It breaks teaching down into key areas — methods, inclusivity, engagement, knowledge application, equity, and reflection — and helps you focus on what really matters.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4. Difficulty Being Objective</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It’s hard to see your own practice clearly. You might overestimate how well something went — or be too hard on yourself.</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Get a second perspective. Use </a:t>
            </a:r>
            <a:r>
              <a:rPr lang="en-US" sz="1100" b="1">
                <a:latin typeface="Arial"/>
                <a:ea typeface="Arial"/>
                <a:cs typeface="Arial"/>
                <a:sym typeface="Arial"/>
              </a:rPr>
              <a:t>student feedback</a:t>
            </a:r>
            <a:r>
              <a:rPr lang="en-US" sz="1100">
                <a:latin typeface="Arial"/>
                <a:ea typeface="Arial"/>
                <a:cs typeface="Arial"/>
                <a:sym typeface="Arial"/>
              </a:rPr>
              <a:t>, peer observation, or even a short video recording of your lesson. These inputs can validate or challenge your perceptions and give you new insights.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5. Lack of Follow-Through</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Sometimes we reflect, identify what to improve — and then never get around to actually doing it. Life happens!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Strategy</a:t>
            </a:r>
            <a:r>
              <a:rPr lang="en-US" sz="1100">
                <a:latin typeface="Arial"/>
                <a:ea typeface="Arial"/>
                <a:cs typeface="Arial"/>
                <a:sym typeface="Arial"/>
              </a:rPr>
              <a:t>: Set </a:t>
            </a:r>
            <a:r>
              <a:rPr lang="en-US" sz="1100" b="1">
                <a:latin typeface="Arial"/>
                <a:ea typeface="Arial"/>
                <a:cs typeface="Arial"/>
                <a:sym typeface="Arial"/>
              </a:rPr>
              <a:t>small, smart goals</a:t>
            </a:r>
            <a:r>
              <a:rPr lang="en-US" sz="1100">
                <a:latin typeface="Arial"/>
                <a:ea typeface="Arial"/>
                <a:cs typeface="Arial"/>
                <a:sym typeface="Arial"/>
              </a:rPr>
              <a:t> and check in on them weekly or monthly. Keep the goals manageable and focused, and build in time to revisit them — maybe at the end of the week or during your next planning session.</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US" sz="1100">
                <a:latin typeface="Arial"/>
                <a:ea typeface="Arial"/>
                <a:cs typeface="Arial"/>
                <a:sym typeface="Arial"/>
              </a:rPr>
              <a:t>DIscuss those obstacles with teachers and ask them if there are any other significant obstacles. Hae them share their experiences on obstacles and how to overcome them.</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328" name="Google Shape;328;g342fdc50bc8_0_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47aa63ff27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g347aa63ff27_0_1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In this lesson, we explored the importance of self-assessment of teaching practices - things you can do without peer teachers’ or students’ help to assess your teaching practice.</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We focused on evaluation criteria in informatics education. Key points included understanding what evaluation criteria are, how to design them, and their role in promoting equitable and effective teaching practices. Teachers learned to develop observation checklists tailored to their classrooms, emphasizing inclusivity and real-world relevance. We introduced THINKER checklists as well as SELFIE tool ,which both might be used as they are or further adapted to teachers’ needs. Additionally, we explored journals and video recordings of lectures as techniques for self-assessment of teaching practices.</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We talked about some common issues related to self-assessment of teaching practices  and suggested watts to overcome them.</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In the next lesson we will expand this by introducing techniques for evaluating teaching practices that include feedback from others - students or fellow peers. THeir feedback will help provide a more complete picture of your teaching.</a:t>
            </a:r>
            <a:endParaRPr/>
          </a:p>
          <a:p>
            <a:pPr marL="0" marR="0" lvl="0" indent="0" algn="l" rtl="0">
              <a:lnSpc>
                <a:spcPct val="100000"/>
              </a:lnSpc>
              <a:spcBef>
                <a:spcPts val="0"/>
              </a:spcBef>
              <a:spcAft>
                <a:spcPts val="0"/>
              </a:spcAft>
              <a:buClr>
                <a:srgbClr val="000000"/>
              </a:buClr>
              <a:buSzPts val="1400"/>
              <a:buFont typeface="Arial"/>
              <a:buNone/>
            </a:pPr>
            <a:endParaRPr/>
          </a:p>
          <a:p>
            <a:pPr marL="0" marR="0" lvl="0" indent="0" algn="l" rtl="0">
              <a:lnSpc>
                <a:spcPct val="100000"/>
              </a:lnSpc>
              <a:spcBef>
                <a:spcPts val="0"/>
              </a:spcBef>
              <a:spcAft>
                <a:spcPts val="0"/>
              </a:spcAft>
              <a:buClr>
                <a:srgbClr val="000000"/>
              </a:buClr>
              <a:buSzPts val="1400"/>
              <a:buFont typeface="Arial"/>
              <a:buNone/>
            </a:pPr>
            <a:r>
              <a:rPr lang="en-US"/>
              <a:t>Remember, effective evaluation is an ongoing process that evolves with your teaching practices.</a:t>
            </a:r>
            <a:endParaRPr/>
          </a:p>
        </p:txBody>
      </p:sp>
      <p:sp>
        <p:nvSpPr>
          <p:cNvPr id="336" name="Google Shape;336;g347aa63ff27_0_1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347aa63ff27_0_1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4" name="Google Shape;344;g347aa63ff27_0_1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47aa63ff27_0_1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0" name="Google Shape;350;g347aa63ff27_0_1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47aa63ff27_0_1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g347aa63ff27_0_1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57" name="Google Shape;357;g347aa63ff27_0_14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35773d0f0ee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35773d0f0ee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47aa63ff27_0_2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g347aa63ff27_0_2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g347aa63ff27_0_28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47aa63ff27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g347aa63ff27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Self-assessment</a:t>
            </a:r>
            <a:r>
              <a:rPr lang="en-US" sz="1100">
                <a:latin typeface="Arial"/>
                <a:ea typeface="Arial"/>
                <a:cs typeface="Arial"/>
                <a:sym typeface="Arial"/>
              </a:rPr>
              <a:t> is the process by which teachers evaluate their own instructional practices, classroom decisions, and professional behaviors in relation to specific standards or goals. It involves </a:t>
            </a:r>
            <a:r>
              <a:rPr lang="en-US" sz="1100" b="1">
                <a:latin typeface="Arial"/>
                <a:ea typeface="Arial"/>
                <a:cs typeface="Arial"/>
                <a:sym typeface="Arial"/>
              </a:rPr>
              <a:t>critical reflection</a:t>
            </a:r>
            <a:r>
              <a:rPr lang="en-US" sz="1100">
                <a:latin typeface="Arial"/>
                <a:ea typeface="Arial"/>
                <a:cs typeface="Arial"/>
                <a:sym typeface="Arial"/>
              </a:rPr>
              <a:t>, </a:t>
            </a:r>
            <a:r>
              <a:rPr lang="en-US" sz="1100" b="1">
                <a:latin typeface="Arial"/>
                <a:ea typeface="Arial"/>
                <a:cs typeface="Arial"/>
                <a:sym typeface="Arial"/>
              </a:rPr>
              <a:t>honest judgment</a:t>
            </a:r>
            <a:r>
              <a:rPr lang="en-US" sz="1100">
                <a:latin typeface="Arial"/>
                <a:ea typeface="Arial"/>
                <a:cs typeface="Arial"/>
                <a:sym typeface="Arial"/>
              </a:rPr>
              <a:t>, and the </a:t>
            </a:r>
            <a:r>
              <a:rPr lang="en-US" sz="1100" b="1">
                <a:latin typeface="Arial"/>
                <a:ea typeface="Arial"/>
                <a:cs typeface="Arial"/>
                <a:sym typeface="Arial"/>
              </a:rPr>
              <a:t>use of tools or criteria</a:t>
            </a:r>
            <a:r>
              <a:rPr lang="en-US" sz="1100">
                <a:latin typeface="Arial"/>
                <a:ea typeface="Arial"/>
                <a:cs typeface="Arial"/>
                <a:sym typeface="Arial"/>
              </a:rPr>
              <a:t> to identify both strengths and areas for development.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It’s not only about evaluating performance but also about increasing </a:t>
            </a:r>
            <a:r>
              <a:rPr lang="en-US" sz="1100" b="1">
                <a:latin typeface="Arial"/>
                <a:ea typeface="Arial"/>
                <a:cs typeface="Arial"/>
                <a:sym typeface="Arial"/>
              </a:rPr>
              <a:t>awareness</a:t>
            </a:r>
            <a:r>
              <a:rPr lang="en-US" sz="1100">
                <a:latin typeface="Arial"/>
                <a:ea typeface="Arial"/>
                <a:cs typeface="Arial"/>
                <a:sym typeface="Arial"/>
              </a:rPr>
              <a:t>, fostering </a:t>
            </a:r>
            <a:r>
              <a:rPr lang="en-US" sz="1100" b="1">
                <a:latin typeface="Arial"/>
                <a:ea typeface="Arial"/>
                <a:cs typeface="Arial"/>
                <a:sym typeface="Arial"/>
              </a:rPr>
              <a:t>ownership of growth</a:t>
            </a:r>
            <a:r>
              <a:rPr lang="en-US" sz="1100">
                <a:latin typeface="Arial"/>
                <a:ea typeface="Arial"/>
                <a:cs typeface="Arial"/>
                <a:sym typeface="Arial"/>
              </a:rPr>
              <a:t>, and promoting </a:t>
            </a:r>
            <a:r>
              <a:rPr lang="en-US" sz="1100" b="1">
                <a:latin typeface="Arial"/>
                <a:ea typeface="Arial"/>
                <a:cs typeface="Arial"/>
                <a:sym typeface="Arial"/>
              </a:rPr>
              <a:t>continuous professional development</a:t>
            </a:r>
            <a:r>
              <a:rPr lang="en-US" sz="1100">
                <a:latin typeface="Arial"/>
                <a:ea typeface="Arial"/>
                <a:cs typeface="Arial"/>
                <a:sym typeface="Arial"/>
              </a:rPr>
              <a:t>.</a:t>
            </a:r>
            <a:endParaRPr sz="1100">
              <a:latin typeface="Arial"/>
              <a:ea typeface="Arial"/>
              <a:cs typeface="Arial"/>
              <a:sym typeface="Arial"/>
            </a:endParaRPr>
          </a:p>
          <a:p>
            <a:pPr marL="0" lvl="0" indent="0" algn="l" rtl="0">
              <a:lnSpc>
                <a:spcPct val="90000"/>
              </a:lnSpc>
              <a:spcBef>
                <a:spcPts val="1200"/>
              </a:spcBef>
              <a:spcAft>
                <a:spcPts val="0"/>
              </a:spcAft>
              <a:buSzPts val="1400"/>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9" name="Google Shape;119;g347aa63ff27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04c02914fe_1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04c02914fe_1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Why is self-assessment is particularly important in the field of informatics</a:t>
            </a:r>
            <a:r>
              <a:rPr lang="en-US" sz="1100">
                <a:latin typeface="Arial"/>
                <a:ea typeface="Arial"/>
                <a:cs typeface="Arial"/>
                <a:sym typeface="Arial"/>
              </a:rPr>
              <a:t> — more so than in many other subject areas?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Informatics is a subject that is </a:t>
            </a:r>
            <a:r>
              <a:rPr lang="en-US" sz="1100" b="1">
                <a:latin typeface="Arial"/>
                <a:ea typeface="Arial"/>
                <a:cs typeface="Arial"/>
                <a:sym typeface="Arial"/>
              </a:rPr>
              <a:t>constantly evolving</a:t>
            </a:r>
            <a:r>
              <a:rPr lang="en-US" sz="1100">
                <a:latin typeface="Arial"/>
                <a:ea typeface="Arial"/>
                <a:cs typeface="Arial"/>
                <a:sym typeface="Arial"/>
              </a:rPr>
              <a:t>. Technologies, tools, programming languages, and even the way we approach digital problem-solving change rapidly. What was cutting-edge five years ago might now be outdated — and this fast pace has direct implications for teachers.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Key reasons why regular self-assessment is not just helpful but </a:t>
            </a:r>
            <a:r>
              <a:rPr lang="en-US" sz="1100" b="1">
                <a:latin typeface="Arial"/>
                <a:ea typeface="Arial"/>
                <a:cs typeface="Arial"/>
                <a:sym typeface="Arial"/>
              </a:rPr>
              <a:t>necessary</a:t>
            </a:r>
            <a:r>
              <a:rPr lang="en-US" sz="1100">
                <a:latin typeface="Arial"/>
                <a:ea typeface="Arial"/>
                <a:cs typeface="Arial"/>
                <a:sym typeface="Arial"/>
              </a:rPr>
              <a:t> in this context:</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1. Technology and Content Change Rapidly</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New tools, languages, and digital environments are introduced all the time.</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As teachers, we need to regularly assess whether our knowledge and teaching content are still relevant.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helps us ask: </a:t>
            </a:r>
            <a:r>
              <a:rPr lang="en-US" sz="1100" i="1">
                <a:latin typeface="Arial"/>
                <a:ea typeface="Arial"/>
                <a:cs typeface="Arial"/>
                <a:sym typeface="Arial"/>
              </a:rPr>
              <a:t>“Am I teaching what students actually need to know in today’s digital world?”</a:t>
            </a:r>
            <a:endParaRPr sz="1100" i="1">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2. Informatics Requires Conceptual Clarity and Practical Demonstration</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Unlike some subjects where content can be purely theoretical, informatics requires both understanding and doing.</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We’re not just explaining how a loop works — we’re showing it, coding it, debugging it.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helps teachers reflect on </a:t>
            </a:r>
            <a:r>
              <a:rPr lang="en-US" sz="1100" b="1">
                <a:latin typeface="Arial"/>
                <a:ea typeface="Arial"/>
                <a:cs typeface="Arial"/>
                <a:sym typeface="Arial"/>
              </a:rPr>
              <a:t>how effectively they balance theory with hands-on practice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For example: “Did my students just memorize syntax, or did they understand how and when to apply it?”</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3. Students Vary Widely in Digital Literacy and Interest</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Some students come in with high confidence in digital tools; others may be intimidated or lack access outside of school.</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Additionally, interest levels can vary based on previous experiences, exposure, and even confidence in tech environments.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helps teachers ask: </a:t>
            </a:r>
            <a:r>
              <a:rPr lang="en-US" sz="1100" i="1">
                <a:latin typeface="Arial"/>
                <a:ea typeface="Arial"/>
                <a:cs typeface="Arial"/>
                <a:sym typeface="Arial"/>
              </a:rPr>
              <a:t>“Did my lesson support both beginners and advanced learners?”</a:t>
            </a:r>
            <a:endParaRPr sz="1100" i="1">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It also encourages us to evaluate whether </a:t>
            </a:r>
            <a:r>
              <a:rPr lang="en-US" sz="1100" b="1">
                <a:latin typeface="Arial"/>
                <a:ea typeface="Arial"/>
                <a:cs typeface="Arial"/>
                <a:sym typeface="Arial"/>
              </a:rPr>
              <a:t>our strategies are inclusive and adaptable</a:t>
            </a:r>
            <a:r>
              <a:rPr lang="en-US" sz="1100">
                <a:latin typeface="Arial"/>
                <a:ea typeface="Arial"/>
                <a:cs typeface="Arial"/>
                <a:sym typeface="Arial"/>
              </a:rPr>
              <a:t> to different needs and backgrounds.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4. Supports Authentic, Student-Centered Learning</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Informatics offers powerful opportunities for </a:t>
            </a:r>
            <a:r>
              <a:rPr lang="en-US" sz="1100" b="1">
                <a:latin typeface="Arial"/>
                <a:ea typeface="Arial"/>
                <a:cs typeface="Arial"/>
                <a:sym typeface="Arial"/>
              </a:rPr>
              <a:t>real-world, project-based learning</a:t>
            </a:r>
            <a:r>
              <a:rPr lang="en-US" sz="1100">
                <a:latin typeface="Arial"/>
                <a:ea typeface="Arial"/>
                <a:cs typeface="Arial"/>
                <a:sym typeface="Arial"/>
              </a:rPr>
              <a:t> — but only if we plan and reflect carefully.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 reflective teacher is more likely to notice:</a:t>
            </a: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If students are genuinely engaged</a:t>
            </a: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If the task connects to real-world scenarios</a:t>
            </a: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If students are given autonomy to explore and create</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Self-assessment keeps us in tune with how well we’re </a:t>
            </a:r>
            <a:r>
              <a:rPr lang="en-US" sz="1100" b="1">
                <a:latin typeface="Arial"/>
                <a:ea typeface="Arial"/>
                <a:cs typeface="Arial"/>
                <a:sym typeface="Arial"/>
              </a:rPr>
              <a:t>enabling creativity, agency, and relevance</a:t>
            </a:r>
            <a:r>
              <a:rPr lang="en-US" sz="1100">
                <a:latin typeface="Arial"/>
                <a:ea typeface="Arial"/>
                <a:cs typeface="Arial"/>
                <a:sym typeface="Arial"/>
              </a:rPr>
              <a:t> in the classroom.</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128" name="Google Shape;128;g304c02914fe_1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04c02914fe_1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g304c02914fe_1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Now that we’ve explored why self-assessment is so important in informatics, let’s put it into practice — starting small. Tell teachers you’d like them to think back to one of your </a:t>
            </a:r>
            <a:r>
              <a:rPr lang="en-US" sz="1100" b="1">
                <a:latin typeface="Arial"/>
                <a:ea typeface="Arial"/>
                <a:cs typeface="Arial"/>
                <a:sym typeface="Arial"/>
              </a:rPr>
              <a:t>recent lessons</a:t>
            </a:r>
            <a:r>
              <a:rPr lang="en-US" sz="1100">
                <a:latin typeface="Arial"/>
                <a:ea typeface="Arial"/>
                <a:cs typeface="Arial"/>
                <a:sym typeface="Arial"/>
              </a:rPr>
              <a:t> — any Informatics lesson where they interacted with students, introduced a concept, or led an activity. Ask them to take a few quiet minutes to jot down their thoughts in response to </a:t>
            </a:r>
            <a:r>
              <a:rPr lang="en-US" sz="1100" b="1">
                <a:latin typeface="Arial"/>
                <a:ea typeface="Arial"/>
                <a:cs typeface="Arial"/>
                <a:sym typeface="Arial"/>
              </a:rPr>
              <a:t>three questions</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b="1">
                <a:latin typeface="Arial"/>
                <a:ea typeface="Arial"/>
                <a:cs typeface="Arial"/>
                <a:sym typeface="Arial"/>
              </a:rPr>
              <a:t>What went well?</a:t>
            </a:r>
            <a:br>
              <a:rPr lang="en-US" sz="1100" b="1">
                <a:latin typeface="Arial"/>
                <a:ea typeface="Arial"/>
                <a:cs typeface="Arial"/>
                <a:sym typeface="Arial"/>
              </a:rPr>
            </a:br>
            <a:r>
              <a:rPr lang="en-US" sz="1100">
                <a:latin typeface="Arial"/>
                <a:ea typeface="Arial"/>
                <a:cs typeface="Arial"/>
                <a:sym typeface="Arial"/>
              </a:rPr>
              <a:t>– Think about what you felt proud of. Was it student engagement? A smooth explanation of a tough concept? Something innovative you tried?</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What could have gone better?</a:t>
            </a:r>
            <a:br>
              <a:rPr lang="en-US" sz="1100" b="1">
                <a:latin typeface="Arial"/>
                <a:ea typeface="Arial"/>
                <a:cs typeface="Arial"/>
                <a:sym typeface="Arial"/>
              </a:rPr>
            </a:br>
            <a:r>
              <a:rPr lang="en-US" sz="1100">
                <a:latin typeface="Arial"/>
                <a:ea typeface="Arial"/>
                <a:cs typeface="Arial"/>
                <a:sym typeface="Arial"/>
              </a:rPr>
              <a:t>– Maybe an activity didn’t land as expected, or some students seemed disengaged. What didn’t feel quite right?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How did you address different learning needs?</a:t>
            </a:r>
            <a:br>
              <a:rPr lang="en-US" sz="1100" b="1">
                <a:latin typeface="Arial"/>
                <a:ea typeface="Arial"/>
                <a:cs typeface="Arial"/>
                <a:sym typeface="Arial"/>
              </a:rPr>
            </a:br>
            <a:r>
              <a:rPr lang="en-US" sz="1100">
                <a:latin typeface="Arial"/>
                <a:ea typeface="Arial"/>
                <a:cs typeface="Arial"/>
                <a:sym typeface="Arial"/>
              </a:rPr>
              <a:t>– Reflect on how you supported students with varying skill levels, interests, or backgrounds. Did you provide multiple ways to engage with the content? Were your examples inclusive? Did some students need more support?</a:t>
            </a:r>
            <a:endParaRPr sz="1100">
              <a:latin typeface="Arial"/>
              <a:ea typeface="Arial"/>
              <a:cs typeface="Arial"/>
              <a:sym typeface="Arial"/>
            </a:endParaRPr>
          </a:p>
          <a:p>
            <a:pPr marL="0" lvl="0" indent="0" algn="l" rtl="0">
              <a:lnSpc>
                <a:spcPct val="100000"/>
              </a:lnSpc>
              <a:spcBef>
                <a:spcPts val="1200"/>
              </a:spcBef>
              <a:spcAft>
                <a:spcPts val="0"/>
              </a:spcAft>
              <a:buSzPts val="1400"/>
              <a:buNone/>
            </a:pPr>
            <a:r>
              <a:rPr lang="en-US"/>
              <a:t>The goal of this activity is for teachers to recognize there always is something to improve and it’s easy to forget about it. This lesson should help by offering them tools for self-reflection. Spend about 5 minutes on this activity.</a:t>
            </a:r>
            <a:endParaRPr/>
          </a:p>
        </p:txBody>
      </p:sp>
      <p:sp>
        <p:nvSpPr>
          <p:cNvPr id="137" name="Google Shape;137;g304c02914fe_1_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Let’s define </a:t>
            </a:r>
            <a:r>
              <a:rPr lang="en-US" sz="1100" b="1">
                <a:latin typeface="Arial"/>
                <a:ea typeface="Arial"/>
                <a:cs typeface="Arial"/>
                <a:sym typeface="Arial"/>
              </a:rPr>
              <a:t>what we really mean by self-reflection</a:t>
            </a:r>
            <a:r>
              <a:rPr lang="en-US" sz="1100">
                <a:latin typeface="Arial"/>
                <a:ea typeface="Arial"/>
                <a:cs typeface="Arial"/>
                <a:sym typeface="Arial"/>
              </a:rPr>
              <a:t> in the teaching context. It’s not just thinking, </a:t>
            </a:r>
            <a:r>
              <a:rPr lang="en-US" sz="1100" i="1">
                <a:latin typeface="Arial"/>
                <a:ea typeface="Arial"/>
                <a:cs typeface="Arial"/>
                <a:sym typeface="Arial"/>
              </a:rPr>
              <a:t>“That lesson went okay.” </a:t>
            </a:r>
            <a:r>
              <a:rPr lang="en-US" sz="1100">
                <a:latin typeface="Arial"/>
                <a:ea typeface="Arial"/>
                <a:cs typeface="Arial"/>
                <a:sym typeface="Arial"/>
              </a:rPr>
              <a:t>It’s an intentional and structured process where we </a:t>
            </a:r>
            <a:r>
              <a:rPr lang="en-US" sz="1100" b="1">
                <a:latin typeface="Arial"/>
                <a:ea typeface="Arial"/>
                <a:cs typeface="Arial"/>
                <a:sym typeface="Arial"/>
              </a:rPr>
              <a:t>analyze our own choices</a:t>
            </a:r>
            <a:r>
              <a:rPr lang="en-US" sz="1100">
                <a:latin typeface="Arial"/>
                <a:ea typeface="Arial"/>
                <a:cs typeface="Arial"/>
                <a:sym typeface="Arial"/>
              </a:rPr>
              <a:t> in the classroom — how we planned, how we taught, how students responded — and most importantly, what we can learn from it.</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Self-reflection helps us </a:t>
            </a:r>
            <a:r>
              <a:rPr lang="en-US" sz="1100" b="1">
                <a:latin typeface="Arial"/>
                <a:ea typeface="Arial"/>
                <a:cs typeface="Arial"/>
                <a:sym typeface="Arial"/>
              </a:rPr>
              <a:t>step back and ask better questions</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What worked?</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What didn’t?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Why did it happen that way?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What could I do differently next time?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process leads to </a:t>
            </a:r>
            <a:r>
              <a:rPr lang="en-US" sz="1100" b="1">
                <a:latin typeface="Arial"/>
                <a:ea typeface="Arial"/>
                <a:cs typeface="Arial"/>
                <a:sym typeface="Arial"/>
              </a:rPr>
              <a:t>real improvements</a:t>
            </a:r>
            <a:r>
              <a:rPr lang="en-US" sz="1100">
                <a:latin typeface="Arial"/>
                <a:ea typeface="Arial"/>
                <a:cs typeface="Arial"/>
                <a:sym typeface="Arial"/>
              </a:rPr>
              <a:t> over time — because we’re not just reacting to problems, we’re thinking proactively.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Now, why is this especially important?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b="1">
                <a:latin typeface="Arial"/>
                <a:ea typeface="Arial"/>
                <a:cs typeface="Arial"/>
                <a:sym typeface="Arial"/>
              </a:rPr>
              <a:t>It fosters professional growth</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Great teachers don’t stop learning. Self-reflection helps us keep evolving and improving, even without external feedback.</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It transforms our teaching from routine to intentional.</a:t>
            </a:r>
            <a:br>
              <a:rPr lang="en-US" sz="1100" b="1">
                <a:latin typeface="Arial"/>
                <a:ea typeface="Arial"/>
                <a:cs typeface="Arial"/>
                <a:sym typeface="Arial"/>
              </a:rPr>
            </a:br>
            <a:r>
              <a:rPr lang="en-US" sz="1100">
                <a:latin typeface="Arial"/>
                <a:ea typeface="Arial"/>
                <a:cs typeface="Arial"/>
                <a:sym typeface="Arial"/>
              </a:rPr>
              <a:t>Instead of “teaching how we always have,” we begin making choices based on what we’ve observed and reflected on. That leads to more purposeful, student-centered lessons.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It helps us recognize patterns.</a:t>
            </a:r>
            <a:br>
              <a:rPr lang="en-US" sz="1100" b="1">
                <a:latin typeface="Arial"/>
                <a:ea typeface="Arial"/>
                <a:cs typeface="Arial"/>
                <a:sym typeface="Arial"/>
              </a:rPr>
            </a:br>
            <a:r>
              <a:rPr lang="en-US" sz="1100">
                <a:latin typeface="Arial"/>
                <a:ea typeface="Arial"/>
                <a:cs typeface="Arial"/>
                <a:sym typeface="Arial"/>
              </a:rPr>
              <a:t>Maybe certain students disengage when we lecture too long. Maybe one group always struggles with teamwork. Reflection helps us see these trends and adapt.</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It supports inclusivity.</a:t>
            </a:r>
            <a:br>
              <a:rPr lang="en-US" sz="1100" b="1">
                <a:latin typeface="Arial"/>
                <a:ea typeface="Arial"/>
                <a:cs typeface="Arial"/>
                <a:sym typeface="Arial"/>
              </a:rPr>
            </a:br>
            <a:r>
              <a:rPr lang="en-US" sz="1100">
                <a:latin typeface="Arial"/>
                <a:ea typeface="Arial"/>
                <a:cs typeface="Arial"/>
                <a:sym typeface="Arial"/>
              </a:rPr>
              <a:t>Sometimes, without realizing it, we may overlook certain students' needs — for example, always calling on the same few students, or using examples that don’t feel relatable to everyone. Self-reflection brings these blind spots into focus.</a:t>
            </a:r>
            <a:endParaRPr sz="1100">
              <a:latin typeface="Arial"/>
              <a:ea typeface="Arial"/>
              <a:cs typeface="Arial"/>
              <a:sym typeface="Arial"/>
            </a:endParaRPr>
          </a:p>
          <a:p>
            <a:pPr marL="0" lvl="0" indent="0" algn="l" rtl="0">
              <a:lnSpc>
                <a:spcPct val="90000"/>
              </a:lnSpc>
              <a:spcBef>
                <a:spcPts val="1200"/>
              </a:spcBef>
              <a:spcAft>
                <a:spcPts val="0"/>
              </a:spcAft>
              <a:buSzPts val="1400"/>
              <a:buNone/>
            </a:pPr>
            <a:endParaRPr sz="1300" b="1">
              <a:latin typeface="Arial"/>
              <a:ea typeface="Arial"/>
              <a:cs typeface="Arial"/>
              <a:sym typeface="Arial"/>
            </a:endParaRPr>
          </a:p>
        </p:txBody>
      </p:sp>
      <p:sp>
        <p:nvSpPr>
          <p:cNvPr id="146" name="Google Shape;14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E1AFF202-C57A-B441-96A3-9E7F3EBEDA10}"/>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6E7D676B-1CDC-AA85-65F6-E6A42E171DF5}"/>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47aa63ff27_0_221"/>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47aa63ff27_0_221"/>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7">
              <a:alphaModFix/>
            </a:blip>
            <a:srcRect l="6517" t="2903" r="6454"/>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435B757A-40F3-C491-6DA8-78F4513A64A0}"/>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773d0f0ee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773d0f0ee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7">
              <a:alphaModFix/>
            </a:blip>
            <a:srcRect l="6517" t="2903" r="6454"/>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5D0D93D7-E9D6-2AEE-F4E1-DAC3BBFD8656}"/>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773d0f0ee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773d0f0ee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450"/>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3d0f0ee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education.ec.europa.eu/document/selfie-questionnaires"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education.ec.europa.eu/selfie"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hyperlink" Target="https://education.ec.europa.eu/selfie-for-teachers" TargetMode="External"/><Relationship Id="rId5" Type="http://schemas.openxmlformats.org/officeDocument/2006/relationships/hyperlink" Target="https://www.edutopia.org/" TargetMode="External"/><Relationship Id="rId4" Type="http://schemas.openxmlformats.org/officeDocument/2006/relationships/hyperlink" Target="https://iste.org/standards/educators"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or seconda</a:t>
            </a:r>
            <a:r>
              <a:rPr lang="en-US"/>
              <a:t>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342fdc50bc8_0_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Core principles of effective self-assessment</a:t>
            </a:r>
            <a:endParaRPr/>
          </a:p>
        </p:txBody>
      </p:sp>
      <p:sp>
        <p:nvSpPr>
          <p:cNvPr id="158" name="Google Shape;158;g342fdc50bc8_0_2"/>
          <p:cNvSpPr txBox="1">
            <a:spLocks noGrp="1"/>
          </p:cNvSpPr>
          <p:nvPr>
            <p:ph type="body" idx="1"/>
          </p:nvPr>
        </p:nvSpPr>
        <p:spPr>
          <a:xfrm>
            <a:off x="436850" y="881750"/>
            <a:ext cx="11605500" cy="58701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2200"/>
              <a:buNone/>
            </a:pPr>
            <a:endParaRPr sz="1500" b="1"/>
          </a:p>
          <a:p>
            <a:pPr marL="0" lvl="0" indent="0" algn="l" rtl="0">
              <a:lnSpc>
                <a:spcPct val="115000"/>
              </a:lnSpc>
              <a:spcBef>
                <a:spcPts val="1200"/>
              </a:spcBef>
              <a:spcAft>
                <a:spcPts val="0"/>
              </a:spcAft>
              <a:buSzPts val="2200"/>
              <a:buNone/>
            </a:pPr>
            <a:r>
              <a:rPr lang="en-US"/>
              <a:t>✅ </a:t>
            </a:r>
            <a:r>
              <a:rPr lang="en-US" b="1"/>
              <a:t>Intentional</a:t>
            </a:r>
            <a:endParaRPr b="1"/>
          </a:p>
          <a:p>
            <a:pPr marL="457200" lvl="0" indent="-260350" algn="l" rtl="0">
              <a:lnSpc>
                <a:spcPct val="115000"/>
              </a:lnSpc>
              <a:spcBef>
                <a:spcPts val="1200"/>
              </a:spcBef>
              <a:spcAft>
                <a:spcPts val="0"/>
              </a:spcAft>
              <a:buClr>
                <a:srgbClr val="000000"/>
              </a:buClr>
              <a:buSzPts val="500"/>
              <a:buChar char="●"/>
            </a:pPr>
            <a:r>
              <a:rPr lang="en-US" sz="1500"/>
              <a:t>Linked to specific goals, standards, or teaching outcomes</a:t>
            </a:r>
            <a:endParaRPr sz="1500"/>
          </a:p>
          <a:p>
            <a:pPr marL="0" lvl="0" indent="0" algn="l" rtl="0">
              <a:lnSpc>
                <a:spcPct val="115000"/>
              </a:lnSpc>
              <a:spcBef>
                <a:spcPts val="1200"/>
              </a:spcBef>
              <a:spcAft>
                <a:spcPts val="0"/>
              </a:spcAft>
              <a:buSzPts val="2200"/>
              <a:buNone/>
            </a:pPr>
            <a:r>
              <a:rPr lang="en-US"/>
              <a:t>✅ </a:t>
            </a:r>
            <a:r>
              <a:rPr lang="en-US" b="1"/>
              <a:t>Structured</a:t>
            </a:r>
            <a:endParaRPr b="1"/>
          </a:p>
          <a:p>
            <a:pPr marL="457200" lvl="0" indent="-260350" algn="l" rtl="0">
              <a:lnSpc>
                <a:spcPct val="115000"/>
              </a:lnSpc>
              <a:spcBef>
                <a:spcPts val="1200"/>
              </a:spcBef>
              <a:spcAft>
                <a:spcPts val="0"/>
              </a:spcAft>
              <a:buClr>
                <a:srgbClr val="000000"/>
              </a:buClr>
              <a:buSzPts val="500"/>
              <a:buChar char="●"/>
            </a:pPr>
            <a:r>
              <a:rPr lang="en-US" sz="1500"/>
              <a:t>Supported by tools such as rubrics or journals</a:t>
            </a:r>
            <a:endParaRPr sz="1500"/>
          </a:p>
          <a:p>
            <a:pPr marL="457200" lvl="0" indent="-260350" algn="l" rtl="0">
              <a:lnSpc>
                <a:spcPct val="115000"/>
              </a:lnSpc>
              <a:spcBef>
                <a:spcPts val="0"/>
              </a:spcBef>
              <a:spcAft>
                <a:spcPts val="0"/>
              </a:spcAft>
              <a:buClr>
                <a:srgbClr val="000000"/>
              </a:buClr>
              <a:buSzPts val="500"/>
              <a:buChar char="●"/>
            </a:pPr>
            <a:r>
              <a:rPr lang="en-US" sz="1500"/>
              <a:t>Avoids general impressions in favor of evidence-based analysis</a:t>
            </a:r>
            <a:endParaRPr sz="1500"/>
          </a:p>
          <a:p>
            <a:pPr marL="0" lvl="0" indent="0" algn="l" rtl="0">
              <a:lnSpc>
                <a:spcPct val="115000"/>
              </a:lnSpc>
              <a:spcBef>
                <a:spcPts val="1200"/>
              </a:spcBef>
              <a:spcAft>
                <a:spcPts val="0"/>
              </a:spcAft>
              <a:buSzPts val="2200"/>
              <a:buNone/>
            </a:pPr>
            <a:r>
              <a:rPr lang="en-US"/>
              <a:t>✅ </a:t>
            </a:r>
            <a:r>
              <a:rPr lang="en-US" b="1"/>
              <a:t>Continuous</a:t>
            </a:r>
            <a:endParaRPr b="1"/>
          </a:p>
          <a:p>
            <a:pPr marL="457200" lvl="0" indent="-260350" algn="l" rtl="0">
              <a:lnSpc>
                <a:spcPct val="115000"/>
              </a:lnSpc>
              <a:spcBef>
                <a:spcPts val="1200"/>
              </a:spcBef>
              <a:spcAft>
                <a:spcPts val="0"/>
              </a:spcAft>
              <a:buClr>
                <a:srgbClr val="000000"/>
              </a:buClr>
              <a:buSzPts val="500"/>
              <a:buChar char="●"/>
            </a:pPr>
            <a:r>
              <a:rPr lang="en-US" sz="1500"/>
              <a:t>Not a one-time activity, but a regular part of the teaching cycle</a:t>
            </a:r>
            <a:endParaRPr sz="1500"/>
          </a:p>
          <a:p>
            <a:pPr marL="457200" lvl="0" indent="-260350" algn="l" rtl="0">
              <a:lnSpc>
                <a:spcPct val="115000"/>
              </a:lnSpc>
              <a:spcBef>
                <a:spcPts val="0"/>
              </a:spcBef>
              <a:spcAft>
                <a:spcPts val="0"/>
              </a:spcAft>
              <a:buClr>
                <a:srgbClr val="000000"/>
              </a:buClr>
              <a:buSzPts val="500"/>
              <a:buChar char="●"/>
            </a:pPr>
            <a:r>
              <a:rPr lang="en-US" sz="1500"/>
              <a:t>Helps teachers measure improvement and track growth over time</a:t>
            </a:r>
            <a:endParaRPr sz="1500"/>
          </a:p>
          <a:p>
            <a:pPr marL="0" lvl="0" indent="0" algn="l" rtl="0">
              <a:lnSpc>
                <a:spcPct val="115000"/>
              </a:lnSpc>
              <a:spcBef>
                <a:spcPts val="1200"/>
              </a:spcBef>
              <a:spcAft>
                <a:spcPts val="0"/>
              </a:spcAft>
              <a:buSzPts val="2200"/>
              <a:buNone/>
            </a:pPr>
            <a:r>
              <a:rPr lang="en-US"/>
              <a:t>✅ </a:t>
            </a:r>
            <a:r>
              <a:rPr lang="en-US" b="1"/>
              <a:t>Constructive</a:t>
            </a:r>
            <a:endParaRPr b="1"/>
          </a:p>
          <a:p>
            <a:pPr marL="457200" lvl="0" indent="-260350" algn="l" rtl="0">
              <a:lnSpc>
                <a:spcPct val="115000"/>
              </a:lnSpc>
              <a:spcBef>
                <a:spcPts val="1200"/>
              </a:spcBef>
              <a:spcAft>
                <a:spcPts val="0"/>
              </a:spcAft>
              <a:buClr>
                <a:srgbClr val="000000"/>
              </a:buClr>
              <a:buSzPts val="500"/>
              <a:buChar char="●"/>
            </a:pPr>
            <a:r>
              <a:rPr lang="en-US" sz="1500"/>
              <a:t>Focused on growth, not perfection, and aims to identify next steps, not just weaknesses</a:t>
            </a:r>
            <a:endParaRPr sz="1500"/>
          </a:p>
          <a:p>
            <a:pPr marL="0" lvl="0" indent="0" algn="l" rtl="0">
              <a:lnSpc>
                <a:spcPct val="115000"/>
              </a:lnSpc>
              <a:spcBef>
                <a:spcPts val="1200"/>
              </a:spcBef>
              <a:spcAft>
                <a:spcPts val="0"/>
              </a:spcAft>
              <a:buSzPts val="2200"/>
              <a:buNone/>
            </a:pPr>
            <a:r>
              <a:rPr lang="en-US"/>
              <a:t>✅ </a:t>
            </a:r>
            <a:r>
              <a:rPr lang="en-US" b="1"/>
              <a:t>Inclusive</a:t>
            </a:r>
            <a:endParaRPr b="1"/>
          </a:p>
          <a:p>
            <a:pPr marL="457200" lvl="0" indent="-260350" algn="l" rtl="0">
              <a:lnSpc>
                <a:spcPct val="115000"/>
              </a:lnSpc>
              <a:spcBef>
                <a:spcPts val="1200"/>
              </a:spcBef>
              <a:spcAft>
                <a:spcPts val="0"/>
              </a:spcAft>
              <a:buClr>
                <a:srgbClr val="000000"/>
              </a:buClr>
              <a:buSzPts val="500"/>
              <a:buChar char="●"/>
            </a:pPr>
            <a:r>
              <a:rPr lang="en-US" sz="1500"/>
              <a:t>Includes multiple perspectives: personal reflection, student feedback, peer input</a:t>
            </a:r>
            <a:endParaRPr sz="1500"/>
          </a:p>
          <a:p>
            <a:pPr marL="457200" lvl="0" indent="-260350" algn="l" rtl="0">
              <a:lnSpc>
                <a:spcPct val="115000"/>
              </a:lnSpc>
              <a:spcBef>
                <a:spcPts val="0"/>
              </a:spcBef>
              <a:spcAft>
                <a:spcPts val="0"/>
              </a:spcAft>
              <a:buClr>
                <a:srgbClr val="000000"/>
              </a:buClr>
              <a:buSzPts val="500"/>
              <a:buChar char="●"/>
            </a:pPr>
            <a:r>
              <a:rPr lang="en-US" sz="1500"/>
              <a:t>Supports a classroom culture where feedback and revision are normal for both teachers and students</a:t>
            </a:r>
            <a:endParaRPr sz="1100">
              <a:solidFill>
                <a:srgbClr val="000000"/>
              </a:solidFill>
              <a:latin typeface="Arial"/>
              <a:ea typeface="Arial"/>
              <a:cs typeface="Arial"/>
              <a:sym typeface="Arial"/>
            </a:endParaRPr>
          </a:p>
          <a:p>
            <a:pPr marL="0" lvl="0" indent="0" algn="l" rtl="0">
              <a:lnSpc>
                <a:spcPct val="90000"/>
              </a:lnSpc>
              <a:spcBef>
                <a:spcPts val="1200"/>
              </a:spcBef>
              <a:spcAft>
                <a:spcPts val="0"/>
              </a:spcAft>
              <a:buSzPts val="2200"/>
              <a:buNone/>
            </a:pPr>
            <a:endParaRPr/>
          </a:p>
        </p:txBody>
      </p:sp>
      <p:pic>
        <p:nvPicPr>
          <p:cNvPr id="159" name="Google Shape;159;g342fdc50bc8_0_2" title="340368-PANXDH-1.jpg"/>
          <p:cNvPicPr preferRelativeResize="0"/>
          <p:nvPr/>
        </p:nvPicPr>
        <p:blipFill rotWithShape="1">
          <a:blip r:embed="rId3">
            <a:alphaModFix/>
          </a:blip>
          <a:srcRect/>
          <a:stretch/>
        </p:blipFill>
        <p:spPr>
          <a:xfrm>
            <a:off x="7943925" y="1678263"/>
            <a:ext cx="3653875" cy="3653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342fdc50bc8_0_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Tools for self-assessment of teaching practices</a:t>
            </a:r>
            <a:endParaRPr/>
          </a:p>
        </p:txBody>
      </p:sp>
      <p:sp>
        <p:nvSpPr>
          <p:cNvPr id="166" name="Google Shape;166;g342fdc50bc8_0_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68300" algn="l" rtl="0">
              <a:lnSpc>
                <a:spcPct val="90000"/>
              </a:lnSpc>
              <a:spcBef>
                <a:spcPts val="1000"/>
              </a:spcBef>
              <a:spcAft>
                <a:spcPts val="0"/>
              </a:spcAft>
              <a:buSzPts val="2200"/>
              <a:buChar char="•"/>
            </a:pPr>
            <a:r>
              <a:rPr lang="en-US"/>
              <a:t>Tools teachers can use for self-assessment (without peers’ or student’ help):</a:t>
            </a:r>
            <a:br>
              <a:rPr lang="en-US"/>
            </a:br>
            <a:endParaRPr/>
          </a:p>
          <a:p>
            <a:pPr marL="914400" lvl="1" indent="-387350" algn="l" rtl="0">
              <a:lnSpc>
                <a:spcPct val="90000"/>
              </a:lnSpc>
              <a:spcBef>
                <a:spcPts val="0"/>
              </a:spcBef>
              <a:spcAft>
                <a:spcPts val="0"/>
              </a:spcAft>
              <a:buSzPts val="2500"/>
              <a:buChar char="•"/>
            </a:pPr>
            <a:r>
              <a:rPr lang="en-US" sz="2500"/>
              <a:t>Evaluation criteria / rubrics / checklists</a:t>
            </a:r>
            <a:endParaRPr sz="2500"/>
          </a:p>
          <a:p>
            <a:pPr marL="914400" lvl="1" indent="-387350" algn="l" rtl="0">
              <a:lnSpc>
                <a:spcPct val="90000"/>
              </a:lnSpc>
              <a:spcBef>
                <a:spcPts val="0"/>
              </a:spcBef>
              <a:spcAft>
                <a:spcPts val="0"/>
              </a:spcAft>
              <a:buSzPts val="2500"/>
              <a:buChar char="•"/>
            </a:pPr>
            <a:r>
              <a:rPr lang="en-US" sz="2500"/>
              <a:t>Self-assessment journals / reflection journals</a:t>
            </a:r>
            <a:endParaRPr sz="2500"/>
          </a:p>
          <a:p>
            <a:pPr marL="914400" lvl="1" indent="-387350" algn="l" rtl="0">
              <a:lnSpc>
                <a:spcPct val="90000"/>
              </a:lnSpc>
              <a:spcBef>
                <a:spcPts val="0"/>
              </a:spcBef>
              <a:spcAft>
                <a:spcPts val="0"/>
              </a:spcAft>
              <a:buSzPts val="2500"/>
              <a:buChar char="•"/>
            </a:pPr>
            <a:r>
              <a:rPr lang="en-US" sz="2500"/>
              <a:t>Self-assessment through video recording &amp; playback</a:t>
            </a:r>
            <a:endParaRPr sz="25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p:txBody>
      </p:sp>
      <p:pic>
        <p:nvPicPr>
          <p:cNvPr id="167" name="Google Shape;167;g342fdc50bc8_0_9" title="9558021.jpg"/>
          <p:cNvPicPr preferRelativeResize="0"/>
          <p:nvPr/>
        </p:nvPicPr>
        <p:blipFill rotWithShape="1">
          <a:blip r:embed="rId3">
            <a:alphaModFix/>
          </a:blip>
          <a:srcRect/>
          <a:stretch/>
        </p:blipFill>
        <p:spPr>
          <a:xfrm>
            <a:off x="6951352" y="2929624"/>
            <a:ext cx="4791752" cy="3193725"/>
          </a:xfrm>
          <a:prstGeom prst="rect">
            <a:avLst/>
          </a:prstGeom>
          <a:noFill/>
          <a:ln>
            <a:noFill/>
          </a:ln>
        </p:spPr>
      </p:pic>
      <p:sp>
        <p:nvSpPr>
          <p:cNvPr id="168" name="Google Shape;168;g342fdc50bc8_0_9"/>
          <p:cNvSpPr txBox="1"/>
          <p:nvPr/>
        </p:nvSpPr>
        <p:spPr>
          <a:xfrm>
            <a:off x="8477950" y="6123350"/>
            <a:ext cx="4010100" cy="23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347aa63ff2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Evaluation criteria / rubrics / checklists</a:t>
            </a:r>
            <a:endParaRPr/>
          </a:p>
        </p:txBody>
      </p:sp>
      <p:sp>
        <p:nvSpPr>
          <p:cNvPr id="175" name="Google Shape;175;g347aa63ff27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b="1"/>
              <a:t>What are evaluation criteria?</a:t>
            </a:r>
            <a:endParaRPr/>
          </a:p>
          <a:p>
            <a:pPr marL="857250" lvl="1" indent="-285750" algn="l" rtl="0">
              <a:lnSpc>
                <a:spcPct val="90000"/>
              </a:lnSpc>
              <a:spcBef>
                <a:spcPts val="500"/>
              </a:spcBef>
              <a:spcAft>
                <a:spcPts val="0"/>
              </a:spcAft>
              <a:buSzPts val="1800"/>
              <a:buFont typeface="Arial"/>
              <a:buChar char="•"/>
            </a:pPr>
            <a:r>
              <a:rPr lang="en-US"/>
              <a:t>Specific </a:t>
            </a:r>
            <a:r>
              <a:rPr lang="en-US" b="1"/>
              <a:t>guidelines</a:t>
            </a:r>
            <a:r>
              <a:rPr lang="en-US"/>
              <a:t> used to </a:t>
            </a:r>
            <a:r>
              <a:rPr lang="en-US" b="1"/>
              <a:t>assess the effectiveness </a:t>
            </a:r>
            <a:r>
              <a:rPr lang="en-US"/>
              <a:t>of teaching practices and methodologies</a:t>
            </a:r>
            <a:endParaRPr/>
          </a:p>
          <a:p>
            <a:pPr marL="857250" lvl="1" indent="-285750" algn="l" rtl="0">
              <a:lnSpc>
                <a:spcPct val="90000"/>
              </a:lnSpc>
              <a:spcBef>
                <a:spcPts val="500"/>
              </a:spcBef>
              <a:spcAft>
                <a:spcPts val="0"/>
              </a:spcAft>
              <a:buSzPts val="1800"/>
              <a:buFont typeface="Arial"/>
              <a:buChar char="•"/>
            </a:pPr>
            <a:r>
              <a:rPr lang="en-US"/>
              <a:t>They serve as benchmarks for measuring</a:t>
            </a:r>
            <a:endParaRPr/>
          </a:p>
          <a:p>
            <a:pPr marL="1428750" lvl="2" indent="-285750" algn="l" rtl="0">
              <a:lnSpc>
                <a:spcPct val="90000"/>
              </a:lnSpc>
              <a:spcBef>
                <a:spcPts val="500"/>
              </a:spcBef>
              <a:spcAft>
                <a:spcPts val="0"/>
              </a:spcAft>
              <a:buSzPts val="1120"/>
              <a:buFont typeface="Arial"/>
              <a:buChar char="•"/>
            </a:pPr>
            <a:r>
              <a:rPr lang="en-US" sz="1400"/>
              <a:t>the achievement of educational goals</a:t>
            </a:r>
            <a:endParaRPr/>
          </a:p>
          <a:p>
            <a:pPr marL="1428750" lvl="2" indent="-285750" algn="l" rtl="0">
              <a:lnSpc>
                <a:spcPct val="90000"/>
              </a:lnSpc>
              <a:spcBef>
                <a:spcPts val="500"/>
              </a:spcBef>
              <a:spcAft>
                <a:spcPts val="0"/>
              </a:spcAft>
              <a:buSzPts val="1120"/>
              <a:buFont typeface="Arial"/>
              <a:buChar char="•"/>
            </a:pPr>
            <a:r>
              <a:rPr lang="en-US" sz="1400"/>
              <a:t>the quality of teaching methods, and</a:t>
            </a:r>
            <a:endParaRPr/>
          </a:p>
          <a:p>
            <a:pPr marL="1428750" lvl="2" indent="-285750" algn="l" rtl="0">
              <a:lnSpc>
                <a:spcPct val="90000"/>
              </a:lnSpc>
              <a:spcBef>
                <a:spcPts val="500"/>
              </a:spcBef>
              <a:spcAft>
                <a:spcPts val="0"/>
              </a:spcAft>
              <a:buSzPts val="1120"/>
              <a:buFont typeface="Arial"/>
              <a:buChar char="•"/>
            </a:pPr>
            <a:r>
              <a:rPr lang="en-US" sz="1400"/>
              <a:t>the extent to which the needs of all students,</a:t>
            </a:r>
            <a:endParaRPr/>
          </a:p>
          <a:p>
            <a:pPr marL="1428750" lvl="2" indent="-285750" algn="l" rtl="0">
              <a:lnSpc>
                <a:spcPct val="90000"/>
              </a:lnSpc>
              <a:spcBef>
                <a:spcPts val="500"/>
              </a:spcBef>
              <a:spcAft>
                <a:spcPts val="0"/>
              </a:spcAft>
              <a:buSzPts val="1120"/>
              <a:buFont typeface="Arial"/>
              <a:buChar char="•"/>
            </a:pPr>
            <a:r>
              <a:rPr lang="en-US" sz="1400"/>
              <a:t>including gender-inclusive approaches, are met</a:t>
            </a:r>
            <a:br>
              <a:rPr lang="en-US" sz="1400"/>
            </a:br>
            <a:endParaRPr/>
          </a:p>
          <a:p>
            <a:pPr marL="571500" marR="0" lvl="0" indent="-342900" algn="l" rtl="0">
              <a:lnSpc>
                <a:spcPct val="90000"/>
              </a:lnSpc>
              <a:spcBef>
                <a:spcPts val="1000"/>
              </a:spcBef>
              <a:spcAft>
                <a:spcPts val="0"/>
              </a:spcAft>
              <a:buClr>
                <a:schemeClr val="accent4"/>
              </a:buClr>
              <a:buSzPts val="2200"/>
              <a:buFont typeface="Arial"/>
              <a:buChar char="•"/>
            </a:pPr>
            <a:r>
              <a:rPr lang="en-US" b="1"/>
              <a:t>Why are they important? </a:t>
            </a:r>
            <a:endParaRPr/>
          </a:p>
          <a:p>
            <a:pPr marL="857250" lvl="1" indent="-285750" algn="l" rtl="0">
              <a:lnSpc>
                <a:spcPct val="90000"/>
              </a:lnSpc>
              <a:spcBef>
                <a:spcPts val="500"/>
              </a:spcBef>
              <a:spcAft>
                <a:spcPts val="0"/>
              </a:spcAft>
              <a:buSzPts val="1800"/>
              <a:buFont typeface="Arial"/>
              <a:buChar char="•"/>
            </a:pPr>
            <a:r>
              <a:rPr lang="en-US"/>
              <a:t>Ensure objectivity and consistency in evaluation</a:t>
            </a:r>
            <a:endParaRPr/>
          </a:p>
          <a:p>
            <a:pPr marL="857250" lvl="1" indent="-285750" algn="l" rtl="0">
              <a:lnSpc>
                <a:spcPct val="90000"/>
              </a:lnSpc>
              <a:spcBef>
                <a:spcPts val="500"/>
              </a:spcBef>
              <a:spcAft>
                <a:spcPts val="0"/>
              </a:spcAft>
              <a:buSzPts val="1800"/>
              <a:buFont typeface="Arial"/>
              <a:buChar char="•"/>
            </a:pPr>
            <a:r>
              <a:rPr lang="en-US"/>
              <a:t>Help teachers identify strengths and areas for improvement</a:t>
            </a:r>
            <a:endParaRPr/>
          </a:p>
          <a:p>
            <a:pPr marL="857250" lvl="1" indent="-285750" algn="l" rtl="0">
              <a:lnSpc>
                <a:spcPct val="90000"/>
              </a:lnSpc>
              <a:spcBef>
                <a:spcPts val="500"/>
              </a:spcBef>
              <a:spcAft>
                <a:spcPts val="0"/>
              </a:spcAft>
              <a:buSzPts val="1800"/>
              <a:buFont typeface="Arial"/>
              <a:buChar char="•"/>
            </a:pPr>
            <a:r>
              <a:rPr lang="en-US"/>
              <a:t>Ensure the needs of all students are addressed</a:t>
            </a:r>
            <a:endParaRPr b="1"/>
          </a:p>
          <a:p>
            <a:pPr marL="857250" lvl="1" indent="-285750" algn="l" rtl="0">
              <a:lnSpc>
                <a:spcPct val="90000"/>
              </a:lnSpc>
              <a:spcBef>
                <a:spcPts val="500"/>
              </a:spcBef>
              <a:spcAft>
                <a:spcPts val="0"/>
              </a:spcAft>
              <a:buSzPts val="1800"/>
              <a:buFont typeface="Arial"/>
              <a:buChar char="•"/>
            </a:pPr>
            <a:r>
              <a:rPr lang="en-US"/>
              <a:t>Make reflection more structured and measurable</a:t>
            </a:r>
            <a:br>
              <a:rPr lang="en-US"/>
            </a:br>
            <a:r>
              <a:rPr lang="en-US"/>
              <a:t>instead of vague feelings (“</a:t>
            </a:r>
            <a:r>
              <a:rPr lang="en-US" i="1"/>
              <a:t>I think the lesson went well</a:t>
            </a:r>
            <a:r>
              <a:rPr lang="en-US"/>
              <a:t>”)</a:t>
            </a:r>
            <a:endParaRPr/>
          </a:p>
        </p:txBody>
      </p:sp>
      <p:pic>
        <p:nvPicPr>
          <p:cNvPr id="176" name="Google Shape;176;g347aa63ff27_0_11" descr="Free list checkbox checked vector" title="Download free HD stock image of List Checkbox"/>
          <p:cNvPicPr preferRelativeResize="0"/>
          <p:nvPr/>
        </p:nvPicPr>
        <p:blipFill rotWithShape="1">
          <a:blip r:embed="rId3">
            <a:alphaModFix/>
          </a:blip>
          <a:srcRect/>
          <a:stretch/>
        </p:blipFill>
        <p:spPr>
          <a:xfrm>
            <a:off x="7921350" y="2877275"/>
            <a:ext cx="2627925" cy="3223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611fa2a277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Rubrics vs. checklists</a:t>
            </a:r>
            <a:endParaRPr/>
          </a:p>
        </p:txBody>
      </p:sp>
      <p:graphicFrame>
        <p:nvGraphicFramePr>
          <p:cNvPr id="183" name="Google Shape;183;g3611fa2a277_0_17"/>
          <p:cNvGraphicFramePr/>
          <p:nvPr/>
        </p:nvGraphicFramePr>
        <p:xfrm>
          <a:off x="926725" y="1598900"/>
          <a:ext cx="3000000" cy="3000000"/>
        </p:xfrm>
        <a:graphic>
          <a:graphicData uri="http://schemas.openxmlformats.org/drawingml/2006/table">
            <a:tbl>
              <a:tblPr>
                <a:noFill/>
                <a:tableStyleId>{9C767B9E-A933-4B9C-9232-C9EC3EDC6482}</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Rubrics</a:t>
                      </a:r>
                      <a:endParaRPr sz="1800" b="1" u="none" strike="noStrike" cap="none">
                        <a:solidFill>
                          <a:srgbClr val="FFFFFF"/>
                        </a:solidFill>
                      </a:endParaRPr>
                    </a:p>
                  </a:txBody>
                  <a:tcPr marL="91425" marR="91425" marT="91425" marB="91425">
                    <a:solidFill>
                      <a:schemeClr val="accent1"/>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Checklists</a:t>
                      </a:r>
                      <a:endParaRPr sz="1800" b="1" u="none" strike="noStrike" cap="none">
                        <a:solidFill>
                          <a:srgbClr val="FFFFFF"/>
                        </a:solidFill>
                      </a:endParaRPr>
                    </a:p>
                  </a:txBody>
                  <a:tcPr marL="91425" marR="91425" marT="91425" marB="91425">
                    <a:solidFill>
                      <a:schemeClr val="accent1"/>
                    </a:solidFill>
                  </a:tcPr>
                </a:tc>
                <a:extLst>
                  <a:ext uri="{0D108BD9-81ED-4DB2-BD59-A6C34878D82A}">
                    <a16:rowId xmlns:a16="http://schemas.microsoft.com/office/drawing/2014/main" val="10000"/>
                  </a:ext>
                </a:extLst>
              </a:tr>
              <a:tr h="381000">
                <a:tc>
                  <a:txBody>
                    <a:bodyPr/>
                    <a:lstStyle/>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To assess quality based on levels of performance.</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Grid format with criteria and multiple performance levels.</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Scaled (e.g., excellent, good, fair, poor).</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Detailed – explains how well something was done.</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Helps understand strengths and areas for improvement.</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Complex assignments like essays, presentations, or projects.</a:t>
                      </a:r>
                      <a:endParaRPr sz="1700" u="none" strike="noStrike" cap="none"/>
                    </a:p>
                  </a:txBody>
                  <a:tcPr marL="91425" marR="91425" marT="91425" marB="91425"/>
                </a:tc>
                <a:tc>
                  <a:txBody>
                    <a:bodyPr/>
                    <a:lstStyle/>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To verify whether specific criteria are met (Yes/No).</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Simple list of items or tasks with checkboxes.</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Binary (completed/not completed).</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Minimal – shows what is done or not.</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Helps ensure all steps are completed.</a:t>
                      </a:r>
                      <a:endParaRPr sz="1700" u="none" strike="noStrike" cap="none"/>
                    </a:p>
                    <a:p>
                      <a:pPr marL="457200" marR="0" lvl="0" indent="-336550" algn="l" rtl="0">
                        <a:lnSpc>
                          <a:spcPct val="100000"/>
                        </a:lnSpc>
                        <a:spcBef>
                          <a:spcPts val="0"/>
                        </a:spcBef>
                        <a:spcAft>
                          <a:spcPts val="0"/>
                        </a:spcAft>
                        <a:buClr>
                          <a:srgbClr val="000000"/>
                        </a:buClr>
                        <a:buSzPts val="1700"/>
                        <a:buFont typeface="Arial"/>
                        <a:buChar char="●"/>
                      </a:pPr>
                      <a:r>
                        <a:rPr lang="en-US" sz="1700" u="none" strike="noStrike" cap="none"/>
                        <a:t>Simple tasks or processes, early drafts, procedural work.</a:t>
                      </a:r>
                      <a:endParaRPr sz="1700" u="none" strike="noStrike" cap="none"/>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347aa63ff27_0_26"/>
          <p:cNvSpPr/>
          <p:nvPr/>
        </p:nvSpPr>
        <p:spPr>
          <a:xfrm rot="-711049">
            <a:off x="5017328" y="3869613"/>
            <a:ext cx="1801191" cy="76960"/>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g347aa63ff27_0_2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a:t>
            </a:r>
            <a:endParaRPr/>
          </a:p>
        </p:txBody>
      </p:sp>
      <p:sp>
        <p:nvSpPr>
          <p:cNvPr id="191" name="Google Shape;191;g347aa63ff27_0_26"/>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Here is a series of steps that can be followed to develop evaluation criteria</a:t>
            </a:r>
            <a:br>
              <a:rPr lang="en-US"/>
            </a:br>
            <a:r>
              <a:rPr lang="en-US"/>
              <a:t>for Informatics education:</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92" name="Google Shape;192;g347aa63ff27_0_26"/>
          <p:cNvSpPr/>
          <p:nvPr/>
        </p:nvSpPr>
        <p:spPr>
          <a:xfrm rot="711049" flipH="1">
            <a:off x="6649231" y="3869613"/>
            <a:ext cx="1801191" cy="76960"/>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g347aa63ff27_0_26"/>
          <p:cNvSpPr/>
          <p:nvPr/>
        </p:nvSpPr>
        <p:spPr>
          <a:xfrm rot="711049" flipH="1">
            <a:off x="3295093" y="3869613"/>
            <a:ext cx="1801191" cy="76960"/>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94" name="Google Shape;194;g347aa63ff27_0_26"/>
          <p:cNvGrpSpPr/>
          <p:nvPr/>
        </p:nvGrpSpPr>
        <p:grpSpPr>
          <a:xfrm>
            <a:off x="3919540" y="3944043"/>
            <a:ext cx="2283543" cy="2137507"/>
            <a:chOff x="3021975" y="2541798"/>
            <a:chExt cx="1712700" cy="1230715"/>
          </a:xfrm>
        </p:grpSpPr>
        <p:sp>
          <p:nvSpPr>
            <p:cNvPr id="195" name="Google Shape;195;g347aa63ff27_0_26"/>
            <p:cNvSpPr txBox="1"/>
            <p:nvPr/>
          </p:nvSpPr>
          <p:spPr>
            <a:xfrm>
              <a:off x="3529877" y="2735584"/>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2</a:t>
              </a:r>
              <a:endParaRPr sz="1800" b="1" i="0" u="none" strike="noStrike" cap="none">
                <a:solidFill>
                  <a:srgbClr val="701C7F"/>
                </a:solidFill>
                <a:latin typeface="Roboto"/>
                <a:ea typeface="Roboto"/>
                <a:cs typeface="Roboto"/>
                <a:sym typeface="Roboto"/>
              </a:endParaRPr>
            </a:p>
          </p:txBody>
        </p:sp>
        <p:sp>
          <p:nvSpPr>
            <p:cNvPr id="196" name="Google Shape;196;g347aa63ff27_0_26"/>
            <p:cNvSpPr/>
            <p:nvPr/>
          </p:nvSpPr>
          <p:spPr>
            <a:xfrm rot="-1789476">
              <a:off x="3798091" y="2571072"/>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g347aa63ff27_0_26"/>
            <p:cNvSpPr/>
            <p:nvPr/>
          </p:nvSpPr>
          <p:spPr>
            <a:xfrm>
              <a:off x="3021975" y="3069013"/>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98" name="Google Shape;198;g347aa63ff27_0_26"/>
            <p:cNvSpPr txBox="1"/>
            <p:nvPr/>
          </p:nvSpPr>
          <p:spPr>
            <a:xfrm>
              <a:off x="3066225" y="3106213"/>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Set specific, measurable criteria</a:t>
              </a:r>
              <a:endParaRPr sz="1800" b="0" i="0" u="none" strike="noStrike" cap="none">
                <a:solidFill>
                  <a:srgbClr val="FFFFFF"/>
                </a:solidFill>
                <a:latin typeface="Arial"/>
                <a:ea typeface="Arial"/>
                <a:cs typeface="Arial"/>
                <a:sym typeface="Arial"/>
              </a:endParaRPr>
            </a:p>
          </p:txBody>
        </p:sp>
        <p:sp>
          <p:nvSpPr>
            <p:cNvPr id="199" name="Google Shape;199;g347aa63ff27_0_26"/>
            <p:cNvSpPr/>
            <p:nvPr/>
          </p:nvSpPr>
          <p:spPr>
            <a:xfrm>
              <a:off x="3833325" y="3004364"/>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00" name="Google Shape;200;g347aa63ff27_0_26"/>
          <p:cNvGrpSpPr/>
          <p:nvPr/>
        </p:nvGrpSpPr>
        <p:grpSpPr>
          <a:xfrm>
            <a:off x="2203848" y="2177306"/>
            <a:ext cx="2292513" cy="1694339"/>
            <a:chOff x="1637475" y="1195909"/>
            <a:chExt cx="1719428" cy="1270786"/>
          </a:xfrm>
        </p:grpSpPr>
        <p:sp>
          <p:nvSpPr>
            <p:cNvPr id="201" name="Google Shape;201;g347aa63ff27_0_26"/>
            <p:cNvSpPr/>
            <p:nvPr/>
          </p:nvSpPr>
          <p:spPr>
            <a:xfrm>
              <a:off x="1637475" y="1219942"/>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202" name="Google Shape;202;g347aa63ff27_0_26"/>
            <p:cNvSpPr txBox="1"/>
            <p:nvPr/>
          </p:nvSpPr>
          <p:spPr>
            <a:xfrm>
              <a:off x="2144544" y="1914044"/>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1</a:t>
              </a:r>
              <a:endParaRPr sz="1800" b="1" i="0" u="none" strike="noStrike" cap="none">
                <a:solidFill>
                  <a:srgbClr val="701C7F"/>
                </a:solidFill>
                <a:latin typeface="Roboto"/>
                <a:ea typeface="Roboto"/>
                <a:cs typeface="Roboto"/>
                <a:sym typeface="Roboto"/>
              </a:endParaRPr>
            </a:p>
          </p:txBody>
        </p:sp>
        <p:sp>
          <p:nvSpPr>
            <p:cNvPr id="203" name="Google Shape;203;g347aa63ff27_0_26"/>
            <p:cNvSpPr/>
            <p:nvPr/>
          </p:nvSpPr>
          <p:spPr>
            <a:xfrm rot="10800000">
              <a:off x="2448800" y="1919036"/>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g347aa63ff27_0_26"/>
            <p:cNvSpPr txBox="1"/>
            <p:nvPr/>
          </p:nvSpPr>
          <p:spPr>
            <a:xfrm>
              <a:off x="1640903" y="1195909"/>
              <a:ext cx="1716000" cy="6348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Define the purpose of the evaluation</a:t>
              </a:r>
              <a:endParaRPr sz="1800" b="0" i="0" u="none" strike="noStrike" cap="none">
                <a:solidFill>
                  <a:srgbClr val="FFFFFF"/>
                </a:solidFill>
                <a:latin typeface="Arial"/>
                <a:ea typeface="Arial"/>
                <a:cs typeface="Arial"/>
                <a:sym typeface="Arial"/>
              </a:endParaRPr>
            </a:p>
          </p:txBody>
        </p:sp>
        <p:sp>
          <p:nvSpPr>
            <p:cNvPr id="205" name="Google Shape;205;g347aa63ff27_0_26"/>
            <p:cNvSpPr/>
            <p:nvPr/>
          </p:nvSpPr>
          <p:spPr>
            <a:xfrm rot="-1789476">
              <a:off x="2410765" y="2276970"/>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06" name="Google Shape;206;g347aa63ff27_0_26"/>
          <p:cNvGrpSpPr/>
          <p:nvPr/>
        </p:nvGrpSpPr>
        <p:grpSpPr>
          <a:xfrm>
            <a:off x="5594723" y="2175599"/>
            <a:ext cx="2283543" cy="1662296"/>
            <a:chOff x="1637475" y="1219942"/>
            <a:chExt cx="1712700" cy="1246753"/>
          </a:xfrm>
        </p:grpSpPr>
        <p:sp>
          <p:nvSpPr>
            <p:cNvPr id="207" name="Google Shape;207;g347aa63ff27_0_26"/>
            <p:cNvSpPr/>
            <p:nvPr/>
          </p:nvSpPr>
          <p:spPr>
            <a:xfrm>
              <a:off x="1637475" y="1219942"/>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208" name="Google Shape;208;g347aa63ff27_0_26"/>
            <p:cNvSpPr txBox="1"/>
            <p:nvPr/>
          </p:nvSpPr>
          <p:spPr>
            <a:xfrm>
              <a:off x="2144544" y="1931858"/>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3</a:t>
              </a:r>
              <a:endParaRPr sz="1800" b="1" i="0" u="none" strike="noStrike" cap="none">
                <a:solidFill>
                  <a:srgbClr val="701C7F"/>
                </a:solidFill>
                <a:latin typeface="Roboto"/>
                <a:ea typeface="Roboto"/>
                <a:cs typeface="Roboto"/>
                <a:sym typeface="Roboto"/>
              </a:endParaRPr>
            </a:p>
          </p:txBody>
        </p:sp>
        <p:sp>
          <p:nvSpPr>
            <p:cNvPr id="209" name="Google Shape;209;g347aa63ff27_0_26"/>
            <p:cNvSpPr/>
            <p:nvPr/>
          </p:nvSpPr>
          <p:spPr>
            <a:xfrm rot="10800000">
              <a:off x="2448800" y="1919036"/>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g347aa63ff27_0_26"/>
            <p:cNvSpPr txBox="1"/>
            <p:nvPr/>
          </p:nvSpPr>
          <p:spPr>
            <a:xfrm>
              <a:off x="1681725" y="1257142"/>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Align criteria with learning objectives</a:t>
              </a:r>
              <a:endParaRPr sz="1800" b="0" i="0" u="none" strike="noStrike" cap="none">
                <a:solidFill>
                  <a:srgbClr val="FFFFFF"/>
                </a:solidFill>
                <a:latin typeface="Arial"/>
                <a:ea typeface="Arial"/>
                <a:cs typeface="Arial"/>
                <a:sym typeface="Arial"/>
              </a:endParaRPr>
            </a:p>
          </p:txBody>
        </p:sp>
        <p:sp>
          <p:nvSpPr>
            <p:cNvPr id="211" name="Google Shape;211;g347aa63ff27_0_26"/>
            <p:cNvSpPr/>
            <p:nvPr/>
          </p:nvSpPr>
          <p:spPr>
            <a:xfrm rot="-1789476">
              <a:off x="2410765" y="2276970"/>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12" name="Google Shape;212;g347aa63ff27_0_26"/>
          <p:cNvGrpSpPr/>
          <p:nvPr/>
        </p:nvGrpSpPr>
        <p:grpSpPr>
          <a:xfrm>
            <a:off x="7329490" y="3978359"/>
            <a:ext cx="2283543" cy="1678819"/>
            <a:chOff x="3021975" y="2541798"/>
            <a:chExt cx="1712700" cy="1230715"/>
          </a:xfrm>
        </p:grpSpPr>
        <p:sp>
          <p:nvSpPr>
            <p:cNvPr id="213" name="Google Shape;213;g347aa63ff27_0_26"/>
            <p:cNvSpPr txBox="1"/>
            <p:nvPr/>
          </p:nvSpPr>
          <p:spPr>
            <a:xfrm>
              <a:off x="3529877" y="2665941"/>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1" i="0" u="none" strike="noStrike" cap="none">
                  <a:solidFill>
                    <a:srgbClr val="701C7F"/>
                  </a:solidFill>
                  <a:latin typeface="Roboto"/>
                  <a:ea typeface="Roboto"/>
                  <a:cs typeface="Roboto"/>
                  <a:sym typeface="Roboto"/>
                </a:rPr>
                <a:t>4</a:t>
              </a:r>
              <a:endParaRPr sz="1800" b="1" i="0" u="none" strike="noStrike" cap="none">
                <a:solidFill>
                  <a:srgbClr val="701C7F"/>
                </a:solidFill>
                <a:latin typeface="Roboto"/>
                <a:ea typeface="Roboto"/>
                <a:cs typeface="Roboto"/>
                <a:sym typeface="Roboto"/>
              </a:endParaRPr>
            </a:p>
          </p:txBody>
        </p:sp>
        <p:sp>
          <p:nvSpPr>
            <p:cNvPr id="214" name="Google Shape;214;g347aa63ff27_0_26"/>
            <p:cNvSpPr/>
            <p:nvPr/>
          </p:nvSpPr>
          <p:spPr>
            <a:xfrm rot="-1789476">
              <a:off x="3798091" y="2571072"/>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g347aa63ff27_0_26"/>
            <p:cNvSpPr/>
            <p:nvPr/>
          </p:nvSpPr>
          <p:spPr>
            <a:xfrm>
              <a:off x="3021975" y="3069013"/>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216" name="Google Shape;216;g347aa63ff27_0_26"/>
            <p:cNvSpPr txBox="1"/>
            <p:nvPr/>
          </p:nvSpPr>
          <p:spPr>
            <a:xfrm>
              <a:off x="3066225" y="3106213"/>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Test/evaluate the criteria in practice</a:t>
              </a:r>
              <a:endParaRPr sz="1800" b="0" i="0" u="none" strike="noStrike" cap="none">
                <a:solidFill>
                  <a:srgbClr val="FFFFFF"/>
                </a:solidFill>
                <a:latin typeface="Arial"/>
                <a:ea typeface="Arial"/>
                <a:cs typeface="Arial"/>
                <a:sym typeface="Arial"/>
              </a:endParaRPr>
            </a:p>
          </p:txBody>
        </p:sp>
        <p:sp>
          <p:nvSpPr>
            <p:cNvPr id="217" name="Google Shape;217;g347aa63ff27_0_26"/>
            <p:cNvSpPr/>
            <p:nvPr/>
          </p:nvSpPr>
          <p:spPr>
            <a:xfrm>
              <a:off x="3833325" y="3004364"/>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47aa63ff27_0_5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1. Purpose</a:t>
            </a:r>
            <a:endParaRPr/>
          </a:p>
        </p:txBody>
      </p:sp>
      <p:sp>
        <p:nvSpPr>
          <p:cNvPr id="224" name="Google Shape;224;g347aa63ff27_0_5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685800" lvl="0" indent="-457200" algn="l" rtl="0">
              <a:lnSpc>
                <a:spcPct val="90000"/>
              </a:lnSpc>
              <a:spcBef>
                <a:spcPts val="1000"/>
              </a:spcBef>
              <a:spcAft>
                <a:spcPts val="0"/>
              </a:spcAft>
              <a:buSzPts val="2200"/>
              <a:buFont typeface="Arial"/>
              <a:buAutoNum type="arabicPeriod"/>
            </a:pPr>
            <a:r>
              <a:rPr lang="en-US" b="1"/>
              <a:t>Define the purpose of the evaluation</a:t>
            </a:r>
            <a:r>
              <a:rPr lang="en-US"/>
              <a:t>. Start by identifying what you aim to evaluate. For example:</a:t>
            </a:r>
            <a:br>
              <a:rPr lang="en-US"/>
            </a:br>
            <a:endParaRPr/>
          </a:p>
          <a:p>
            <a:pPr marL="914400" lvl="1" indent="-368300" algn="l" rtl="0">
              <a:lnSpc>
                <a:spcPct val="90000"/>
              </a:lnSpc>
              <a:spcBef>
                <a:spcPts val="500"/>
              </a:spcBef>
              <a:spcAft>
                <a:spcPts val="0"/>
              </a:spcAft>
              <a:buSzPts val="1800"/>
              <a:buChar char="•"/>
            </a:pPr>
            <a:r>
              <a:rPr lang="en-US"/>
              <a:t>Do you want to assess the </a:t>
            </a:r>
            <a:r>
              <a:rPr lang="en-US" b="1"/>
              <a:t>teaching methodology in general</a:t>
            </a:r>
            <a:r>
              <a:rPr lang="en-US"/>
              <a:t>? Consider questions like:</a:t>
            </a:r>
            <a:endParaRPr/>
          </a:p>
          <a:p>
            <a:pPr marL="1371600" lvl="2" indent="-368300" algn="l" rtl="0">
              <a:lnSpc>
                <a:spcPct val="90000"/>
              </a:lnSpc>
              <a:spcBef>
                <a:spcPts val="500"/>
              </a:spcBef>
              <a:spcAft>
                <a:spcPts val="0"/>
              </a:spcAft>
              <a:buSzPts val="1440"/>
              <a:buFont typeface="Noto Sans Symbols"/>
              <a:buChar char="✔"/>
            </a:pPr>
            <a:r>
              <a:rPr lang="en-US" i="1"/>
              <a:t>Are the teaching methods engaging for all students?</a:t>
            </a:r>
            <a:endParaRPr/>
          </a:p>
          <a:p>
            <a:pPr marL="1371600" lvl="2" indent="-368300" algn="l" rtl="0">
              <a:lnSpc>
                <a:spcPct val="90000"/>
              </a:lnSpc>
              <a:spcBef>
                <a:spcPts val="500"/>
              </a:spcBef>
              <a:spcAft>
                <a:spcPts val="0"/>
              </a:spcAft>
              <a:buSzPts val="1440"/>
              <a:buFont typeface="Noto Sans Symbols"/>
              <a:buChar char="✔"/>
            </a:pPr>
            <a:r>
              <a:rPr lang="en-US" i="1"/>
              <a:t>Is the teacher effectively integrating hands-on activities and practical examples?</a:t>
            </a:r>
            <a:br>
              <a:rPr lang="en-US" i="1"/>
            </a:br>
            <a:endParaRPr i="1"/>
          </a:p>
          <a:p>
            <a:pPr marL="914400" lvl="1" indent="-368300" algn="l" rtl="0">
              <a:lnSpc>
                <a:spcPct val="90000"/>
              </a:lnSpc>
              <a:spcBef>
                <a:spcPts val="500"/>
              </a:spcBef>
              <a:spcAft>
                <a:spcPts val="0"/>
              </a:spcAft>
              <a:buSzPts val="1800"/>
              <a:buChar char="•"/>
            </a:pPr>
            <a:r>
              <a:rPr lang="en-US"/>
              <a:t>Are you focused on </a:t>
            </a:r>
            <a:r>
              <a:rPr lang="en-US" b="1"/>
              <a:t>student engagement and/or collaboration/groupwork</a:t>
            </a:r>
            <a:r>
              <a:rPr lang="en-US"/>
              <a:t>? Consider questions like:</a:t>
            </a:r>
            <a:endParaRPr/>
          </a:p>
          <a:p>
            <a:pPr marL="1371600" lvl="2" indent="-368300" algn="l" rtl="0">
              <a:lnSpc>
                <a:spcPct val="90000"/>
              </a:lnSpc>
              <a:spcBef>
                <a:spcPts val="500"/>
              </a:spcBef>
              <a:spcAft>
                <a:spcPts val="0"/>
              </a:spcAft>
              <a:buSzPts val="1440"/>
              <a:buFont typeface="Noto Sans Symbols"/>
              <a:buChar char="✔"/>
            </a:pPr>
            <a:r>
              <a:rPr lang="en-US" i="1"/>
              <a:t>Are students actively participating in discussions and activities?</a:t>
            </a:r>
            <a:endParaRPr/>
          </a:p>
          <a:p>
            <a:pPr marL="1371600" lvl="2" indent="-368300" algn="l" rtl="0">
              <a:lnSpc>
                <a:spcPct val="90000"/>
              </a:lnSpc>
              <a:spcBef>
                <a:spcPts val="500"/>
              </a:spcBef>
              <a:spcAft>
                <a:spcPts val="0"/>
              </a:spcAft>
              <a:buSzPts val="1440"/>
              <a:buFont typeface="Noto Sans Symbols"/>
              <a:buChar char="✔"/>
            </a:pPr>
            <a:r>
              <a:rPr lang="en-US" i="1"/>
              <a:t>Do students demonstrate interest in the subject matter through questions or creative contributions?</a:t>
            </a:r>
            <a:br>
              <a:rPr lang="en-US" i="1"/>
            </a:br>
            <a:endParaRPr i="1"/>
          </a:p>
          <a:p>
            <a:pPr marL="914400" lvl="1" indent="-368300" algn="l" rtl="0">
              <a:lnSpc>
                <a:spcPct val="90000"/>
              </a:lnSpc>
              <a:spcBef>
                <a:spcPts val="500"/>
              </a:spcBef>
              <a:spcAft>
                <a:spcPts val="0"/>
              </a:spcAft>
              <a:buSzPts val="1800"/>
              <a:buChar char="•"/>
            </a:pPr>
            <a:r>
              <a:rPr lang="en-US"/>
              <a:t>Are you focused on </a:t>
            </a:r>
            <a:r>
              <a:rPr lang="en-US" b="1"/>
              <a:t>students mastering a specific, challenging concept</a:t>
            </a:r>
            <a:r>
              <a:rPr lang="en-US"/>
              <a:t>? Consider questions such as:</a:t>
            </a:r>
            <a:endParaRPr/>
          </a:p>
          <a:p>
            <a:pPr marL="1371600" lvl="2" indent="-368300" algn="l" rtl="0">
              <a:lnSpc>
                <a:spcPct val="90000"/>
              </a:lnSpc>
              <a:spcBef>
                <a:spcPts val="500"/>
              </a:spcBef>
              <a:spcAft>
                <a:spcPts val="0"/>
              </a:spcAft>
              <a:buSzPts val="1440"/>
              <a:buFont typeface="Noto Sans Symbols"/>
              <a:buChar char="✔"/>
            </a:pPr>
            <a:r>
              <a:rPr lang="en-US" i="1"/>
              <a:t>Are students able to explain the concept in their own words?</a:t>
            </a:r>
            <a:endParaRPr/>
          </a:p>
          <a:p>
            <a:pPr marL="1371600" lvl="2" indent="-368300" algn="l" rtl="0">
              <a:lnSpc>
                <a:spcPct val="90000"/>
              </a:lnSpc>
              <a:spcBef>
                <a:spcPts val="500"/>
              </a:spcBef>
              <a:spcAft>
                <a:spcPts val="0"/>
              </a:spcAft>
              <a:buSzPts val="1440"/>
              <a:buFont typeface="Noto Sans Symbols"/>
              <a:buChar char="✔"/>
            </a:pPr>
            <a:r>
              <a:rPr lang="en-US" i="1"/>
              <a:t>Are students demonstrating improvement in understanding the concept through practice and feedback?</a:t>
            </a:r>
            <a:endParaRPr/>
          </a:p>
          <a:p>
            <a:pPr marL="1371600" lvl="2" indent="-368300" algn="l" rtl="0">
              <a:lnSpc>
                <a:spcPct val="90000"/>
              </a:lnSpc>
              <a:spcBef>
                <a:spcPts val="500"/>
              </a:spcBef>
              <a:spcAft>
                <a:spcPts val="0"/>
              </a:spcAft>
              <a:buSzPts val="1440"/>
              <a:buFont typeface="Noto Sans Symbols"/>
              <a:buChar char="✔"/>
            </a:pPr>
            <a:r>
              <a:rPr lang="en-US" i="1"/>
              <a:t>Are misconceptions or errors promptly addressed during discussions or activities?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347aa63ff27_0_6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2. Defining criteria (1/3)</a:t>
            </a:r>
            <a:endParaRPr/>
          </a:p>
        </p:txBody>
      </p:sp>
      <p:sp>
        <p:nvSpPr>
          <p:cNvPr id="230" name="Google Shape;230;g347aa63ff27_0_6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b="1"/>
              <a:t>Set clear, specific, measurable criteria (5-10)</a:t>
            </a:r>
            <a:r>
              <a:rPr lang="en-US"/>
              <a:t> stemming from the evaluation purpose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Following the THINKER framework, consider two important aspects of informatics education</a:t>
            </a:r>
            <a:endParaRPr/>
          </a:p>
          <a:p>
            <a:pPr marL="914400" lvl="1" indent="-368300" algn="l" rtl="0">
              <a:lnSpc>
                <a:spcPct val="90000"/>
              </a:lnSpc>
              <a:spcBef>
                <a:spcPts val="500"/>
              </a:spcBef>
              <a:spcAft>
                <a:spcPts val="0"/>
              </a:spcAft>
              <a:buSzPts val="1800"/>
              <a:buChar char="•"/>
            </a:pPr>
            <a:r>
              <a:rPr lang="en-US"/>
              <a:t>authentic learning and gender inclusion</a:t>
            </a:r>
            <a:br>
              <a:rPr lang="en-US"/>
            </a:br>
            <a:endParaRPr/>
          </a:p>
          <a:p>
            <a:pPr marL="571500" marR="0" lvl="0" indent="-342900" algn="l" rtl="0">
              <a:lnSpc>
                <a:spcPct val="90000"/>
              </a:lnSpc>
              <a:spcBef>
                <a:spcPts val="1000"/>
              </a:spcBef>
              <a:spcAft>
                <a:spcPts val="0"/>
              </a:spcAft>
              <a:buClr>
                <a:schemeClr val="accent4"/>
              </a:buClr>
              <a:buSzPts val="2200"/>
              <a:buFont typeface="Arial"/>
              <a:buChar char="•"/>
            </a:pPr>
            <a:r>
              <a:rPr lang="en-US"/>
              <a:t>When defining specific criteria, </a:t>
            </a:r>
            <a:r>
              <a:rPr lang="en-US" b="1"/>
              <a:t>avoid vague statements</a:t>
            </a:r>
            <a:r>
              <a:rPr lang="en-US"/>
              <a:t> like:</a:t>
            </a:r>
            <a:endParaRPr/>
          </a:p>
          <a:p>
            <a:pPr marL="914400" lvl="1" indent="-368300" algn="l" rtl="0">
              <a:lnSpc>
                <a:spcPct val="90000"/>
              </a:lnSpc>
              <a:spcBef>
                <a:spcPts val="500"/>
              </a:spcBef>
              <a:spcAft>
                <a:spcPts val="0"/>
              </a:spcAft>
              <a:buSzPts val="1800"/>
              <a:buChar char="•"/>
            </a:pPr>
            <a:r>
              <a:rPr lang="en-US"/>
              <a:t>“The teacher explains the subject well”</a:t>
            </a:r>
            <a:endParaRPr/>
          </a:p>
          <a:p>
            <a:pPr marL="1371600" lvl="2" indent="-391160" algn="l" rtl="0">
              <a:lnSpc>
                <a:spcPct val="90000"/>
              </a:lnSpc>
              <a:spcBef>
                <a:spcPts val="500"/>
              </a:spcBef>
              <a:spcAft>
                <a:spcPts val="0"/>
              </a:spcAft>
              <a:buSzPts val="1800"/>
              <a:buChar char="•"/>
            </a:pPr>
            <a:r>
              <a:rPr lang="en-US"/>
              <a:t>What does “well” exactly mean?</a:t>
            </a:r>
            <a:endParaRPr/>
          </a:p>
          <a:p>
            <a:pPr marL="914400" lvl="1" indent="-368300" algn="l" rtl="0">
              <a:lnSpc>
                <a:spcPct val="90000"/>
              </a:lnSpc>
              <a:spcBef>
                <a:spcPts val="500"/>
              </a:spcBef>
              <a:spcAft>
                <a:spcPts val="0"/>
              </a:spcAft>
              <a:buSzPts val="1800"/>
              <a:buChar char="•"/>
            </a:pPr>
            <a:r>
              <a:rPr lang="en-US"/>
              <a:t>“Students complete exercises from the textbook”</a:t>
            </a:r>
            <a:endParaRPr/>
          </a:p>
          <a:p>
            <a:pPr marL="1371600" lvl="2" indent="-391160" algn="l" rtl="0">
              <a:lnSpc>
                <a:spcPct val="90000"/>
              </a:lnSpc>
              <a:spcBef>
                <a:spcPts val="500"/>
              </a:spcBef>
              <a:spcAft>
                <a:spcPts val="0"/>
              </a:spcAft>
              <a:buSzPts val="1800"/>
              <a:buChar char="•"/>
            </a:pPr>
            <a:r>
              <a:rPr lang="en-US"/>
              <a:t> This does not imply achieving learning outcomes.</a:t>
            </a:r>
            <a:endParaRPr/>
          </a:p>
          <a:p>
            <a:pPr marL="914400" lvl="1" indent="-368300" algn="l" rtl="0">
              <a:lnSpc>
                <a:spcPct val="90000"/>
              </a:lnSpc>
              <a:spcBef>
                <a:spcPts val="500"/>
              </a:spcBef>
              <a:spcAft>
                <a:spcPts val="0"/>
              </a:spcAft>
              <a:buSzPts val="1800"/>
              <a:buChar char="•"/>
            </a:pPr>
            <a:r>
              <a:rPr lang="en-US"/>
              <a:t>“Students were satisfied with the course”</a:t>
            </a:r>
            <a:endParaRPr/>
          </a:p>
          <a:p>
            <a:pPr marL="1371600" lvl="2" indent="-391160" algn="l" rtl="0">
              <a:lnSpc>
                <a:spcPct val="90000"/>
              </a:lnSpc>
              <a:spcBef>
                <a:spcPts val="500"/>
              </a:spcBef>
              <a:spcAft>
                <a:spcPts val="0"/>
              </a:spcAft>
              <a:buSzPts val="1800"/>
              <a:buChar char="•"/>
            </a:pPr>
            <a:r>
              <a:rPr lang="en-US"/>
              <a:t>Satisfaction does not necessarily indicate learning.</a:t>
            </a:r>
            <a:endParaRPr/>
          </a:p>
          <a:p>
            <a:pPr marL="914400" lvl="1" indent="-368300" algn="l" rtl="0">
              <a:lnSpc>
                <a:spcPct val="90000"/>
              </a:lnSpc>
              <a:spcBef>
                <a:spcPts val="500"/>
              </a:spcBef>
              <a:spcAft>
                <a:spcPts val="0"/>
              </a:spcAft>
              <a:buSzPts val="1800"/>
              <a:buChar char="•"/>
            </a:pPr>
            <a:r>
              <a:rPr lang="en-US"/>
              <a:t>“Students participated more in class”</a:t>
            </a:r>
            <a:endParaRPr/>
          </a:p>
          <a:p>
            <a:pPr marL="1371600" lvl="2" indent="-391160" algn="l" rtl="0">
              <a:lnSpc>
                <a:spcPct val="90000"/>
              </a:lnSpc>
              <a:spcBef>
                <a:spcPts val="500"/>
              </a:spcBef>
              <a:spcAft>
                <a:spcPts val="0"/>
              </a:spcAft>
              <a:buSzPts val="1800"/>
              <a:buChar char="•"/>
            </a:pPr>
            <a:r>
              <a:rPr lang="en-US"/>
              <a:t>How much more or compared to what?</a:t>
            </a:r>
            <a:endParaRPr/>
          </a:p>
          <a:p>
            <a:pPr marL="914400" lvl="1" indent="-368300" algn="l" rtl="0">
              <a:lnSpc>
                <a:spcPct val="90000"/>
              </a:lnSpc>
              <a:spcBef>
                <a:spcPts val="500"/>
              </a:spcBef>
              <a:spcAft>
                <a:spcPts val="0"/>
              </a:spcAft>
              <a:buSzPts val="1800"/>
              <a:buChar char="•"/>
            </a:pPr>
            <a:r>
              <a:rPr lang="en-US"/>
              <a:t>“Students participated more in class,</a:t>
            </a:r>
            <a:br>
              <a:rPr lang="en-US"/>
            </a:br>
            <a:r>
              <a:rPr lang="en-US"/>
              <a:t>felt more satisfied, and better achieved learning outcomes”</a:t>
            </a:r>
            <a:endParaRPr/>
          </a:p>
          <a:p>
            <a:pPr marL="1371600" lvl="2" indent="-368300" algn="l" rtl="0">
              <a:lnSpc>
                <a:spcPct val="90000"/>
              </a:lnSpc>
              <a:spcBef>
                <a:spcPts val="500"/>
              </a:spcBef>
              <a:spcAft>
                <a:spcPts val="0"/>
              </a:spcAft>
              <a:buSzPts val="1440"/>
              <a:buChar char="•"/>
            </a:pPr>
            <a:r>
              <a:rPr lang="en-US"/>
              <a:t>Avod complex criteria and split them to several simple ones.</a:t>
            </a:r>
            <a:endParaRPr/>
          </a:p>
          <a:p>
            <a:pPr marL="0" lvl="0" indent="0" algn="l" rtl="0">
              <a:lnSpc>
                <a:spcPct val="90000"/>
              </a:lnSpc>
              <a:spcBef>
                <a:spcPts val="500"/>
              </a:spcBef>
              <a:spcAft>
                <a:spcPts val="0"/>
              </a:spcAft>
              <a:buSzPts val="2200"/>
              <a:buNone/>
            </a:pPr>
            <a:br>
              <a:rPr lang="en-US"/>
            </a:b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231" name="Google Shape;231;g347aa63ff27_0_65"/>
          <p:cNvPicPr preferRelativeResize="0"/>
          <p:nvPr/>
        </p:nvPicPr>
        <p:blipFill rotWithShape="1">
          <a:blip r:embed="rId3">
            <a:alphaModFix/>
          </a:blip>
          <a:srcRect/>
          <a:stretch/>
        </p:blipFill>
        <p:spPr>
          <a:xfrm>
            <a:off x="8343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347aa63ff27_0_7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2. Defining criteria (2/3)</a:t>
            </a:r>
            <a:endParaRPr/>
          </a:p>
        </p:txBody>
      </p:sp>
      <p:sp>
        <p:nvSpPr>
          <p:cNvPr id="237" name="Google Shape;237;g347aa63ff27_0_7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Replace vague statements with </a:t>
            </a:r>
            <a:r>
              <a:rPr lang="en-US" b="1"/>
              <a:t>more precise indicators </a:t>
            </a:r>
            <a:r>
              <a:rPr lang="en-US"/>
              <a:t>such as:</a:t>
            </a:r>
            <a:br>
              <a:rPr lang="en-US"/>
            </a:br>
            <a:endParaRPr/>
          </a:p>
          <a:p>
            <a:pPr marL="914400" lvl="1" indent="-368300" algn="l" rtl="0">
              <a:lnSpc>
                <a:spcPct val="90000"/>
              </a:lnSpc>
              <a:spcBef>
                <a:spcPts val="500"/>
              </a:spcBef>
              <a:spcAft>
                <a:spcPts val="0"/>
              </a:spcAft>
              <a:buSzPts val="1800"/>
              <a:buChar char="•"/>
            </a:pPr>
            <a:r>
              <a:rPr lang="en-US"/>
              <a:t>“The teacher uses visual examples to explain the concept”</a:t>
            </a:r>
            <a:endParaRPr/>
          </a:p>
          <a:p>
            <a:pPr marL="1371600" lvl="2" indent="-368300" algn="l" rtl="0">
              <a:lnSpc>
                <a:spcPct val="90000"/>
              </a:lnSpc>
              <a:spcBef>
                <a:spcPts val="500"/>
              </a:spcBef>
              <a:spcAft>
                <a:spcPts val="0"/>
              </a:spcAft>
              <a:buSzPts val="1440"/>
              <a:buChar char="•"/>
            </a:pPr>
            <a:r>
              <a:rPr lang="en-US"/>
              <a:t>Visual examples should be easy to recognize and measure.</a:t>
            </a:r>
            <a:br>
              <a:rPr lang="en-US"/>
            </a:br>
            <a:endParaRPr/>
          </a:p>
          <a:p>
            <a:pPr marL="914400" lvl="1" indent="-368300" algn="l" rtl="0">
              <a:lnSpc>
                <a:spcPct val="90000"/>
              </a:lnSpc>
              <a:spcBef>
                <a:spcPts val="500"/>
              </a:spcBef>
              <a:spcAft>
                <a:spcPts val="0"/>
              </a:spcAft>
              <a:buSzPts val="1800"/>
              <a:buChar char="•"/>
            </a:pPr>
            <a:r>
              <a:rPr lang="en-US"/>
              <a:t>“Students analyze and solve a real-world problem,</a:t>
            </a:r>
            <a:br>
              <a:rPr lang="en-US"/>
            </a:br>
            <a:r>
              <a:rPr lang="en-US"/>
              <a:t>e.g., designing a program to organize school schedules,</a:t>
            </a:r>
            <a:br>
              <a:rPr lang="en-US"/>
            </a:br>
            <a:r>
              <a:rPr lang="en-US"/>
              <a:t>and present their solution to the class”</a:t>
            </a:r>
            <a:endParaRPr/>
          </a:p>
          <a:p>
            <a:pPr marL="1371600" lvl="2" indent="-368300" algn="l" rtl="0">
              <a:lnSpc>
                <a:spcPct val="90000"/>
              </a:lnSpc>
              <a:spcBef>
                <a:spcPts val="500"/>
              </a:spcBef>
              <a:spcAft>
                <a:spcPts val="0"/>
              </a:spcAft>
              <a:buSzPts val="1440"/>
              <a:buChar char="•"/>
            </a:pPr>
            <a:r>
              <a:rPr lang="en-US"/>
              <a:t>While real-world problems still have to be somewhat adapted</a:t>
            </a:r>
            <a:br>
              <a:rPr lang="en-US"/>
            </a:br>
            <a:r>
              <a:rPr lang="en-US"/>
              <a:t>for classroom and age settings,</a:t>
            </a:r>
            <a:br>
              <a:rPr lang="en-US"/>
            </a:br>
            <a:r>
              <a:rPr lang="en-US"/>
              <a:t>their inclusion should still be easy to recognize.</a:t>
            </a:r>
            <a:br>
              <a:rPr lang="en-US"/>
            </a:br>
            <a:endParaRPr/>
          </a:p>
          <a:p>
            <a:pPr marL="914400" lvl="1" indent="-368300" algn="l" rtl="0">
              <a:lnSpc>
                <a:spcPct val="90000"/>
              </a:lnSpc>
              <a:spcBef>
                <a:spcPts val="500"/>
              </a:spcBef>
              <a:spcAft>
                <a:spcPts val="0"/>
              </a:spcAft>
              <a:buSzPts val="1800"/>
              <a:buChar char="•"/>
            </a:pPr>
            <a:r>
              <a:rPr lang="en-US"/>
              <a:t>“The teacher incorporates examples of women and men</a:t>
            </a:r>
            <a:br>
              <a:rPr lang="en-US"/>
            </a:br>
            <a:r>
              <a:rPr lang="en-US"/>
              <a:t>who have contributed to the field of informatics”</a:t>
            </a:r>
            <a:endParaRPr/>
          </a:p>
          <a:p>
            <a:pPr marL="1371600" lvl="2" indent="-391160" algn="l" rtl="0">
              <a:lnSpc>
                <a:spcPct val="90000"/>
              </a:lnSpc>
              <a:spcBef>
                <a:spcPts val="500"/>
              </a:spcBef>
              <a:spcAft>
                <a:spcPts val="0"/>
              </a:spcAft>
              <a:buSzPts val="1800"/>
              <a:buChar char="•"/>
            </a:pPr>
            <a:r>
              <a:rPr lang="en-US"/>
              <a:t>Simple and measurable.</a:t>
            </a:r>
            <a:br>
              <a:rPr lang="en-US"/>
            </a:br>
            <a:endParaRPr/>
          </a:p>
          <a:p>
            <a:pPr marL="914400" lvl="1" indent="-368300" algn="l" rtl="0">
              <a:lnSpc>
                <a:spcPct val="90000"/>
              </a:lnSpc>
              <a:spcBef>
                <a:spcPts val="500"/>
              </a:spcBef>
              <a:spcAft>
                <a:spcPts val="0"/>
              </a:spcAft>
              <a:buSzPts val="1800"/>
              <a:buChar char="•"/>
            </a:pPr>
            <a:r>
              <a:rPr lang="en-US"/>
              <a:t>“The teacher ensures that all students</a:t>
            </a:r>
            <a:br>
              <a:rPr lang="en-US"/>
            </a:br>
            <a:r>
              <a:rPr lang="en-US"/>
              <a:t>participate equally in group activities</a:t>
            </a:r>
            <a:br>
              <a:rPr lang="en-US"/>
            </a:br>
            <a:r>
              <a:rPr lang="en-US"/>
              <a:t>by encouraging participation of less active members”</a:t>
            </a:r>
            <a:endParaRPr/>
          </a:p>
          <a:p>
            <a:pPr marL="1371600" lvl="2" indent="-368300" algn="l" rtl="0">
              <a:lnSpc>
                <a:spcPct val="90000"/>
              </a:lnSpc>
              <a:spcBef>
                <a:spcPts val="500"/>
              </a:spcBef>
              <a:spcAft>
                <a:spcPts val="0"/>
              </a:spcAft>
              <a:buSzPts val="1440"/>
              <a:buChar char="•"/>
            </a:pPr>
            <a:r>
              <a:rPr lang="en-US"/>
              <a:t>Simple and measurable.</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238" name="Google Shape;238;g347aa63ff27_0_71"/>
          <p:cNvPicPr preferRelativeResize="0"/>
          <p:nvPr/>
        </p:nvPicPr>
        <p:blipFill rotWithShape="1">
          <a:blip r:embed="rId3">
            <a:alphaModFix/>
          </a:blip>
          <a:srcRect/>
          <a:stretch/>
        </p:blipFill>
        <p:spPr>
          <a:xfrm>
            <a:off x="8545175" y="2971800"/>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3493d4b9f2b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2. Defining criteria (3/3)</a:t>
            </a:r>
            <a:endParaRPr/>
          </a:p>
        </p:txBody>
      </p:sp>
      <p:sp>
        <p:nvSpPr>
          <p:cNvPr id="244" name="Google Shape;244;g3493d4b9f2b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Define possible outcomes / values for each criterion:</a:t>
            </a:r>
            <a:br>
              <a:rPr lang="en-US"/>
            </a:br>
            <a:br>
              <a:rPr lang="en-US"/>
            </a:br>
            <a:r>
              <a:rPr lang="en-US"/>
              <a:t>For example: </a:t>
            </a:r>
            <a:r>
              <a:rPr lang="en-US" b="1" i="1"/>
              <a:t>Students are encouraged and given time to think of and pose questions</a:t>
            </a:r>
            <a:br>
              <a:rPr lang="en-US" i="1"/>
            </a:br>
            <a:endParaRPr i="1"/>
          </a:p>
          <a:p>
            <a:pPr marL="914400" lvl="1" indent="-368300" algn="l" rtl="0">
              <a:lnSpc>
                <a:spcPct val="90000"/>
              </a:lnSpc>
              <a:spcBef>
                <a:spcPts val="500"/>
              </a:spcBef>
              <a:spcAft>
                <a:spcPts val="0"/>
              </a:spcAft>
              <a:buSzPts val="1800"/>
              <a:buChar char="•"/>
            </a:pPr>
            <a:r>
              <a:rPr lang="en-US" b="1"/>
              <a:t>Binary outcomes - </a:t>
            </a:r>
            <a:r>
              <a:rPr lang="en-US" b="1" i="1"/>
              <a:t>Yes / No</a:t>
            </a:r>
            <a:r>
              <a:rPr lang="en-US" i="1"/>
              <a:t> </a:t>
            </a:r>
            <a:r>
              <a:rPr lang="en-US"/>
              <a:t>- The criteria was met (or mostly met) or it wasn’t met (or mostly not)</a:t>
            </a:r>
            <a:endParaRPr/>
          </a:p>
          <a:p>
            <a:pPr marL="914400" lvl="1" indent="-368300" algn="l" rtl="0">
              <a:lnSpc>
                <a:spcPct val="90000"/>
              </a:lnSpc>
              <a:spcBef>
                <a:spcPts val="500"/>
              </a:spcBef>
              <a:spcAft>
                <a:spcPts val="0"/>
              </a:spcAft>
              <a:buSzPts val="1800"/>
              <a:buChar char="•"/>
            </a:pPr>
            <a:r>
              <a:rPr lang="en-US" b="1"/>
              <a:t>Elaborate outcomes</a:t>
            </a:r>
            <a:endParaRPr i="1"/>
          </a:p>
          <a:p>
            <a:pPr marL="1371600" lvl="2" indent="-368300" algn="l" rtl="0">
              <a:lnSpc>
                <a:spcPct val="90000"/>
              </a:lnSpc>
              <a:spcBef>
                <a:spcPts val="500"/>
              </a:spcBef>
              <a:spcAft>
                <a:spcPts val="0"/>
              </a:spcAft>
              <a:buSzPts val="1440"/>
              <a:buChar char="•"/>
            </a:pPr>
            <a:r>
              <a:rPr lang="en-US" b="1"/>
              <a:t>Yes (3 points) -</a:t>
            </a:r>
            <a:r>
              <a:rPr lang="en-US"/>
              <a:t> Yes, there is enough time for students’ questions and students are encouraged to pose them.</a:t>
            </a:r>
            <a:endParaRPr/>
          </a:p>
          <a:p>
            <a:pPr marL="1371600" lvl="2" indent="-368300" algn="l" rtl="0">
              <a:lnSpc>
                <a:spcPct val="90000"/>
              </a:lnSpc>
              <a:spcBef>
                <a:spcPts val="500"/>
              </a:spcBef>
              <a:spcAft>
                <a:spcPts val="0"/>
              </a:spcAft>
              <a:buSzPts val="1440"/>
              <a:buChar char="•"/>
            </a:pPr>
            <a:r>
              <a:rPr lang="en-US" b="1"/>
              <a:t>Yes, somewhat  (2 points) - </a:t>
            </a:r>
            <a:r>
              <a:rPr lang="en-US"/>
              <a:t>There is some time for questions and students are encouraged to pose questions.</a:t>
            </a:r>
            <a:endParaRPr/>
          </a:p>
          <a:p>
            <a:pPr marL="1371600" lvl="2" indent="-368300" algn="l" rtl="0">
              <a:lnSpc>
                <a:spcPct val="90000"/>
              </a:lnSpc>
              <a:spcBef>
                <a:spcPts val="500"/>
              </a:spcBef>
              <a:spcAft>
                <a:spcPts val="0"/>
              </a:spcAft>
              <a:buSzPts val="1440"/>
              <a:buChar char="•"/>
            </a:pPr>
            <a:r>
              <a:rPr lang="en-US" b="1"/>
              <a:t>Yes, but limited (1 points) - </a:t>
            </a:r>
            <a:r>
              <a:rPr lang="en-US"/>
              <a:t>Time fo students’ questions is allocated only at the end of the lesson or rarely.</a:t>
            </a:r>
            <a:endParaRPr/>
          </a:p>
          <a:p>
            <a:pPr marL="1371600" lvl="2" indent="-368300" algn="l" rtl="0">
              <a:lnSpc>
                <a:spcPct val="90000"/>
              </a:lnSpc>
              <a:spcBef>
                <a:spcPts val="500"/>
              </a:spcBef>
              <a:spcAft>
                <a:spcPts val="0"/>
              </a:spcAft>
              <a:buSzPts val="1440"/>
              <a:buChar char="•"/>
            </a:pPr>
            <a:r>
              <a:rPr lang="en-US" b="1"/>
              <a:t>No or almost none (0 points)</a:t>
            </a:r>
            <a:r>
              <a:rPr lang="en-US"/>
              <a:t> - There is no time for questions or students’ aren’t encouraged to pose questions.</a:t>
            </a:r>
            <a:endParaRPr/>
          </a:p>
          <a:p>
            <a:pPr marL="914400" lvl="1" indent="-368300" algn="l" rtl="0">
              <a:lnSpc>
                <a:spcPct val="90000"/>
              </a:lnSpc>
              <a:spcBef>
                <a:spcPts val="500"/>
              </a:spcBef>
              <a:spcAft>
                <a:spcPts val="0"/>
              </a:spcAft>
              <a:buSzPts val="1800"/>
              <a:buChar char="•"/>
            </a:pPr>
            <a:r>
              <a:rPr lang="en-US" b="1"/>
              <a:t>Explanation of how the criterion was met</a:t>
            </a:r>
            <a:endParaRPr b="1"/>
          </a:p>
          <a:p>
            <a:pPr marL="1371600" lvl="2" indent="-368300" algn="l" rtl="0">
              <a:lnSpc>
                <a:spcPct val="90000"/>
              </a:lnSpc>
              <a:spcBef>
                <a:spcPts val="500"/>
              </a:spcBef>
              <a:spcAft>
                <a:spcPts val="0"/>
              </a:spcAft>
              <a:buSzPts val="1440"/>
              <a:buChar char="•"/>
            </a:pPr>
            <a:r>
              <a:rPr lang="en-US"/>
              <a:t>Yes, students are given approximately 30 seconds time to think of questions (and time is provided to answer students’ questions)  after both key concepts of the lesson are explained. </a:t>
            </a:r>
            <a:endParaRPr/>
          </a:p>
          <a:p>
            <a:pPr marL="914400" lvl="1" indent="-368300" algn="l" rtl="0">
              <a:lnSpc>
                <a:spcPct val="90000"/>
              </a:lnSpc>
              <a:spcBef>
                <a:spcPts val="500"/>
              </a:spcBef>
              <a:spcAft>
                <a:spcPts val="0"/>
              </a:spcAft>
              <a:buSzPts val="1800"/>
              <a:buChar char="•"/>
            </a:pPr>
            <a:r>
              <a:rPr lang="en-US" b="1"/>
              <a:t>Likert scale answers</a:t>
            </a:r>
            <a:endParaRPr b="1"/>
          </a:p>
          <a:p>
            <a:pPr marL="1371600" lvl="2" indent="-368300" algn="l" rtl="0">
              <a:lnSpc>
                <a:spcPct val="90000"/>
              </a:lnSpc>
              <a:spcBef>
                <a:spcPts val="500"/>
              </a:spcBef>
              <a:spcAft>
                <a:spcPts val="0"/>
              </a:spcAft>
              <a:buSzPts val="1440"/>
              <a:buChar char="•"/>
            </a:pPr>
            <a:r>
              <a:rPr lang="en-US"/>
              <a:t>Strongly agree, agree, neither agree nor disagree, disagree, disagree strongly</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g347aa63ff27_0_7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3. Educational objectives</a:t>
            </a:r>
            <a:endParaRPr/>
          </a:p>
        </p:txBody>
      </p:sp>
      <p:sp>
        <p:nvSpPr>
          <p:cNvPr id="250" name="Google Shape;250;g347aa63ff27_0_7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Ensure the criteria are </a:t>
            </a:r>
            <a:r>
              <a:rPr lang="en-US" b="1"/>
              <a:t>linked to learning objectives </a:t>
            </a:r>
            <a:r>
              <a:rPr lang="en-US"/>
              <a:t>and vice versa – all learning objectives have their evaluation criteria</a:t>
            </a:r>
            <a:endParaRPr/>
          </a:p>
          <a:p>
            <a:pPr marL="571500" marR="0" lvl="0" indent="-342900" algn="l" rtl="0">
              <a:lnSpc>
                <a:spcPct val="90000"/>
              </a:lnSpc>
              <a:spcBef>
                <a:spcPts val="1000"/>
              </a:spcBef>
              <a:spcAft>
                <a:spcPts val="0"/>
              </a:spcAft>
              <a:buClr>
                <a:schemeClr val="accent4"/>
              </a:buClr>
              <a:buSzPts val="2200"/>
              <a:buFont typeface="Arial"/>
              <a:buChar char="•"/>
            </a:pPr>
            <a:r>
              <a:rPr lang="en-US"/>
              <a:t>For example:</a:t>
            </a:r>
            <a:endParaRPr/>
          </a:p>
          <a:p>
            <a:pPr marL="914400" lvl="1" indent="-368300" algn="l" rtl="0">
              <a:lnSpc>
                <a:spcPct val="90000"/>
              </a:lnSpc>
              <a:spcBef>
                <a:spcPts val="500"/>
              </a:spcBef>
              <a:spcAft>
                <a:spcPts val="0"/>
              </a:spcAft>
              <a:buSzPts val="1800"/>
              <a:buChar char="•"/>
            </a:pPr>
            <a:r>
              <a:rPr lang="en-US" b="1"/>
              <a:t>Purpose</a:t>
            </a:r>
            <a:endParaRPr b="1"/>
          </a:p>
          <a:p>
            <a:pPr marL="1371600" lvl="2" indent="-368300" algn="l" rtl="0">
              <a:lnSpc>
                <a:spcPct val="90000"/>
              </a:lnSpc>
              <a:spcBef>
                <a:spcPts val="500"/>
              </a:spcBef>
              <a:spcAft>
                <a:spcPts val="0"/>
              </a:spcAft>
              <a:buSzPts val="1440"/>
              <a:buChar char="•"/>
            </a:pPr>
            <a:r>
              <a:rPr lang="en-US" i="1"/>
              <a:t>Is the teacher effectively integrating hands-on activities and practical examples?</a:t>
            </a:r>
            <a:endParaRPr/>
          </a:p>
          <a:p>
            <a:pPr marL="914400" lvl="1" indent="-368300" algn="l" rtl="0">
              <a:lnSpc>
                <a:spcPct val="90000"/>
              </a:lnSpc>
              <a:spcBef>
                <a:spcPts val="500"/>
              </a:spcBef>
              <a:spcAft>
                <a:spcPts val="0"/>
              </a:spcAft>
              <a:buSzPts val="1800"/>
              <a:buChar char="•"/>
            </a:pPr>
            <a:r>
              <a:rPr lang="en-US" b="1"/>
              <a:t>Criteria</a:t>
            </a:r>
            <a:endParaRPr b="1"/>
          </a:p>
          <a:p>
            <a:pPr marL="1371600" lvl="2" indent="-368300" algn="l" rtl="0">
              <a:lnSpc>
                <a:spcPct val="90000"/>
              </a:lnSpc>
              <a:spcBef>
                <a:spcPts val="500"/>
              </a:spcBef>
              <a:spcAft>
                <a:spcPts val="0"/>
              </a:spcAft>
              <a:buSzPts val="1440"/>
              <a:buFont typeface="Arial"/>
              <a:buAutoNum type="arabicPeriod"/>
            </a:pPr>
            <a:r>
              <a:rPr lang="en-US" i="1"/>
              <a:t>Do the activities reinforce key lesson concepts – sorting algorithms and logical reasoning?</a:t>
            </a:r>
            <a:endParaRPr/>
          </a:p>
          <a:p>
            <a:pPr marL="1371600" lvl="2" indent="-368300" algn="l" rtl="0">
              <a:lnSpc>
                <a:spcPct val="90000"/>
              </a:lnSpc>
              <a:spcBef>
                <a:spcPts val="500"/>
              </a:spcBef>
              <a:spcAft>
                <a:spcPts val="0"/>
              </a:spcAft>
              <a:buSzPts val="1440"/>
              <a:buFont typeface="Arial"/>
              <a:buAutoNum type="arabicPeriod"/>
            </a:pPr>
            <a:r>
              <a:rPr lang="en-US" i="1"/>
              <a:t>Are students given opportunities to experiment, explore, and collaborate?</a:t>
            </a:r>
            <a:endParaRPr/>
          </a:p>
          <a:p>
            <a:pPr marL="1371600" lvl="2" indent="-368300" algn="l" rtl="0">
              <a:lnSpc>
                <a:spcPct val="90000"/>
              </a:lnSpc>
              <a:spcBef>
                <a:spcPts val="500"/>
              </a:spcBef>
              <a:spcAft>
                <a:spcPts val="0"/>
              </a:spcAft>
              <a:buSzPts val="1440"/>
              <a:buFont typeface="Arial"/>
              <a:buAutoNum type="arabicPeriod"/>
            </a:pPr>
            <a:r>
              <a:rPr lang="en-US" i="1"/>
              <a:t>Is there a balance between guided instruction and student-led discovery?</a:t>
            </a:r>
            <a:endParaRPr i="1"/>
          </a:p>
          <a:p>
            <a:pPr marL="1371600" lvl="2" indent="-368300" algn="l" rtl="0">
              <a:lnSpc>
                <a:spcPct val="90000"/>
              </a:lnSpc>
              <a:spcBef>
                <a:spcPts val="500"/>
              </a:spcBef>
              <a:spcAft>
                <a:spcPts val="0"/>
              </a:spcAft>
              <a:buSzPts val="1440"/>
              <a:buFont typeface="Arial"/>
              <a:buAutoNum type="arabicPeriod"/>
            </a:pPr>
            <a:r>
              <a:rPr lang="en-US" i="1"/>
              <a:t>Are students given specific activities to encourage contribution by all team members?</a:t>
            </a:r>
            <a:endParaRPr/>
          </a:p>
          <a:p>
            <a:pPr marL="914400" lvl="1" indent="-368300" algn="l" rtl="0">
              <a:lnSpc>
                <a:spcPct val="90000"/>
              </a:lnSpc>
              <a:spcBef>
                <a:spcPts val="500"/>
              </a:spcBef>
              <a:spcAft>
                <a:spcPts val="0"/>
              </a:spcAft>
              <a:buSzPts val="1800"/>
              <a:buChar char="•"/>
            </a:pPr>
            <a:r>
              <a:rPr lang="en-US" b="1"/>
              <a:t>Learning objectives</a:t>
            </a:r>
            <a:endParaRPr b="1"/>
          </a:p>
          <a:p>
            <a:pPr marL="1371600" lvl="2" indent="-368300" algn="l" rtl="0">
              <a:lnSpc>
                <a:spcPct val="90000"/>
              </a:lnSpc>
              <a:spcBef>
                <a:spcPts val="500"/>
              </a:spcBef>
              <a:spcAft>
                <a:spcPts val="0"/>
              </a:spcAft>
              <a:buSzPts val="1440"/>
              <a:buFont typeface="Arial"/>
              <a:buAutoNum type="arabicPeriod"/>
            </a:pPr>
            <a:r>
              <a:rPr lang="en-US" i="1"/>
              <a:t>Students should be able to explain bubble sort algorithm </a:t>
            </a:r>
            <a:r>
              <a:rPr lang="en-US"/>
              <a:t>(</a:t>
            </a:r>
            <a:r>
              <a:rPr lang="en-US" b="1"/>
              <a:t>maps to Evaluation criteria 1 &amp; 2</a:t>
            </a:r>
            <a:r>
              <a:rPr lang="en-US"/>
              <a:t>)</a:t>
            </a:r>
            <a:endParaRPr/>
          </a:p>
          <a:p>
            <a:pPr marL="1371600" lvl="2" indent="-368300" algn="l" rtl="0">
              <a:lnSpc>
                <a:spcPct val="90000"/>
              </a:lnSpc>
              <a:spcBef>
                <a:spcPts val="500"/>
              </a:spcBef>
              <a:spcAft>
                <a:spcPts val="0"/>
              </a:spcAft>
              <a:buSzPts val="1440"/>
              <a:buFont typeface="Arial"/>
              <a:buAutoNum type="arabicPeriod"/>
            </a:pPr>
            <a:r>
              <a:rPr lang="en-US" i="1"/>
              <a:t>Students should be able to work in teams </a:t>
            </a:r>
            <a:r>
              <a:rPr lang="en-US"/>
              <a:t>(</a:t>
            </a:r>
            <a:r>
              <a:rPr lang="en-US" b="1"/>
              <a:t>maps to Evaluation criteria 2 &amp; 3</a:t>
            </a:r>
            <a:r>
              <a:rPr lang="en-US"/>
              <a:t>)</a:t>
            </a:r>
            <a:endParaRPr i="1"/>
          </a:p>
          <a:p>
            <a:pPr marL="1371600" lvl="2" indent="-368300" algn="l" rtl="0">
              <a:lnSpc>
                <a:spcPct val="90000"/>
              </a:lnSpc>
              <a:spcBef>
                <a:spcPts val="500"/>
              </a:spcBef>
              <a:spcAft>
                <a:spcPts val="0"/>
              </a:spcAft>
              <a:buSzPts val="1440"/>
              <a:buFont typeface="Arial"/>
              <a:buAutoNum type="arabicPeriod"/>
            </a:pPr>
            <a:r>
              <a:rPr lang="en-US" i="1"/>
              <a:t>Students should be able to apply bubble sort algorithm to solve a problem </a:t>
            </a:r>
            <a:r>
              <a:rPr lang="en-US"/>
              <a:t>(</a:t>
            </a:r>
            <a:r>
              <a:rPr lang="en-US" b="1"/>
              <a:t>maps to Evaluation criteria 3 &amp; 4</a:t>
            </a:r>
            <a:r>
              <a:rPr lang="en-US"/>
              <a:t>)</a:t>
            </a:r>
            <a:br>
              <a:rPr lang="en-US" i="1"/>
            </a:b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5: Evaluation of teaching and assessment practices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in secondary</a:t>
            </a:r>
            <a:r>
              <a:rPr lang="en-US"/>
              <a:t> informatics education</a:t>
            </a:r>
            <a:endParaRPr/>
          </a:p>
        </p:txBody>
      </p:sp>
      <p:sp>
        <p:nvSpPr>
          <p:cNvPr id="92" name="Google Shape;92;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5.1: Self-Assessment for continuous improvement in teaching</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347aa63ff27_0_8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Developing evaluation criteria – 4. Evaluate the criteria</a:t>
            </a:r>
            <a:endParaRPr/>
          </a:p>
        </p:txBody>
      </p:sp>
      <p:sp>
        <p:nvSpPr>
          <p:cNvPr id="256" name="Google Shape;256;g347aa63ff27_0_8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b="1"/>
              <a:t>Check </a:t>
            </a:r>
            <a:r>
              <a:rPr lang="en-US"/>
              <a:t>whether the criteria are clear and easy to apply, for example by</a:t>
            </a:r>
            <a:endParaRPr/>
          </a:p>
          <a:p>
            <a:pPr marL="914400" lvl="1" indent="-368300" algn="l" rtl="0">
              <a:lnSpc>
                <a:spcPct val="90000"/>
              </a:lnSpc>
              <a:spcBef>
                <a:spcPts val="500"/>
              </a:spcBef>
              <a:spcAft>
                <a:spcPts val="0"/>
              </a:spcAft>
              <a:buSzPts val="1800"/>
              <a:buChar char="•"/>
            </a:pPr>
            <a:r>
              <a:rPr lang="en-US"/>
              <a:t>Expert review and validation</a:t>
            </a:r>
            <a:endParaRPr/>
          </a:p>
          <a:p>
            <a:pPr marL="1371600" lvl="2" indent="-368300" algn="l" rtl="0">
              <a:lnSpc>
                <a:spcPct val="90000"/>
              </a:lnSpc>
              <a:spcBef>
                <a:spcPts val="500"/>
              </a:spcBef>
              <a:spcAft>
                <a:spcPts val="0"/>
              </a:spcAft>
              <a:buSzPts val="1440"/>
              <a:buChar char="•"/>
            </a:pPr>
            <a:r>
              <a:rPr lang="en-US"/>
              <a:t>seeking feedback from colleagues</a:t>
            </a:r>
            <a:endParaRPr/>
          </a:p>
          <a:p>
            <a:pPr marL="914400" lvl="1" indent="-368300" algn="l" rtl="0">
              <a:lnSpc>
                <a:spcPct val="90000"/>
              </a:lnSpc>
              <a:spcBef>
                <a:spcPts val="500"/>
              </a:spcBef>
              <a:spcAft>
                <a:spcPts val="0"/>
              </a:spcAft>
              <a:buSzPts val="1800"/>
              <a:buChar char="•"/>
            </a:pPr>
            <a:r>
              <a:rPr lang="en-US"/>
              <a:t>Pilot testing in classrooms</a:t>
            </a:r>
            <a:endParaRPr/>
          </a:p>
          <a:p>
            <a:pPr marL="1371600" lvl="2" indent="-368300" algn="l" rtl="0">
              <a:lnSpc>
                <a:spcPct val="90000"/>
              </a:lnSpc>
              <a:spcBef>
                <a:spcPts val="500"/>
              </a:spcBef>
              <a:spcAft>
                <a:spcPts val="0"/>
              </a:spcAft>
              <a:buSzPts val="1440"/>
              <a:buChar char="•"/>
            </a:pPr>
            <a:r>
              <a:rPr lang="en-US"/>
              <a:t>evaluating/testing them in practice</a:t>
            </a:r>
            <a:endParaRPr/>
          </a:p>
          <a:p>
            <a:pPr marL="914400" lvl="1" indent="-368300" algn="l" rtl="0">
              <a:lnSpc>
                <a:spcPct val="90000"/>
              </a:lnSpc>
              <a:spcBef>
                <a:spcPts val="500"/>
              </a:spcBef>
              <a:spcAft>
                <a:spcPts val="0"/>
              </a:spcAft>
              <a:buSzPts val="1800"/>
              <a:buChar char="•"/>
            </a:pPr>
            <a:r>
              <a:rPr lang="en-US"/>
              <a:t>Self-assessment trials</a:t>
            </a:r>
            <a:endParaRPr/>
          </a:p>
          <a:p>
            <a:pPr marL="1371600" lvl="2" indent="-368300" algn="l" rtl="0">
              <a:lnSpc>
                <a:spcPct val="90000"/>
              </a:lnSpc>
              <a:spcBef>
                <a:spcPts val="500"/>
              </a:spcBef>
              <a:spcAft>
                <a:spcPts val="0"/>
              </a:spcAft>
              <a:buSzPts val="1440"/>
              <a:buChar char="•"/>
            </a:pPr>
            <a:r>
              <a:rPr lang="en-US"/>
              <a:t>apply the criteria to your own teaching practices</a:t>
            </a:r>
            <a:br>
              <a:rPr lang="en-US"/>
            </a:br>
            <a:r>
              <a:rPr lang="en-US"/>
              <a:t>through self-reflection</a:t>
            </a: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342900" algn="l" rtl="0">
              <a:lnSpc>
                <a:spcPct val="90000"/>
              </a:lnSpc>
              <a:spcBef>
                <a:spcPts val="1000"/>
              </a:spcBef>
              <a:spcAft>
                <a:spcPts val="0"/>
              </a:spcAft>
              <a:buClr>
                <a:schemeClr val="accent4"/>
              </a:buClr>
              <a:buSzPts val="2200"/>
              <a:buChar char="•"/>
            </a:pPr>
            <a:r>
              <a:rPr lang="en-US" b="1"/>
              <a:t>Adapt criteria if necessary!</a:t>
            </a:r>
            <a:endParaRPr b="1"/>
          </a:p>
          <a:p>
            <a:pPr marL="228600" lvl="0" indent="0" algn="l" rtl="0">
              <a:lnSpc>
                <a:spcPct val="90000"/>
              </a:lnSpc>
              <a:spcBef>
                <a:spcPts val="1000"/>
              </a:spcBef>
              <a:spcAft>
                <a:spcPts val="0"/>
              </a:spcAft>
              <a:buSzPts val="2200"/>
              <a:buNone/>
            </a:pPr>
            <a:br>
              <a:rPr lang="en-US"/>
            </a:br>
            <a:br>
              <a:rPr lang="en-US"/>
            </a:br>
            <a:br>
              <a:rPr lang="en-US"/>
            </a:b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257" name="Google Shape;257;g347aa63ff27_0_82"/>
          <p:cNvSpPr txBox="1"/>
          <p:nvPr/>
        </p:nvSpPr>
        <p:spPr>
          <a:xfrm>
            <a:off x="8597367" y="6270289"/>
            <a:ext cx="24414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pic>
        <p:nvPicPr>
          <p:cNvPr id="258" name="Google Shape;258;g347aa63ff27_0_82"/>
          <p:cNvPicPr preferRelativeResize="0"/>
          <p:nvPr/>
        </p:nvPicPr>
        <p:blipFill rotWithShape="1">
          <a:blip r:embed="rId3">
            <a:alphaModFix/>
          </a:blip>
          <a:srcRect/>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347aa63ff27_0_8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Self-Reflective Tool</a:t>
            </a:r>
            <a:endParaRPr/>
          </a:p>
        </p:txBody>
      </p:sp>
      <p:sp>
        <p:nvSpPr>
          <p:cNvPr id="264" name="Google Shape;264;g347aa63ff27_0_8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Criteria/rubrics developed to help assess how well is an Informatics unit aligned</a:t>
            </a:r>
            <a:br>
              <a:rPr lang="en-US"/>
            </a:br>
            <a:r>
              <a:rPr lang="en-US"/>
              <a:t>with the key principles of </a:t>
            </a:r>
            <a:r>
              <a:rPr lang="en-US" b="1"/>
              <a:t>authentic learning </a:t>
            </a:r>
            <a:r>
              <a:rPr lang="en-US"/>
              <a:t>and </a:t>
            </a:r>
            <a:r>
              <a:rPr lang="en-US" b="1"/>
              <a:t>gender inclusion</a:t>
            </a:r>
            <a:br>
              <a:rPr lang="en-US" b="1"/>
            </a:br>
            <a:endParaRPr b="1"/>
          </a:p>
          <a:p>
            <a:pPr marL="571500" marR="0" lvl="0" indent="-342900" algn="l" rtl="0">
              <a:lnSpc>
                <a:spcPct val="90000"/>
              </a:lnSpc>
              <a:spcBef>
                <a:spcPts val="1000"/>
              </a:spcBef>
              <a:spcAft>
                <a:spcPts val="0"/>
              </a:spcAft>
              <a:buSzPts val="2200"/>
              <a:buChar char="•"/>
            </a:pPr>
            <a:r>
              <a:rPr lang="en-US"/>
              <a:t>An example of evaluation criteria focused on</a:t>
            </a:r>
            <a:endParaRPr/>
          </a:p>
          <a:p>
            <a:pPr marL="914400" marR="0" lvl="1" indent="-368300" algn="l" rtl="0">
              <a:lnSpc>
                <a:spcPct val="90000"/>
              </a:lnSpc>
              <a:spcBef>
                <a:spcPts val="1000"/>
              </a:spcBef>
              <a:spcAft>
                <a:spcPts val="0"/>
              </a:spcAft>
              <a:buSzPts val="1800"/>
              <a:buChar char="•"/>
            </a:pPr>
            <a:r>
              <a:rPr lang="en-US" b="1"/>
              <a:t>including </a:t>
            </a:r>
            <a:r>
              <a:rPr lang="en-US"/>
              <a:t>elements of </a:t>
            </a:r>
            <a:r>
              <a:rPr lang="en-US" b="1"/>
              <a:t>authentic learning</a:t>
            </a:r>
            <a:r>
              <a:rPr lang="en-US"/>
              <a:t>, in specific:</a:t>
            </a:r>
            <a:br>
              <a:rPr lang="en-US"/>
            </a:b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914400" marR="0" lvl="1" indent="-368300" algn="l" rtl="0">
              <a:lnSpc>
                <a:spcPct val="90000"/>
              </a:lnSpc>
              <a:spcBef>
                <a:spcPts val="1000"/>
              </a:spcBef>
              <a:spcAft>
                <a:spcPts val="0"/>
              </a:spcAft>
              <a:buSzPts val="1800"/>
              <a:buChar char="•"/>
            </a:pPr>
            <a:r>
              <a:rPr lang="en-US" b="1"/>
              <a:t>including </a:t>
            </a:r>
            <a:r>
              <a:rPr lang="en-US"/>
              <a:t>elements of </a:t>
            </a:r>
            <a:r>
              <a:rPr lang="en-US" b="1"/>
              <a:t>gender inclusion</a:t>
            </a:r>
            <a:r>
              <a:rPr lang="en-US"/>
              <a:t>, in specific:</a:t>
            </a: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p:txBody>
      </p:sp>
      <p:graphicFrame>
        <p:nvGraphicFramePr>
          <p:cNvPr id="265" name="Google Shape;265;g347aa63ff27_0_89"/>
          <p:cNvGraphicFramePr/>
          <p:nvPr/>
        </p:nvGraphicFramePr>
        <p:xfrm>
          <a:off x="1364925" y="2854375"/>
          <a:ext cx="3000000" cy="3000000"/>
        </p:xfrm>
        <a:graphic>
          <a:graphicData uri="http://schemas.openxmlformats.org/drawingml/2006/table">
            <a:tbl>
              <a:tblPr>
                <a:noFill/>
                <a:tableStyleId>{9C767B9E-A933-4B9C-9232-C9EC3EDC6482}</a:tableStyleId>
              </a:tblPr>
              <a:tblGrid>
                <a:gridCol w="4954975">
                  <a:extLst>
                    <a:ext uri="{9D8B030D-6E8A-4147-A177-3AD203B41FA5}">
                      <a16:colId xmlns:a16="http://schemas.microsoft.com/office/drawing/2014/main" val="20000"/>
                    </a:ext>
                  </a:extLst>
                </a:gridCol>
                <a:gridCol w="5332025">
                  <a:extLst>
                    <a:ext uri="{9D8B030D-6E8A-4147-A177-3AD203B41FA5}">
                      <a16:colId xmlns:a16="http://schemas.microsoft.com/office/drawing/2014/main" val="20001"/>
                    </a:ext>
                  </a:extLst>
                </a:gridCol>
              </a:tblGrid>
              <a:tr h="381000">
                <a:tc>
                  <a:txBody>
                    <a:bodyPr/>
                    <a:lstStyle/>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Authentic contexts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Authentic tasks and activities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Expert performances and modelling</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Multiple roles and perspectives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Authentic learning principles</a:t>
                      </a:r>
                      <a:endParaRPr sz="1400" u="none" strike="noStrike" cap="none"/>
                    </a:p>
                  </a:txBody>
                  <a:tcPr marL="91425" marR="91425" marT="91425" marB="91425"/>
                </a:tc>
                <a:tc>
                  <a:txBody>
                    <a:bodyPr/>
                    <a:lstStyle/>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Collaborative construction of knowledge</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Articulation to enable tacit knowledge to be made explicit.  </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Reflection</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Coaching and scaffolding</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6"/>
                      </a:pPr>
                      <a:r>
                        <a:rPr lang="en-US" sz="1400" u="none" strike="noStrike" cap="none"/>
                        <a:t>Authentic assessment</a:t>
                      </a:r>
                      <a:endParaRPr sz="1400" u="none" strike="noStrike" cap="none"/>
                    </a:p>
                  </a:txBody>
                  <a:tcPr marL="91425" marR="91425" marT="91425" marB="91425"/>
                </a:tc>
                <a:extLst>
                  <a:ext uri="{0D108BD9-81ED-4DB2-BD59-A6C34878D82A}">
                    <a16:rowId xmlns:a16="http://schemas.microsoft.com/office/drawing/2014/main" val="10000"/>
                  </a:ext>
                </a:extLst>
              </a:tr>
            </a:tbl>
          </a:graphicData>
        </a:graphic>
      </p:graphicFrame>
      <p:graphicFrame>
        <p:nvGraphicFramePr>
          <p:cNvPr id="266" name="Google Shape;266;g347aa63ff27_0_89"/>
          <p:cNvGraphicFramePr/>
          <p:nvPr/>
        </p:nvGraphicFramePr>
        <p:xfrm>
          <a:off x="1364925" y="5261350"/>
          <a:ext cx="3000000" cy="3000000"/>
        </p:xfrm>
        <a:graphic>
          <a:graphicData uri="http://schemas.openxmlformats.org/drawingml/2006/table">
            <a:tbl>
              <a:tblPr>
                <a:noFill/>
                <a:tableStyleId>{9C767B9E-A933-4B9C-9232-C9EC3EDC6482}</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More diverse role models in STEM</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Gender-inclusive learning materials &amp; language</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Equitable engagement in collaborative learning environments</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a:pPr>
                      <a:r>
                        <a:rPr lang="en-US" sz="1400" u="none" strike="noStrike" cap="none"/>
                        <a:t>Inclusive classroom interactions</a:t>
                      </a:r>
                      <a:endParaRPr sz="1400" u="none" strike="noStrike" cap="none"/>
                    </a:p>
                  </a:txBody>
                  <a:tcPr marL="91425" marR="91425" marT="91425" marB="91425"/>
                </a:tc>
                <a:tc>
                  <a:txBody>
                    <a:bodyPr/>
                    <a:lstStyle/>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Real-world applications of STEM</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Encourage research and real-world applications of IT beyond the classroom</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Normalising failure and encouraging perseverance</a:t>
                      </a:r>
                      <a:endParaRPr sz="1400" u="none" strike="noStrike" cap="none"/>
                    </a:p>
                    <a:p>
                      <a:pPr marL="457200" marR="0" lvl="0" indent="-317500" algn="l" rtl="0">
                        <a:lnSpc>
                          <a:spcPct val="100000"/>
                        </a:lnSpc>
                        <a:spcBef>
                          <a:spcPts val="0"/>
                        </a:spcBef>
                        <a:spcAft>
                          <a:spcPts val="0"/>
                        </a:spcAft>
                        <a:buClr>
                          <a:srgbClr val="000000"/>
                        </a:buClr>
                        <a:buSzPts val="1400"/>
                        <a:buFont typeface="Arial"/>
                        <a:buAutoNum type="arabicPeriod" startAt="5"/>
                      </a:pPr>
                      <a:r>
                        <a:rPr lang="en-US" sz="1400" u="none" strike="noStrike" cap="none"/>
                        <a:t>Diverse teaching strategies</a:t>
                      </a:r>
                      <a:endParaRPr sz="1400" u="none" strike="noStrike" cap="none"/>
                    </a:p>
                  </a:txBody>
                  <a:tcPr marL="91425" marR="91425" marT="91425" marB="91425"/>
                </a:tc>
                <a:extLst>
                  <a:ext uri="{0D108BD9-81ED-4DB2-BD59-A6C34878D82A}">
                    <a16:rowId xmlns:a16="http://schemas.microsoft.com/office/drawing/2014/main" val="10000"/>
                  </a:ext>
                </a:extLst>
              </a:tr>
            </a:tbl>
          </a:graphicData>
        </a:graphic>
      </p:graphicFrame>
      <p:pic>
        <p:nvPicPr>
          <p:cNvPr id="267" name="Google Shape;267;g347aa63ff27_0_89"/>
          <p:cNvPicPr preferRelativeResize="0"/>
          <p:nvPr/>
        </p:nvPicPr>
        <p:blipFill>
          <a:blip r:embed="rId3">
            <a:alphaModFix/>
          </a:blip>
          <a:stretch>
            <a:fillRect/>
          </a:stretch>
        </p:blipFill>
        <p:spPr>
          <a:xfrm>
            <a:off x="9156175" y="1229212"/>
            <a:ext cx="2886300" cy="1193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347aa63ff27_0_9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#2 Group activity – Designing an evaluation critera</a:t>
            </a:r>
            <a:endParaRPr/>
          </a:p>
        </p:txBody>
      </p:sp>
      <p:sp>
        <p:nvSpPr>
          <p:cNvPr id="273" name="Google Shape;273;g347aa63ff27_0_9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Create criterias to assess one informatic class (rubrics and checklist)</a:t>
            </a:r>
            <a:endParaRPr/>
          </a:p>
          <a:p>
            <a:pPr marL="571500" marR="0" lvl="0" indent="-342900" algn="l" rtl="0">
              <a:lnSpc>
                <a:spcPct val="90000"/>
              </a:lnSpc>
              <a:spcBef>
                <a:spcPts val="1000"/>
              </a:spcBef>
              <a:spcAft>
                <a:spcPts val="0"/>
              </a:spcAft>
              <a:buClr>
                <a:schemeClr val="accent4"/>
              </a:buClr>
              <a:buSzPts val="2200"/>
              <a:buFont typeface="Arial"/>
              <a:buChar char="•"/>
            </a:pPr>
            <a:r>
              <a:rPr lang="en-US"/>
              <a:t>Use specific, measurable criteria, such as:</a:t>
            </a:r>
            <a:endParaRPr/>
          </a:p>
          <a:p>
            <a:pPr marL="914400" lvl="1" indent="-368300" algn="l" rtl="0">
              <a:lnSpc>
                <a:spcPct val="90000"/>
              </a:lnSpc>
              <a:spcBef>
                <a:spcPts val="500"/>
              </a:spcBef>
              <a:spcAft>
                <a:spcPts val="0"/>
              </a:spcAft>
              <a:buSzPts val="1980"/>
              <a:buChar char="•"/>
            </a:pPr>
            <a:r>
              <a:rPr lang="en-US" sz="2200">
                <a:solidFill>
                  <a:schemeClr val="accent4"/>
                </a:solidFill>
              </a:rPr>
              <a:t>“The teacher provides at least one real-world example in the lesson.”</a:t>
            </a:r>
            <a:endParaRPr/>
          </a:p>
          <a:p>
            <a:pPr marL="914400" lvl="1" indent="-368300" algn="l" rtl="0">
              <a:lnSpc>
                <a:spcPct val="90000"/>
              </a:lnSpc>
              <a:spcBef>
                <a:spcPts val="500"/>
              </a:spcBef>
              <a:spcAft>
                <a:spcPts val="0"/>
              </a:spcAft>
              <a:buSzPts val="1980"/>
              <a:buChar char="•"/>
            </a:pPr>
            <a:r>
              <a:rPr lang="en-US" sz="2200">
                <a:solidFill>
                  <a:schemeClr val="accent4"/>
                </a:solidFill>
              </a:rPr>
              <a:t>“Students actively participate in coding activities.”</a:t>
            </a:r>
            <a:endParaRPr/>
          </a:p>
          <a:p>
            <a:pPr marL="914400" lvl="1" indent="-368300" algn="l" rtl="0">
              <a:lnSpc>
                <a:spcPct val="90000"/>
              </a:lnSpc>
              <a:spcBef>
                <a:spcPts val="500"/>
              </a:spcBef>
              <a:spcAft>
                <a:spcPts val="0"/>
              </a:spcAft>
              <a:buSzPts val="1980"/>
              <a:buChar char="•"/>
            </a:pPr>
            <a:r>
              <a:rPr lang="en-US" sz="2200">
                <a:solidFill>
                  <a:schemeClr val="accent4"/>
                </a:solidFill>
              </a:rPr>
              <a:t>“The teacher ensures gender-balanced participation in discussions.”</a:t>
            </a:r>
            <a:endParaRPr/>
          </a:p>
          <a:p>
            <a:pPr marL="914400" lvl="1" indent="-242569" algn="l" rtl="0">
              <a:lnSpc>
                <a:spcPct val="90000"/>
              </a:lnSpc>
              <a:spcBef>
                <a:spcPts val="500"/>
              </a:spcBef>
              <a:spcAft>
                <a:spcPts val="0"/>
              </a:spcAft>
              <a:buClr>
                <a:srgbClr val="1D1D1B"/>
              </a:buClr>
              <a:buSzPts val="1980"/>
              <a:buNone/>
            </a:pPr>
            <a:endParaRPr sz="2200">
              <a:solidFill>
                <a:schemeClr val="accent4"/>
              </a:solidFill>
            </a:endParaRPr>
          </a:p>
          <a:p>
            <a:pPr marL="914400" lvl="1" indent="-242569" algn="l" rtl="0">
              <a:lnSpc>
                <a:spcPct val="90000"/>
              </a:lnSpc>
              <a:spcBef>
                <a:spcPts val="500"/>
              </a:spcBef>
              <a:spcAft>
                <a:spcPts val="0"/>
              </a:spcAft>
              <a:buClr>
                <a:srgbClr val="1D1D1B"/>
              </a:buClr>
              <a:buSzPts val="1980"/>
              <a:buNone/>
            </a:pPr>
            <a:endParaRPr sz="2200">
              <a:solidFill>
                <a:schemeClr val="accent4"/>
              </a:solidFill>
            </a:endParaRPr>
          </a:p>
          <a:p>
            <a:pPr marL="571500" lvl="0" indent="-203200" algn="l" rtl="0">
              <a:lnSpc>
                <a:spcPct val="90000"/>
              </a:lnSpc>
              <a:spcBef>
                <a:spcPts val="1000"/>
              </a:spcBef>
              <a:spcAft>
                <a:spcPts val="0"/>
              </a:spcAft>
              <a:buClr>
                <a:srgbClr val="2B454E"/>
              </a:buClr>
              <a:buSzPts val="2200"/>
              <a:buNone/>
            </a:pPr>
            <a:endParaRPr/>
          </a:p>
        </p:txBody>
      </p:sp>
      <p:pic>
        <p:nvPicPr>
          <p:cNvPr id="274" name="Google Shape;274;g347aa63ff27_0_97" descr="Slika na kojoj se prikazuje namještaj, odijevanje, crtić, ilustracija&#10;&#10;Sadržaj koji je generirala umjetna inteligencija možda nije točan."/>
          <p:cNvPicPr preferRelativeResize="0"/>
          <p:nvPr/>
        </p:nvPicPr>
        <p:blipFill rotWithShape="1">
          <a:blip r:embed="rId3">
            <a:alphaModFix/>
          </a:blip>
          <a:srcRect/>
          <a:stretch/>
        </p:blipFill>
        <p:spPr>
          <a:xfrm>
            <a:off x="9056297" y="3441939"/>
            <a:ext cx="2993365" cy="2993365"/>
          </a:xfrm>
          <a:prstGeom prst="rect">
            <a:avLst/>
          </a:prstGeom>
          <a:noFill/>
          <a:ln>
            <a:noFill/>
          </a:ln>
        </p:spPr>
      </p:pic>
      <p:sp>
        <p:nvSpPr>
          <p:cNvPr id="275" name="Google Shape;275;g347aa63ff27_0_97"/>
          <p:cNvSpPr txBox="1"/>
          <p:nvPr/>
        </p:nvSpPr>
        <p:spPr>
          <a:xfrm>
            <a:off x="9603782" y="6442817"/>
            <a:ext cx="24414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280"/>
        <p:cNvGrpSpPr/>
        <p:nvPr/>
      </p:nvGrpSpPr>
      <p:grpSpPr>
        <a:xfrm>
          <a:off x="0" y="0"/>
          <a:ext cx="0" cy="0"/>
          <a:chOff x="0" y="0"/>
          <a:chExt cx="0" cy="0"/>
        </a:xfrm>
      </p:grpSpPr>
      <p:sp>
        <p:nvSpPr>
          <p:cNvPr id="281" name="Google Shape;281;g304c02914fe_1_4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#2 Group activity – Example</a:t>
            </a:r>
            <a:endParaRPr/>
          </a:p>
        </p:txBody>
      </p:sp>
      <p:sp>
        <p:nvSpPr>
          <p:cNvPr id="282" name="Google Shape;282;g304c02914fe_1_4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2200"/>
              <a:buNone/>
            </a:pPr>
            <a:r>
              <a:rPr lang="en-US" sz="1900"/>
              <a:t>Here is an example how a result of #2 Group activity might look like:</a:t>
            </a:r>
            <a:endParaRPr sz="2300"/>
          </a:p>
          <a:p>
            <a:pPr marL="0" lvl="0" indent="0" algn="l" rtl="0">
              <a:lnSpc>
                <a:spcPct val="115000"/>
              </a:lnSpc>
              <a:spcBef>
                <a:spcPts val="0"/>
              </a:spcBef>
              <a:spcAft>
                <a:spcPts val="0"/>
              </a:spcAft>
              <a:buSzPts val="2200"/>
              <a:buNone/>
            </a:pPr>
            <a:endParaRPr/>
          </a:p>
          <a:p>
            <a:pPr marL="0" lvl="0" indent="0" algn="l" rtl="0">
              <a:lnSpc>
                <a:spcPct val="90000"/>
              </a:lnSpc>
              <a:spcBef>
                <a:spcPts val="1000"/>
              </a:spcBef>
              <a:spcAft>
                <a:spcPts val="0"/>
              </a:spcAft>
              <a:buSzPts val="2200"/>
              <a:buNone/>
            </a:pPr>
            <a:endParaRPr/>
          </a:p>
        </p:txBody>
      </p:sp>
      <p:graphicFrame>
        <p:nvGraphicFramePr>
          <p:cNvPr id="283" name="Google Shape;283;g304c02914fe_1_47"/>
          <p:cNvGraphicFramePr/>
          <p:nvPr/>
        </p:nvGraphicFramePr>
        <p:xfrm>
          <a:off x="863050" y="1774150"/>
          <a:ext cx="3000000" cy="3000000"/>
        </p:xfrm>
        <a:graphic>
          <a:graphicData uri="http://schemas.openxmlformats.org/drawingml/2006/table">
            <a:tbl>
              <a:tblPr>
                <a:noFill/>
                <a:tableStyleId>{9C767B9E-A933-4B9C-9232-C9EC3EDC6482}</a:tableStyleId>
              </a:tblPr>
              <a:tblGrid>
                <a:gridCol w="2531025">
                  <a:extLst>
                    <a:ext uri="{9D8B030D-6E8A-4147-A177-3AD203B41FA5}">
                      <a16:colId xmlns:a16="http://schemas.microsoft.com/office/drawing/2014/main" val="20000"/>
                    </a:ext>
                  </a:extLst>
                </a:gridCol>
                <a:gridCol w="4744025">
                  <a:extLst>
                    <a:ext uri="{9D8B030D-6E8A-4147-A177-3AD203B41FA5}">
                      <a16:colId xmlns:a16="http://schemas.microsoft.com/office/drawing/2014/main" val="20001"/>
                    </a:ext>
                  </a:extLst>
                </a:gridCol>
                <a:gridCol w="1567075">
                  <a:extLst>
                    <a:ext uri="{9D8B030D-6E8A-4147-A177-3AD203B41FA5}">
                      <a16:colId xmlns:a16="http://schemas.microsoft.com/office/drawing/2014/main" val="20002"/>
                    </a:ext>
                  </a:extLst>
                </a:gridCol>
                <a:gridCol w="1444875">
                  <a:extLst>
                    <a:ext uri="{9D8B030D-6E8A-4147-A177-3AD203B41FA5}">
                      <a16:colId xmlns:a16="http://schemas.microsoft.com/office/drawing/2014/main" val="20003"/>
                    </a:ext>
                  </a:extLst>
                </a:gridCol>
              </a:tblGrid>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rPr>
                        <a:t>Criteria</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rPr>
                        <a:t>Description</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Rating (1 - 4)</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solidFill>
                            <a:srgbClr val="FFFFFF"/>
                          </a:solidFill>
                        </a:rPr>
                        <a:t>Notes</a:t>
                      </a:r>
                      <a:endParaRPr sz="1400" u="none" strike="noStrike" cap="none">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Clarity and variety of teaching methods</a:t>
                      </a:r>
                      <a:endParaRPr sz="14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Were your explanations clear? Did you use multiple teaching strategies (e.g., visuals, activities)?</a:t>
                      </a:r>
                      <a:endParaRPr sz="14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lnT w="9525" cap="flat" cmpd="sng">
                      <a:solidFill>
                        <a:srgbClr val="FFFFFF"/>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lnT w="9525" cap="flat" cmpd="sng">
                      <a:solidFill>
                        <a:srgbClr val="FFFFFF"/>
                      </a:solidFill>
                      <a:prstDash val="solid"/>
                      <a:round/>
                      <a:headEnd type="none" w="sm" len="sm"/>
                      <a:tailEnd type="none" w="sm" len="sm"/>
                    </a:lnT>
                  </a:tcPr>
                </a:tc>
                <a:extLst>
                  <a:ext uri="{0D108BD9-81ED-4DB2-BD59-A6C34878D82A}">
                    <a16:rowId xmlns:a16="http://schemas.microsoft.com/office/drawing/2014/main" val="10001"/>
                  </a:ext>
                </a:extLst>
              </a:tr>
              <a:tr h="381000">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Use of real-world and inclusive examples</a:t>
                      </a:r>
                      <a:endParaRPr sz="14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Did you include real-life applications? Were your examples diverse and gender-inclusive?</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2"/>
                  </a:ext>
                </a:extLst>
              </a:tr>
              <a:tr h="381000">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cap="none"/>
                        <a:t>Equitable and respectful classroom</a:t>
                      </a:r>
                      <a:endParaRPr sz="1100" b="1"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Did all students feel safe and respected? Did everyone have an equal opportunity to participate?</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3"/>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Student motivation, engagement and participation</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Were students curious and actively involved in the lesson?</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4"/>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Use of technology</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Did you use technology in a meaningful way to support learning?</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5"/>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Reflection &amp; adaptation</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Did you reflect on what worked or didn’t? Did you adjust anything in response to student needs?</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6"/>
                  </a:ext>
                </a:extLst>
              </a:tr>
            </a:tbl>
          </a:graphicData>
        </a:graphic>
      </p:graphicFrame>
      <p:pic>
        <p:nvPicPr>
          <p:cNvPr id="284" name="Google Shape;284;g304c02914fe_1_47" descr="Slika na kojoj se prikazuje namještaj, odijevanje, crtić, ilustracija&#10;&#10;Sadržaj koji je generirala umjetna inteligencija možda nije točan."/>
          <p:cNvPicPr preferRelativeResize="0"/>
          <p:nvPr/>
        </p:nvPicPr>
        <p:blipFill rotWithShape="1">
          <a:blip r:embed="rId3">
            <a:alphaModFix/>
          </a:blip>
          <a:srcRect/>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347aa63ff27_0_11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Clr>
                <a:srgbClr val="000000"/>
              </a:buClr>
              <a:buSzPts val="2200"/>
              <a:buChar char="•"/>
            </a:pPr>
            <a:r>
              <a:rPr lang="en-US" i="1"/>
              <a:t>Self-reflection on Effective Learning</a:t>
            </a:r>
            <a:br>
              <a:rPr lang="en-US" i="1"/>
            </a:br>
            <a:r>
              <a:rPr lang="en-US" i="1"/>
              <a:t>by Fostering the use of Innovative Educational technologies</a:t>
            </a:r>
            <a:br>
              <a:rPr lang="en-US" i="1"/>
            </a:br>
            <a:endParaRPr i="1"/>
          </a:p>
          <a:p>
            <a:pPr marL="571500" lvl="0" indent="-342900" algn="l" rtl="0">
              <a:lnSpc>
                <a:spcPct val="90000"/>
              </a:lnSpc>
              <a:spcBef>
                <a:spcPts val="1000"/>
              </a:spcBef>
              <a:spcAft>
                <a:spcPts val="0"/>
              </a:spcAft>
              <a:buClr>
                <a:srgbClr val="000000"/>
              </a:buClr>
              <a:buSzPts val="2200"/>
              <a:buChar char="•"/>
            </a:pPr>
            <a:r>
              <a:rPr lang="en-US"/>
              <a:t>A free tool designed to </a:t>
            </a:r>
            <a:r>
              <a:rPr lang="en-US" b="1"/>
              <a:t>help schools embed digital technologies</a:t>
            </a:r>
            <a:br>
              <a:rPr lang="en-US"/>
            </a:br>
            <a:r>
              <a:rPr lang="en-US"/>
              <a:t>into teaching, learning and assessment by</a:t>
            </a:r>
            <a:br>
              <a:rPr lang="en-US"/>
            </a:br>
            <a:r>
              <a:rPr lang="en-US" b="1"/>
              <a:t>assessing a teacher’s digital competence and inclusive practices</a:t>
            </a:r>
            <a:br>
              <a:rPr lang="en-US" b="1"/>
            </a:br>
            <a:endParaRPr b="1"/>
          </a:p>
          <a:p>
            <a:pPr marL="571500" lvl="0" indent="-342900" algn="l" rtl="0">
              <a:lnSpc>
                <a:spcPct val="90000"/>
              </a:lnSpc>
              <a:spcBef>
                <a:spcPts val="1000"/>
              </a:spcBef>
              <a:spcAft>
                <a:spcPts val="0"/>
              </a:spcAft>
              <a:buSzPts val="2200"/>
              <a:buChar char="•"/>
            </a:pPr>
            <a:r>
              <a:rPr lang="en-US"/>
              <a:t>Can be used as rubrics for self-assessment, especially</a:t>
            </a:r>
            <a:endParaRPr/>
          </a:p>
          <a:p>
            <a:pPr marL="914400" lvl="1" indent="-368300" algn="l" rtl="0">
              <a:lnSpc>
                <a:spcPct val="90000"/>
              </a:lnSpc>
              <a:spcBef>
                <a:spcPts val="500"/>
              </a:spcBef>
              <a:spcAft>
                <a:spcPts val="0"/>
              </a:spcAft>
              <a:buSzPts val="1800"/>
              <a:buChar char="•"/>
            </a:pPr>
            <a:r>
              <a:rPr lang="en-US"/>
              <a:t>Area F: Pedagogy: Implementation in the classroom</a:t>
            </a:r>
            <a:endParaRPr/>
          </a:p>
          <a:p>
            <a:pPr marL="914400" lvl="1" indent="-368300" algn="l" rtl="0">
              <a:lnSpc>
                <a:spcPct val="90000"/>
              </a:lnSpc>
              <a:spcBef>
                <a:spcPts val="500"/>
              </a:spcBef>
              <a:spcAft>
                <a:spcPts val="0"/>
              </a:spcAft>
              <a:buSzPts val="1800"/>
              <a:buChar char="•"/>
            </a:pPr>
            <a:r>
              <a:rPr lang="en-US"/>
              <a:t>Area G: Assessment Practices</a:t>
            </a:r>
            <a:endParaRPr/>
          </a:p>
          <a:p>
            <a:pPr marL="0" lvl="0" indent="0" algn="l" rtl="0">
              <a:lnSpc>
                <a:spcPct val="90000"/>
              </a:lnSpc>
              <a:spcBef>
                <a:spcPts val="1000"/>
              </a:spcBef>
              <a:spcAft>
                <a:spcPts val="0"/>
              </a:spcAft>
              <a:buSzPts val="2200"/>
              <a:buNone/>
            </a:pPr>
            <a:endParaRPr/>
          </a:p>
          <a:p>
            <a:pPr marL="571500" lvl="0" indent="-342900" algn="l" rtl="0">
              <a:lnSpc>
                <a:spcPct val="90000"/>
              </a:lnSpc>
              <a:spcBef>
                <a:spcPts val="1000"/>
              </a:spcBef>
              <a:spcAft>
                <a:spcPts val="0"/>
              </a:spcAft>
              <a:buSzPts val="2200"/>
              <a:buChar char="•"/>
            </a:pPr>
            <a:r>
              <a:rPr lang="en-US" u="sng">
                <a:solidFill>
                  <a:schemeClr val="hlink"/>
                </a:solidFill>
                <a:hlinkClick r:id="rId3"/>
              </a:rPr>
              <a:t>SELFIE questionnaires</a:t>
            </a:r>
            <a:endParaRPr/>
          </a:p>
          <a:p>
            <a:pPr marL="685800" marR="0" lvl="0" indent="-228600" algn="l" rtl="0">
              <a:lnSpc>
                <a:spcPct val="107916"/>
              </a:lnSpc>
              <a:spcBef>
                <a:spcPts val="0"/>
              </a:spcBef>
              <a:spcAft>
                <a:spcPts val="0"/>
              </a:spcAft>
              <a:buSzPts val="2200"/>
              <a:buNone/>
            </a:pP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291" name="Google Shape;291;g347aa63ff27_0_1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SELFIE Tool</a:t>
            </a:r>
            <a:endParaRPr/>
          </a:p>
        </p:txBody>
      </p:sp>
      <p:pic>
        <p:nvPicPr>
          <p:cNvPr id="292" name="Google Shape;292;g347aa63ff27_0_112"/>
          <p:cNvPicPr preferRelativeResize="0"/>
          <p:nvPr/>
        </p:nvPicPr>
        <p:blipFill rotWithShape="1">
          <a:blip r:embed="rId4">
            <a:alphaModFix/>
          </a:blip>
          <a:srcRect/>
          <a:stretch/>
        </p:blipFill>
        <p:spPr>
          <a:xfrm rot="-1893696">
            <a:off x="5999257" y="3426717"/>
            <a:ext cx="5654306" cy="181788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47aa63ff27_0_26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SELFIE - Area F and Area G criteria</a:t>
            </a:r>
            <a:endParaRPr/>
          </a:p>
        </p:txBody>
      </p:sp>
      <p:graphicFrame>
        <p:nvGraphicFramePr>
          <p:cNvPr id="299" name="Google Shape;299;g347aa63ff27_0_263"/>
          <p:cNvGraphicFramePr/>
          <p:nvPr/>
        </p:nvGraphicFramePr>
        <p:xfrm>
          <a:off x="442700" y="889000"/>
          <a:ext cx="3000000" cy="3000000"/>
        </p:xfrm>
        <a:graphic>
          <a:graphicData uri="http://schemas.openxmlformats.org/drawingml/2006/table">
            <a:tbl>
              <a:tblPr>
                <a:noFill/>
                <a:tableStyleId>{B06F3ECD-ED54-4901-A4E3-2CEE5D925B27}</a:tableStyleId>
              </a:tblPr>
              <a:tblGrid>
                <a:gridCol w="473550">
                  <a:extLst>
                    <a:ext uri="{9D8B030D-6E8A-4147-A177-3AD203B41FA5}">
                      <a16:colId xmlns:a16="http://schemas.microsoft.com/office/drawing/2014/main" val="20000"/>
                    </a:ext>
                  </a:extLst>
                </a:gridCol>
                <a:gridCol w="4027800">
                  <a:extLst>
                    <a:ext uri="{9D8B030D-6E8A-4147-A177-3AD203B41FA5}">
                      <a16:colId xmlns:a16="http://schemas.microsoft.com/office/drawing/2014/main" val="20001"/>
                    </a:ext>
                  </a:extLst>
                </a:gridCol>
                <a:gridCol w="6759275">
                  <a:extLst>
                    <a:ext uri="{9D8B030D-6E8A-4147-A177-3AD203B41FA5}">
                      <a16:colId xmlns:a16="http://schemas.microsoft.com/office/drawing/2014/main" val="20002"/>
                    </a:ext>
                  </a:extLst>
                </a:gridCol>
              </a:tblGrid>
              <a:tr h="491625">
                <a:tc gridSpan="2">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t>Area F: Pedagogy: Implementation in the classroom</a:t>
                      </a:r>
                      <a:endParaRPr sz="1800" b="1" u="none" strike="noStrike" cap="none"/>
                    </a:p>
                  </a:txBody>
                  <a:tcPr marL="0" marR="0" marT="0" marB="0"/>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extLst>
                  <a:ext uri="{0D108BD9-81ED-4DB2-BD59-A6C34878D82A}">
                    <a16:rowId xmlns:a16="http://schemas.microsoft.com/office/drawing/2014/main" val="10000"/>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F1</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Tailoring to students' needs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tailor my teaching to students’ individual needs</a:t>
                      </a:r>
                      <a:endParaRPr sz="1800" u="none" strike="noStrike" cap="none"/>
                    </a:p>
                  </a:txBody>
                  <a:tcPr marL="0" marR="0" marT="0" marB="0"/>
                </a:tc>
                <a:extLst>
                  <a:ext uri="{0D108BD9-81ED-4DB2-BD59-A6C34878D82A}">
                    <a16:rowId xmlns:a16="http://schemas.microsoft.com/office/drawing/2014/main" val="10001"/>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F3</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Fostering creativity</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foster students’ creativity</a:t>
                      </a:r>
                      <a:endParaRPr sz="1800" u="none" strike="noStrike" cap="none"/>
                    </a:p>
                  </a:txBody>
                  <a:tcPr marL="0" marR="0" marT="0" marB="0"/>
                </a:tc>
                <a:extLst>
                  <a:ext uri="{0D108BD9-81ED-4DB2-BD59-A6C34878D82A}">
                    <a16:rowId xmlns:a16="http://schemas.microsoft.com/office/drawing/2014/main" val="10002"/>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F4</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Engaging students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set digital learning activities that engage students</a:t>
                      </a:r>
                      <a:endParaRPr sz="1800" u="none" strike="noStrike" cap="none"/>
                    </a:p>
                  </a:txBody>
                  <a:tcPr marL="0" marR="0" marT="0" marB="0"/>
                </a:tc>
                <a:extLst>
                  <a:ext uri="{0D108BD9-81ED-4DB2-BD59-A6C34878D82A}">
                    <a16:rowId xmlns:a16="http://schemas.microsoft.com/office/drawing/2014/main" val="10003"/>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F5</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Student collaboration</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facilitate student collaboration</a:t>
                      </a:r>
                      <a:endParaRPr sz="1800" u="none" strike="noStrike" cap="none"/>
                    </a:p>
                  </a:txBody>
                  <a:tcPr marL="0" marR="0" marT="0" marB="0"/>
                </a:tc>
                <a:extLst>
                  <a:ext uri="{0D108BD9-81ED-4DB2-BD59-A6C34878D82A}">
                    <a16:rowId xmlns:a16="http://schemas.microsoft.com/office/drawing/2014/main" val="10004"/>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F6</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Cross-curricular projects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engage students in using digital technologies in cross-curricular projects</a:t>
                      </a:r>
                      <a:endParaRPr sz="1800" u="none" strike="noStrike" cap="none"/>
                    </a:p>
                  </a:txBody>
                  <a:tcPr marL="0" marR="0" marT="0" marB="0"/>
                </a:tc>
                <a:extLst>
                  <a:ext uri="{0D108BD9-81ED-4DB2-BD59-A6C34878D82A}">
                    <a16:rowId xmlns:a16="http://schemas.microsoft.com/office/drawing/2014/main" val="10005"/>
                  </a:ext>
                </a:extLst>
              </a:tr>
              <a:tr h="250275">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extLst>
                  <a:ext uri="{0D108BD9-81ED-4DB2-BD59-A6C34878D82A}">
                    <a16:rowId xmlns:a16="http://schemas.microsoft.com/office/drawing/2014/main" val="10006"/>
                  </a:ext>
                </a:extLst>
              </a:tr>
              <a:tr h="245800">
                <a:tc gridSpan="2">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t>Area G: Assessment Practices</a:t>
                      </a:r>
                      <a:endParaRPr sz="1800" b="1" u="none" strike="noStrike" cap="none"/>
                    </a:p>
                  </a:txBody>
                  <a:tcPr marL="0" marR="0" marT="0" marB="0"/>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endParaRPr sz="1800" b="1" u="none" strike="noStrike" cap="none"/>
                    </a:p>
                  </a:txBody>
                  <a:tcPr marL="0" marR="0" marT="0" marB="0"/>
                </a:tc>
                <a:extLst>
                  <a:ext uri="{0D108BD9-81ED-4DB2-BD59-A6C34878D82A}">
                    <a16:rowId xmlns:a16="http://schemas.microsoft.com/office/drawing/2014/main" val="10007"/>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G1</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Assessing skills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assess students’ skills</a:t>
                      </a:r>
                      <a:endParaRPr sz="1800" u="none" strike="noStrike" cap="none"/>
                    </a:p>
                  </a:txBody>
                  <a:tcPr marL="0" marR="0" marT="0" marB="0"/>
                </a:tc>
                <a:extLst>
                  <a:ext uri="{0D108BD9-81ED-4DB2-BD59-A6C34878D82A}">
                    <a16:rowId xmlns:a16="http://schemas.microsoft.com/office/drawing/2014/main" val="10008"/>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G3</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Timely feedback</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provide timely feedback to students</a:t>
                      </a:r>
                      <a:endParaRPr sz="1800" u="none" strike="noStrike" cap="none"/>
                    </a:p>
                  </a:txBody>
                  <a:tcPr marL="0" marR="0" marT="0" marB="0"/>
                </a:tc>
                <a:extLst>
                  <a:ext uri="{0D108BD9-81ED-4DB2-BD59-A6C34878D82A}">
                    <a16:rowId xmlns:a16="http://schemas.microsoft.com/office/drawing/2014/main" val="10009"/>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G5</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Self-reflection on learning</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enable students to reflect on their own learning</a:t>
                      </a:r>
                      <a:endParaRPr sz="1800" u="none" strike="noStrike" cap="none"/>
                    </a:p>
                  </a:txBody>
                  <a:tcPr marL="0" marR="0" marT="0" marB="0"/>
                </a:tc>
                <a:extLst>
                  <a:ext uri="{0D108BD9-81ED-4DB2-BD59-A6C34878D82A}">
                    <a16:rowId xmlns:a16="http://schemas.microsoft.com/office/drawing/2014/main" val="10010"/>
                  </a:ext>
                </a:extLst>
              </a:tr>
              <a:tr h="49162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G6</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Feedback to other students</a:t>
                      </a:r>
                      <a:endParaRPr sz="1800" u="none" strike="noStrike" cap="none"/>
                    </a:p>
                  </a:txBody>
                  <a:tcPr marL="0" marR="0" marT="0" marB="0"/>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I use digital technologies to enable students to provide feedback on other students’ work</a:t>
                      </a:r>
                      <a:endParaRPr sz="1800" u="none" strike="noStrike" cap="none"/>
                    </a:p>
                  </a:txBody>
                  <a:tcPr marL="0" marR="0" marT="0" marB="0"/>
                </a:tc>
                <a:extLst>
                  <a:ext uri="{0D108BD9-81ED-4DB2-BD59-A6C34878D82A}">
                    <a16:rowId xmlns:a16="http://schemas.microsoft.com/office/drawing/2014/main" val="10011"/>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347aa63ff27_0_25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Clr>
                <a:srgbClr val="000000"/>
              </a:buClr>
              <a:buSzPts val="2200"/>
              <a:buChar char="•"/>
            </a:pPr>
            <a:r>
              <a:rPr lang="en-US"/>
              <a:t>Self-reflection journals after (each) lesson</a:t>
            </a:r>
            <a:endParaRPr/>
          </a:p>
          <a:p>
            <a:pPr marL="571500" lvl="0" indent="-342900" algn="l" rtl="0">
              <a:lnSpc>
                <a:spcPct val="90000"/>
              </a:lnSpc>
              <a:spcBef>
                <a:spcPts val="1000"/>
              </a:spcBef>
              <a:spcAft>
                <a:spcPts val="0"/>
              </a:spcAft>
              <a:buClr>
                <a:srgbClr val="000000"/>
              </a:buClr>
              <a:buSzPts val="2200"/>
              <a:buChar char="•"/>
            </a:pPr>
            <a:r>
              <a:rPr lang="en-US"/>
              <a:t>Describing </a:t>
            </a:r>
            <a:r>
              <a:rPr lang="en-US" b="1"/>
              <a:t>experiences</a:t>
            </a:r>
            <a:r>
              <a:rPr lang="en-US"/>
              <a:t>, </a:t>
            </a:r>
            <a:r>
              <a:rPr lang="en-US" b="1"/>
              <a:t>decisions</a:t>
            </a:r>
            <a:r>
              <a:rPr lang="en-US"/>
              <a:t>, and </a:t>
            </a:r>
            <a:r>
              <a:rPr lang="en-US" b="1"/>
              <a:t>classroom outcomes</a:t>
            </a:r>
            <a:endParaRPr b="1"/>
          </a:p>
          <a:p>
            <a:pPr marL="571500" lvl="0" indent="-342900" algn="l" rtl="0">
              <a:lnSpc>
                <a:spcPct val="90000"/>
              </a:lnSpc>
              <a:spcBef>
                <a:spcPts val="1000"/>
              </a:spcBef>
              <a:spcAft>
                <a:spcPts val="0"/>
              </a:spcAft>
              <a:buClr>
                <a:srgbClr val="000000"/>
              </a:buClr>
              <a:buSzPts val="2200"/>
              <a:buChar char="•"/>
            </a:pPr>
            <a:r>
              <a:rPr lang="en-US"/>
              <a:t>Identifying:</a:t>
            </a:r>
            <a:endParaRPr/>
          </a:p>
          <a:p>
            <a:pPr marL="914400" lvl="1" indent="-368300" algn="l" rtl="0">
              <a:lnSpc>
                <a:spcPct val="90000"/>
              </a:lnSpc>
              <a:spcBef>
                <a:spcPts val="500"/>
              </a:spcBef>
              <a:spcAft>
                <a:spcPts val="0"/>
              </a:spcAft>
              <a:buClr>
                <a:srgbClr val="000000"/>
              </a:buClr>
              <a:buSzPts val="1800"/>
              <a:buChar char="•"/>
            </a:pPr>
            <a:r>
              <a:rPr lang="en-US"/>
              <a:t>what </a:t>
            </a:r>
            <a:r>
              <a:rPr lang="en-US" b="1"/>
              <a:t>went well</a:t>
            </a:r>
            <a:endParaRPr b="1"/>
          </a:p>
          <a:p>
            <a:pPr marL="914400" lvl="1" indent="-368300" algn="l" rtl="0">
              <a:lnSpc>
                <a:spcPct val="90000"/>
              </a:lnSpc>
              <a:spcBef>
                <a:spcPts val="500"/>
              </a:spcBef>
              <a:spcAft>
                <a:spcPts val="0"/>
              </a:spcAft>
              <a:buClr>
                <a:srgbClr val="000000"/>
              </a:buClr>
              <a:buSzPts val="1800"/>
              <a:buChar char="•"/>
            </a:pPr>
            <a:r>
              <a:rPr lang="en-US"/>
              <a:t>what </a:t>
            </a:r>
            <a:r>
              <a:rPr lang="en-US" b="1"/>
              <a:t>could be improved</a:t>
            </a:r>
            <a:endParaRPr b="1"/>
          </a:p>
          <a:p>
            <a:pPr marL="914400" lvl="1" indent="-368300" algn="l" rtl="0">
              <a:lnSpc>
                <a:spcPct val="90000"/>
              </a:lnSpc>
              <a:spcBef>
                <a:spcPts val="500"/>
              </a:spcBef>
              <a:spcAft>
                <a:spcPts val="0"/>
              </a:spcAft>
              <a:buClr>
                <a:srgbClr val="000000"/>
              </a:buClr>
              <a:buSzPts val="1800"/>
              <a:buChar char="•"/>
            </a:pPr>
            <a:r>
              <a:rPr lang="en-US"/>
              <a:t>how </a:t>
            </a:r>
            <a:r>
              <a:rPr lang="en-US" b="1"/>
              <a:t>students responded</a:t>
            </a:r>
            <a:endParaRPr b="1"/>
          </a:p>
          <a:p>
            <a:pPr marL="914400" lvl="1" indent="-368300" algn="l" rtl="0">
              <a:lnSpc>
                <a:spcPct val="90000"/>
              </a:lnSpc>
              <a:spcBef>
                <a:spcPts val="500"/>
              </a:spcBef>
              <a:spcAft>
                <a:spcPts val="0"/>
              </a:spcAft>
              <a:buClr>
                <a:srgbClr val="000000"/>
              </a:buClr>
              <a:buSzPts val="1800"/>
              <a:buChar char="•"/>
            </a:pPr>
            <a:r>
              <a:rPr lang="en-US"/>
              <a:t>whas the lesson </a:t>
            </a:r>
            <a:r>
              <a:rPr lang="en-US" b="1"/>
              <a:t>inclusive and engaging</a:t>
            </a:r>
            <a:endParaRPr b="1"/>
          </a:p>
          <a:p>
            <a:pPr marL="571500" lvl="0" indent="-342900" algn="l" rtl="0">
              <a:lnSpc>
                <a:spcPct val="90000"/>
              </a:lnSpc>
              <a:spcBef>
                <a:spcPts val="1000"/>
              </a:spcBef>
              <a:spcAft>
                <a:spcPts val="0"/>
              </a:spcAft>
              <a:buClr>
                <a:srgbClr val="000000"/>
              </a:buClr>
              <a:buSzPts val="2200"/>
              <a:buChar char="•"/>
            </a:pPr>
            <a:r>
              <a:rPr lang="en-US"/>
              <a:t>A few bullets or more detailed reflection</a:t>
            </a:r>
            <a:endParaRPr/>
          </a:p>
          <a:p>
            <a:pPr marL="571500" lvl="0" indent="-342900" algn="l" rtl="0">
              <a:lnSpc>
                <a:spcPct val="90000"/>
              </a:lnSpc>
              <a:spcBef>
                <a:spcPts val="1000"/>
              </a:spcBef>
              <a:spcAft>
                <a:spcPts val="0"/>
              </a:spcAft>
              <a:buClr>
                <a:srgbClr val="000000"/>
              </a:buClr>
              <a:buSzPts val="2200"/>
              <a:buChar char="•"/>
            </a:pPr>
            <a:r>
              <a:rPr lang="en-US"/>
              <a:t>Especially valuable when </a:t>
            </a:r>
            <a:r>
              <a:rPr lang="en-US" b="1"/>
              <a:t>paired with rubrics or student feedback</a:t>
            </a:r>
            <a:endParaRPr b="1"/>
          </a:p>
          <a:p>
            <a:pPr marL="914400" lvl="1" indent="-368300" algn="l" rtl="0">
              <a:lnSpc>
                <a:spcPct val="90000"/>
              </a:lnSpc>
              <a:spcBef>
                <a:spcPts val="500"/>
              </a:spcBef>
              <a:spcAft>
                <a:spcPts val="0"/>
              </a:spcAft>
              <a:buClr>
                <a:srgbClr val="000000"/>
              </a:buClr>
              <a:buSzPts val="1800"/>
              <a:buChar char="•"/>
            </a:pPr>
            <a:r>
              <a:rPr lang="en-US"/>
              <a:t>connecting internal reflection with external insights</a:t>
            </a:r>
            <a:br>
              <a:rPr lang="en-US"/>
            </a:br>
            <a:endParaRPr/>
          </a:p>
          <a:p>
            <a:pPr marL="0" lvl="0" indent="0" algn="l" rtl="0">
              <a:lnSpc>
                <a:spcPct val="107916"/>
              </a:lnSpc>
              <a:spcBef>
                <a:spcPts val="0"/>
              </a:spcBef>
              <a:spcAft>
                <a:spcPts val="0"/>
              </a:spcAft>
              <a:buSzPts val="2200"/>
              <a:buNone/>
            </a:pP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306" name="Google Shape;306;g347aa63ff27_0_25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Self-assessment journals / reflection journals</a:t>
            </a:r>
            <a:endParaRPr/>
          </a:p>
        </p:txBody>
      </p:sp>
      <p:pic>
        <p:nvPicPr>
          <p:cNvPr id="307" name="Google Shape;307;g347aa63ff27_0_250"/>
          <p:cNvPicPr preferRelativeResize="0"/>
          <p:nvPr/>
        </p:nvPicPr>
        <p:blipFill rotWithShape="1">
          <a:blip r:embed="rId3">
            <a:alphaModFix/>
          </a:blip>
          <a:srcRect b="23737"/>
          <a:stretch/>
        </p:blipFill>
        <p:spPr>
          <a:xfrm>
            <a:off x="8791901" y="3302525"/>
            <a:ext cx="2440724" cy="2791999"/>
          </a:xfrm>
          <a:prstGeom prst="rect">
            <a:avLst/>
          </a:prstGeom>
          <a:noFill/>
          <a:ln>
            <a:noFill/>
          </a:ln>
        </p:spPr>
      </p:pic>
      <p:sp>
        <p:nvSpPr>
          <p:cNvPr id="308" name="Google Shape;308;g347aa63ff27_0_250"/>
          <p:cNvSpPr txBox="1"/>
          <p:nvPr/>
        </p:nvSpPr>
        <p:spPr>
          <a:xfrm>
            <a:off x="9007825" y="6094525"/>
            <a:ext cx="2429400" cy="258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347aa63ff27_0_238"/>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a:p>
            <a:pPr marL="571500" lvl="0" indent="-342900" algn="l" rtl="0">
              <a:lnSpc>
                <a:spcPct val="90000"/>
              </a:lnSpc>
              <a:spcBef>
                <a:spcPts val="500"/>
              </a:spcBef>
              <a:spcAft>
                <a:spcPts val="0"/>
              </a:spcAft>
              <a:buClr>
                <a:srgbClr val="000000"/>
              </a:buClr>
              <a:buSzPts val="2200"/>
              <a:buChar char="•"/>
            </a:pPr>
            <a:r>
              <a:rPr lang="en-US">
                <a:solidFill>
                  <a:schemeClr val="dk1"/>
                </a:solidFill>
              </a:rPr>
              <a:t>Helps teachers </a:t>
            </a:r>
            <a:r>
              <a:rPr lang="en-US" b="1">
                <a:solidFill>
                  <a:schemeClr val="dk1"/>
                </a:solidFill>
              </a:rPr>
              <a:t>see things they may miss in real-time</a:t>
            </a:r>
            <a:endParaRPr/>
          </a:p>
          <a:p>
            <a:pPr marL="914400" lvl="1" indent="-368300" algn="l" rtl="0">
              <a:lnSpc>
                <a:spcPct val="90000"/>
              </a:lnSpc>
              <a:spcBef>
                <a:spcPts val="500"/>
              </a:spcBef>
              <a:spcAft>
                <a:spcPts val="0"/>
              </a:spcAft>
              <a:buSzPts val="1800"/>
              <a:buChar char="•"/>
            </a:pPr>
            <a:r>
              <a:rPr lang="en-US"/>
              <a:t>body language</a:t>
            </a:r>
            <a:endParaRPr/>
          </a:p>
          <a:p>
            <a:pPr marL="914400" lvl="1" indent="-368300" algn="l" rtl="0">
              <a:lnSpc>
                <a:spcPct val="90000"/>
              </a:lnSpc>
              <a:spcBef>
                <a:spcPts val="500"/>
              </a:spcBef>
              <a:spcAft>
                <a:spcPts val="0"/>
              </a:spcAft>
              <a:buSzPts val="1800"/>
              <a:buChar char="•"/>
            </a:pPr>
            <a:r>
              <a:rPr lang="en-US"/>
              <a:t>student engagement</a:t>
            </a:r>
            <a:endParaRPr/>
          </a:p>
          <a:p>
            <a:pPr marL="914400" lvl="1" indent="-368300" algn="l" rtl="0">
              <a:lnSpc>
                <a:spcPct val="90000"/>
              </a:lnSpc>
              <a:spcBef>
                <a:spcPts val="500"/>
              </a:spcBef>
              <a:spcAft>
                <a:spcPts val="0"/>
              </a:spcAft>
              <a:buSzPts val="1800"/>
              <a:buChar char="•"/>
            </a:pPr>
            <a:r>
              <a:rPr lang="en-US"/>
              <a:t>time management</a:t>
            </a:r>
            <a:endParaRPr/>
          </a:p>
          <a:p>
            <a:pPr marL="914400" lvl="1" indent="-368300" algn="l" rtl="0">
              <a:lnSpc>
                <a:spcPct val="90000"/>
              </a:lnSpc>
              <a:spcBef>
                <a:spcPts val="500"/>
              </a:spcBef>
              <a:spcAft>
                <a:spcPts val="0"/>
              </a:spcAft>
              <a:buSzPts val="1800"/>
              <a:buChar char="•"/>
            </a:pPr>
            <a:r>
              <a:rPr lang="en-US"/>
              <a:t>clarity of explanations</a:t>
            </a:r>
            <a:br>
              <a:rPr lang="en-US"/>
            </a:br>
            <a:endParaRPr/>
          </a:p>
          <a:p>
            <a:pPr marL="571500" lvl="0" indent="-342900" algn="l" rtl="0">
              <a:lnSpc>
                <a:spcPct val="90000"/>
              </a:lnSpc>
              <a:spcBef>
                <a:spcPts val="1000"/>
              </a:spcBef>
              <a:spcAft>
                <a:spcPts val="0"/>
              </a:spcAft>
              <a:buSzPts val="2200"/>
              <a:buChar char="•"/>
            </a:pPr>
            <a:r>
              <a:rPr lang="en-US"/>
              <a:t>Provides a </a:t>
            </a:r>
            <a:r>
              <a:rPr lang="en-US" b="1"/>
              <a:t>more accurate picture than memory alone</a:t>
            </a:r>
            <a:endParaRPr b="1"/>
          </a:p>
          <a:p>
            <a:pPr marL="571500" lvl="0" indent="-342900" algn="l" rtl="0">
              <a:lnSpc>
                <a:spcPct val="90000"/>
              </a:lnSpc>
              <a:spcBef>
                <a:spcPts val="1000"/>
              </a:spcBef>
              <a:spcAft>
                <a:spcPts val="0"/>
              </a:spcAft>
              <a:buSzPts val="2200"/>
              <a:buChar char="•"/>
            </a:pPr>
            <a:r>
              <a:rPr lang="en-US"/>
              <a:t>Encourages </a:t>
            </a:r>
            <a:r>
              <a:rPr lang="en-US" b="1"/>
              <a:t>reflection</a:t>
            </a:r>
            <a:r>
              <a:rPr lang="en-US"/>
              <a:t>:</a:t>
            </a:r>
            <a:endParaRPr/>
          </a:p>
          <a:p>
            <a:pPr marL="914400" marR="0" lvl="1" indent="-368300" algn="l" rtl="0">
              <a:lnSpc>
                <a:spcPct val="90000"/>
              </a:lnSpc>
              <a:spcBef>
                <a:spcPts val="500"/>
              </a:spcBef>
              <a:spcAft>
                <a:spcPts val="0"/>
              </a:spcAft>
              <a:buSzPts val="1800"/>
              <a:buChar char="•"/>
            </a:pPr>
            <a:r>
              <a:rPr lang="en-US"/>
              <a:t>What went well?</a:t>
            </a:r>
            <a:endParaRPr/>
          </a:p>
          <a:p>
            <a:pPr marL="914400" marR="0" lvl="1" indent="-368300" algn="l" rtl="0">
              <a:lnSpc>
                <a:spcPct val="90000"/>
              </a:lnSpc>
              <a:spcBef>
                <a:spcPts val="500"/>
              </a:spcBef>
              <a:spcAft>
                <a:spcPts val="0"/>
              </a:spcAft>
              <a:buSzPts val="1800"/>
              <a:buChar char="•"/>
            </a:pPr>
            <a:r>
              <a:rPr lang="en-US"/>
              <a:t>What could be improved?</a:t>
            </a:r>
            <a:endParaRPr/>
          </a:p>
          <a:p>
            <a:pPr marL="914400" marR="0" lvl="1" indent="-368300" algn="l" rtl="0">
              <a:lnSpc>
                <a:spcPct val="90000"/>
              </a:lnSpc>
              <a:spcBef>
                <a:spcPts val="500"/>
              </a:spcBef>
              <a:spcAft>
                <a:spcPts val="0"/>
              </a:spcAft>
              <a:buSzPts val="1800"/>
              <a:buChar char="•"/>
            </a:pPr>
            <a:r>
              <a:rPr lang="en-US"/>
              <a:t>How did students respond?</a:t>
            </a:r>
            <a:endParaRPr/>
          </a:p>
          <a:p>
            <a:pPr marL="914400" marR="0" lvl="1" indent="-368300" algn="l" rtl="0">
              <a:lnSpc>
                <a:spcPct val="90000"/>
              </a:lnSpc>
              <a:spcBef>
                <a:spcPts val="500"/>
              </a:spcBef>
              <a:spcAft>
                <a:spcPts val="0"/>
              </a:spcAft>
              <a:buSzPts val="1800"/>
              <a:buChar char="•"/>
            </a:pPr>
            <a:r>
              <a:rPr lang="en-US"/>
              <a:t>Was the lesson inclusive and engaging?</a:t>
            </a: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315" name="Google Shape;315;g347aa63ff27_0_23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Self-assessment through video recording &amp; playback</a:t>
            </a:r>
            <a:endParaRPr/>
          </a:p>
        </p:txBody>
      </p:sp>
      <p:pic>
        <p:nvPicPr>
          <p:cNvPr id="316" name="Google Shape;316;g347aa63ff27_0_238"/>
          <p:cNvPicPr preferRelativeResize="0"/>
          <p:nvPr/>
        </p:nvPicPr>
        <p:blipFill rotWithShape="1">
          <a:blip r:embed="rId3">
            <a:alphaModFix amt="99000"/>
          </a:blip>
          <a:srcRect b="4761"/>
          <a:stretch/>
        </p:blipFill>
        <p:spPr>
          <a:xfrm flipH="1">
            <a:off x="8096200" y="1936675"/>
            <a:ext cx="3026900" cy="4324124"/>
          </a:xfrm>
          <a:prstGeom prst="rect">
            <a:avLst/>
          </a:prstGeom>
          <a:noFill/>
          <a:ln>
            <a:noFill/>
          </a:ln>
        </p:spPr>
      </p:pic>
      <p:sp>
        <p:nvSpPr>
          <p:cNvPr id="317" name="Google Shape;317;g347aa63ff27_0_238"/>
          <p:cNvSpPr txBox="1"/>
          <p:nvPr/>
        </p:nvSpPr>
        <p:spPr>
          <a:xfrm>
            <a:off x="8663875" y="5976575"/>
            <a:ext cx="2343300" cy="36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347aa63ff27_0_27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Clr>
                <a:srgbClr val="000000"/>
              </a:buClr>
              <a:buSzPts val="2200"/>
              <a:buChar char="•"/>
            </a:pPr>
            <a:r>
              <a:rPr lang="en-US"/>
              <a:t>Procedure:</a:t>
            </a:r>
            <a:endParaRPr/>
          </a:p>
          <a:p>
            <a:pPr marL="914400" lvl="1" indent="-368300" algn="l" rtl="0">
              <a:lnSpc>
                <a:spcPct val="90000"/>
              </a:lnSpc>
              <a:spcBef>
                <a:spcPts val="500"/>
              </a:spcBef>
              <a:spcAft>
                <a:spcPts val="0"/>
              </a:spcAft>
              <a:buClr>
                <a:srgbClr val="000000"/>
              </a:buClr>
              <a:buSzPts val="1800"/>
              <a:buAutoNum type="arabicPeriod"/>
            </a:pPr>
            <a:r>
              <a:rPr lang="en-US" b="1"/>
              <a:t>Record a full or partial lesson</a:t>
            </a:r>
            <a:endParaRPr/>
          </a:p>
          <a:p>
            <a:pPr marL="1371600" lvl="2" indent="-368300" algn="l" rtl="0">
              <a:lnSpc>
                <a:spcPct val="90000"/>
              </a:lnSpc>
              <a:spcBef>
                <a:spcPts val="500"/>
              </a:spcBef>
              <a:spcAft>
                <a:spcPts val="0"/>
              </a:spcAft>
              <a:buClr>
                <a:srgbClr val="000000"/>
              </a:buClr>
              <a:buSzPts val="1440"/>
              <a:buChar char="•"/>
            </a:pPr>
            <a:r>
              <a:rPr lang="en-US"/>
              <a:t>with student/guardian consent if needed</a:t>
            </a:r>
            <a:endParaRPr/>
          </a:p>
          <a:p>
            <a:pPr marL="914400" lvl="1" indent="-368300" algn="l" rtl="0">
              <a:lnSpc>
                <a:spcPct val="90000"/>
              </a:lnSpc>
              <a:spcBef>
                <a:spcPts val="500"/>
              </a:spcBef>
              <a:spcAft>
                <a:spcPts val="0"/>
              </a:spcAft>
              <a:buClr>
                <a:srgbClr val="000000"/>
              </a:buClr>
              <a:buSzPts val="1800"/>
              <a:buAutoNum type="arabicPeriod"/>
            </a:pPr>
            <a:r>
              <a:rPr lang="en-US" b="1"/>
              <a:t>Set a focus area</a:t>
            </a:r>
            <a:endParaRPr b="1"/>
          </a:p>
          <a:p>
            <a:pPr marL="1371600" lvl="2" indent="-368300" algn="l" rtl="0">
              <a:lnSpc>
                <a:spcPct val="90000"/>
              </a:lnSpc>
              <a:spcBef>
                <a:spcPts val="500"/>
              </a:spcBef>
              <a:spcAft>
                <a:spcPts val="0"/>
              </a:spcAft>
              <a:buClr>
                <a:srgbClr val="000000"/>
              </a:buClr>
              <a:buSzPts val="1440"/>
              <a:buChar char="•"/>
            </a:pPr>
            <a:r>
              <a:rPr lang="en-US"/>
              <a:t>e.g., questioning techniques, student engagement, clarity</a:t>
            </a:r>
            <a:endParaRPr/>
          </a:p>
          <a:p>
            <a:pPr marL="914400" lvl="1" indent="-368300" algn="l" rtl="0">
              <a:lnSpc>
                <a:spcPct val="90000"/>
              </a:lnSpc>
              <a:spcBef>
                <a:spcPts val="500"/>
              </a:spcBef>
              <a:spcAft>
                <a:spcPts val="0"/>
              </a:spcAft>
              <a:buClr>
                <a:srgbClr val="000000"/>
              </a:buClr>
              <a:buSzPts val="1800"/>
              <a:buAutoNum type="arabicPeriod"/>
            </a:pPr>
            <a:r>
              <a:rPr lang="en-US" b="1"/>
              <a:t>Watch the video</a:t>
            </a:r>
            <a:endParaRPr b="1"/>
          </a:p>
          <a:p>
            <a:pPr marL="1371600" lvl="2" indent="-368300" algn="l" rtl="0">
              <a:lnSpc>
                <a:spcPct val="90000"/>
              </a:lnSpc>
              <a:spcBef>
                <a:spcPts val="500"/>
              </a:spcBef>
              <a:spcAft>
                <a:spcPts val="0"/>
              </a:spcAft>
              <a:buClr>
                <a:srgbClr val="000000"/>
              </a:buClr>
              <a:buSzPts val="1440"/>
              <a:buChar char="•"/>
            </a:pPr>
            <a:r>
              <a:rPr lang="en-US"/>
              <a:t>with specific questions in mind</a:t>
            </a:r>
            <a:endParaRPr/>
          </a:p>
          <a:p>
            <a:pPr marL="914400" lvl="1" indent="-368300" algn="l" rtl="0">
              <a:lnSpc>
                <a:spcPct val="90000"/>
              </a:lnSpc>
              <a:spcBef>
                <a:spcPts val="500"/>
              </a:spcBef>
              <a:spcAft>
                <a:spcPts val="0"/>
              </a:spcAft>
              <a:buClr>
                <a:srgbClr val="000000"/>
              </a:buClr>
              <a:buSzPts val="1800"/>
              <a:buAutoNum type="arabicPeriod"/>
            </a:pPr>
            <a:r>
              <a:rPr lang="en-US" b="1"/>
              <a:t>Take notes</a:t>
            </a:r>
            <a:endParaRPr b="1"/>
          </a:p>
          <a:p>
            <a:pPr marL="1371600" lvl="2" indent="-368300" algn="l" rtl="0">
              <a:lnSpc>
                <a:spcPct val="90000"/>
              </a:lnSpc>
              <a:spcBef>
                <a:spcPts val="500"/>
              </a:spcBef>
              <a:spcAft>
                <a:spcPts val="0"/>
              </a:spcAft>
              <a:buClr>
                <a:srgbClr val="000000"/>
              </a:buClr>
              <a:buSzPts val="1440"/>
              <a:buChar char="•"/>
            </a:pPr>
            <a:r>
              <a:rPr lang="en-US"/>
              <a:t>or use a rubric for structured reflection</a:t>
            </a:r>
            <a:endParaRPr/>
          </a:p>
          <a:p>
            <a:pPr marL="914400" lvl="1" indent="-368300" algn="l" rtl="0">
              <a:lnSpc>
                <a:spcPct val="90000"/>
              </a:lnSpc>
              <a:spcBef>
                <a:spcPts val="500"/>
              </a:spcBef>
              <a:spcAft>
                <a:spcPts val="0"/>
              </a:spcAft>
              <a:buClr>
                <a:srgbClr val="000000"/>
              </a:buClr>
              <a:buSzPts val="1800"/>
              <a:buAutoNum type="arabicPeriod"/>
            </a:pPr>
            <a:r>
              <a:rPr lang="en-US" b="1"/>
              <a:t>Compare</a:t>
            </a:r>
            <a:r>
              <a:rPr lang="en-US"/>
              <a:t> multiple </a:t>
            </a:r>
            <a:r>
              <a:rPr lang="en-US" b="1"/>
              <a:t>recordings over time</a:t>
            </a:r>
            <a:endParaRPr b="1"/>
          </a:p>
          <a:p>
            <a:pPr marL="1371600" lvl="2" indent="-368300" algn="l" rtl="0">
              <a:lnSpc>
                <a:spcPct val="90000"/>
              </a:lnSpc>
              <a:spcBef>
                <a:spcPts val="500"/>
              </a:spcBef>
              <a:spcAft>
                <a:spcPts val="0"/>
              </a:spcAft>
              <a:buClr>
                <a:srgbClr val="000000"/>
              </a:buClr>
              <a:buSzPts val="1440"/>
              <a:buChar char="•"/>
            </a:pPr>
            <a:r>
              <a:rPr lang="en-US"/>
              <a:t>to identify growth and patterns</a:t>
            </a:r>
            <a:endParaRPr/>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sz="1200">
              <a:solidFill>
                <a:srgbClr val="000000"/>
              </a:solidFill>
            </a:endParaRPr>
          </a:p>
          <a:p>
            <a:pPr marL="0" lvl="0" indent="0" algn="l" rtl="0">
              <a:lnSpc>
                <a:spcPct val="90000"/>
              </a:lnSpc>
              <a:spcBef>
                <a:spcPts val="1000"/>
              </a:spcBef>
              <a:spcAft>
                <a:spcPts val="0"/>
              </a:spcAft>
              <a:buSzPts val="2200"/>
              <a:buNone/>
            </a:pPr>
            <a:endParaRPr/>
          </a:p>
        </p:txBody>
      </p:sp>
      <p:sp>
        <p:nvSpPr>
          <p:cNvPr id="324" name="Google Shape;324;g347aa63ff27_0_27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Video recording &amp; playback - key steps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342fdc50bc8_0_2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marR="0" lvl="0" indent="0" algn="l" rtl="0">
              <a:lnSpc>
                <a:spcPct val="90000"/>
              </a:lnSpc>
              <a:spcBef>
                <a:spcPts val="0"/>
              </a:spcBef>
              <a:spcAft>
                <a:spcPts val="0"/>
              </a:spcAft>
              <a:buSzPts val="3800"/>
              <a:buNone/>
            </a:pPr>
            <a:r>
              <a:rPr lang="en-US"/>
              <a:t>Barriers and strategies for effective self-assessment</a:t>
            </a:r>
            <a:endParaRPr sz="3400"/>
          </a:p>
        </p:txBody>
      </p:sp>
      <p:sp>
        <p:nvSpPr>
          <p:cNvPr id="331" name="Google Shape;331;g342fdc50bc8_0_2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p:txBody>
      </p:sp>
      <p:graphicFrame>
        <p:nvGraphicFramePr>
          <p:cNvPr id="332" name="Google Shape;332;g342fdc50bc8_0_21"/>
          <p:cNvGraphicFramePr/>
          <p:nvPr/>
        </p:nvGraphicFramePr>
        <p:xfrm>
          <a:off x="818475" y="1761675"/>
          <a:ext cx="3000000" cy="3000000"/>
        </p:xfrm>
        <a:graphic>
          <a:graphicData uri="http://schemas.openxmlformats.org/drawingml/2006/table">
            <a:tbl>
              <a:tblPr>
                <a:noFill/>
                <a:tableStyleId>{9C767B9E-A933-4B9C-9232-C9EC3EDC6482}</a:tableStyleId>
              </a:tblPr>
              <a:tblGrid>
                <a:gridCol w="5143500">
                  <a:extLst>
                    <a:ext uri="{9D8B030D-6E8A-4147-A177-3AD203B41FA5}">
                      <a16:colId xmlns:a16="http://schemas.microsoft.com/office/drawing/2014/main" val="20000"/>
                    </a:ext>
                  </a:extLst>
                </a:gridCol>
                <a:gridCol w="5143500">
                  <a:extLst>
                    <a:ext uri="{9D8B030D-6E8A-4147-A177-3AD203B41FA5}">
                      <a16:colId xmlns:a16="http://schemas.microsoft.com/office/drawing/2014/main" val="20001"/>
                    </a:ext>
                  </a:extLst>
                </a:gridCol>
              </a:tblGrid>
              <a:tr h="381000">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Barrier</a:t>
                      </a:r>
                      <a:endParaRPr sz="1800" b="1" u="none" strike="noStrike" cap="none">
                        <a:solidFill>
                          <a:srgbClr val="FFFFFF"/>
                        </a:solidFill>
                      </a:endParaRPr>
                    </a:p>
                  </a:txBody>
                  <a:tcPr marL="91425" marR="91425" marT="91425" marB="91425">
                    <a:solidFill>
                      <a:schemeClr val="accent3"/>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solidFill>
                            <a:srgbClr val="FFFFFF"/>
                          </a:solidFill>
                        </a:rPr>
                        <a:t>Strategy</a:t>
                      </a:r>
                      <a:endParaRPr sz="1800" b="1" u="none" strike="noStrike" cap="none">
                        <a:solidFill>
                          <a:srgbClr val="FFFFFF"/>
                        </a:solidFill>
                      </a:endParaRPr>
                    </a:p>
                  </a:txBody>
                  <a:tcPr marL="91425" marR="91425" marT="91425" marB="91425">
                    <a:solidFill>
                      <a:schemeClr val="accent3"/>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Lack of time</a:t>
                      </a:r>
                      <a:endParaRPr sz="18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Use short, structured reflection prompts; build it into planning routines</a:t>
                      </a:r>
                      <a:endParaRPr sz="1800" u="none" strike="noStrike" cap="none"/>
                    </a:p>
                  </a:txBody>
                  <a:tcPr marL="91425" marR="91425" marT="91425" marB="91425"/>
                </a:tc>
                <a:extLst>
                  <a:ext uri="{0D108BD9-81ED-4DB2-BD59-A6C34878D82A}">
                    <a16:rowId xmlns:a16="http://schemas.microsoft.com/office/drawing/2014/main" val="10001"/>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Fear of criticism or failure</a:t>
                      </a:r>
                      <a:endParaRPr sz="18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Frame self-assessment as growth-focused, not judgmental</a:t>
                      </a:r>
                      <a:endParaRPr sz="1800" u="none" strike="noStrike" cap="none"/>
                    </a:p>
                  </a:txBody>
                  <a:tcPr marL="91425" marR="91425" marT="91425" marB="91425"/>
                </a:tc>
                <a:extLst>
                  <a:ext uri="{0D108BD9-81ED-4DB2-BD59-A6C34878D82A}">
                    <a16:rowId xmlns:a16="http://schemas.microsoft.com/office/drawing/2014/main" val="10002"/>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Unclear goals or criteria</a:t>
                      </a:r>
                      <a:endParaRPr sz="18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Use a framework like </a:t>
                      </a:r>
                      <a:r>
                        <a:rPr lang="en-US" sz="1800"/>
                        <a:t>THINKER</a:t>
                      </a:r>
                      <a:r>
                        <a:rPr lang="en-US" sz="1800" u="none" strike="noStrike" cap="none"/>
                        <a:t> for structure and clarity</a:t>
                      </a:r>
                      <a:endParaRPr sz="1800" u="none" strike="noStrike" cap="none"/>
                    </a:p>
                  </a:txBody>
                  <a:tcPr marL="91425" marR="91425" marT="91425" marB="91425"/>
                </a:tc>
                <a:extLst>
                  <a:ext uri="{0D108BD9-81ED-4DB2-BD59-A6C34878D82A}">
                    <a16:rowId xmlns:a16="http://schemas.microsoft.com/office/drawing/2014/main" val="10003"/>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Difficulty being objective</a:t>
                      </a:r>
                      <a:endParaRPr sz="18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Supplement with student or peer feedback</a:t>
                      </a:r>
                      <a:endParaRPr sz="1800" u="none" strike="noStrike" cap="none"/>
                    </a:p>
                  </a:txBody>
                  <a:tcPr marL="91425" marR="91425" marT="91425" marB="91425"/>
                </a:tc>
                <a:extLst>
                  <a:ext uri="{0D108BD9-81ED-4DB2-BD59-A6C34878D82A}">
                    <a16:rowId xmlns:a16="http://schemas.microsoft.com/office/drawing/2014/main" val="10004"/>
                  </a:ext>
                </a:extLst>
              </a:tr>
              <a:tr h="3810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Lack of follow-through on insights</a:t>
                      </a:r>
                      <a:endParaRPr sz="18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Set small, smart goals and revisit them weekly or monthly</a:t>
                      </a:r>
                      <a:endParaRPr sz="1800" u="none" strike="noStrike" cap="none"/>
                    </a:p>
                  </a:txBody>
                  <a:tcPr marL="91425" marR="91425" marT="91425" marB="91425"/>
                </a:tc>
                <a:extLst>
                  <a:ext uri="{0D108BD9-81ED-4DB2-BD59-A6C34878D82A}">
                    <a16:rowId xmlns:a16="http://schemas.microsoft.com/office/drawing/2014/main" val="10005"/>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SzPts val="2200"/>
              <a:buChar char="•"/>
            </a:pPr>
            <a:r>
              <a:rPr lang="en-US"/>
              <a:t>By the end of this module teachers will be able to:</a:t>
            </a:r>
            <a:br>
              <a:rPr lang="en-US"/>
            </a:br>
            <a:endParaRPr/>
          </a:p>
          <a:p>
            <a:pPr marL="914400" lvl="0" indent="-368300" algn="l" rtl="0">
              <a:lnSpc>
                <a:spcPct val="100000"/>
              </a:lnSpc>
              <a:spcBef>
                <a:spcPts val="0"/>
              </a:spcBef>
              <a:spcAft>
                <a:spcPts val="0"/>
              </a:spcAft>
              <a:buSzPts val="2200"/>
              <a:buChar char="•"/>
            </a:pPr>
            <a:r>
              <a:rPr lang="en-US"/>
              <a:t>Conduct self-reflection on their teaching practices using</a:t>
            </a:r>
            <a:endParaRPr/>
          </a:p>
          <a:p>
            <a:pPr marL="1371600" lvl="1" indent="-342900" algn="l" rtl="0">
              <a:lnSpc>
                <a:spcPct val="100000"/>
              </a:lnSpc>
              <a:spcBef>
                <a:spcPts val="0"/>
              </a:spcBef>
              <a:spcAft>
                <a:spcPts val="0"/>
              </a:spcAft>
              <a:buSzPts val="1800"/>
              <a:buChar char="•"/>
            </a:pPr>
            <a:r>
              <a:rPr lang="en-US"/>
              <a:t>rubrics,</a:t>
            </a:r>
            <a:endParaRPr/>
          </a:p>
          <a:p>
            <a:pPr marL="1371600" lvl="1" indent="-342900" algn="l" rtl="0">
              <a:lnSpc>
                <a:spcPct val="100000"/>
              </a:lnSpc>
              <a:spcBef>
                <a:spcPts val="0"/>
              </a:spcBef>
              <a:spcAft>
                <a:spcPts val="0"/>
              </a:spcAft>
              <a:buSzPts val="1800"/>
              <a:buChar char="•"/>
            </a:pPr>
            <a:r>
              <a:rPr lang="en-US"/>
              <a:t>self-reflection journal, and</a:t>
            </a:r>
            <a:endParaRPr/>
          </a:p>
          <a:p>
            <a:pPr marL="1371600" lvl="1" indent="-342900" algn="l" rtl="0">
              <a:lnSpc>
                <a:spcPct val="100000"/>
              </a:lnSpc>
              <a:spcBef>
                <a:spcPts val="0"/>
              </a:spcBef>
              <a:spcAft>
                <a:spcPts val="0"/>
              </a:spcAft>
              <a:buSzPts val="1800"/>
              <a:buChar char="•"/>
            </a:pPr>
            <a:r>
              <a:rPr lang="en-US"/>
              <a:t>video recording/playback</a:t>
            </a:r>
            <a:br>
              <a:rPr lang="en-US"/>
            </a:br>
            <a:endParaRPr/>
          </a:p>
          <a:p>
            <a:pPr marL="914400" lvl="0" indent="-368300" algn="l" rtl="0">
              <a:lnSpc>
                <a:spcPct val="100000"/>
              </a:lnSpc>
              <a:spcBef>
                <a:spcPts val="0"/>
              </a:spcBef>
              <a:spcAft>
                <a:spcPts val="0"/>
              </a:spcAft>
              <a:buSzPts val="2200"/>
              <a:buChar char="•"/>
            </a:pPr>
            <a:r>
              <a:rPr lang="en-US"/>
              <a:t>Apply ready-to-use rubrics for evaluating teaching practices</a:t>
            </a:r>
            <a:br>
              <a:rPr lang="en-US"/>
            </a:br>
            <a:r>
              <a:rPr lang="en-US"/>
              <a:t>based on the THINKER Framework</a:t>
            </a:r>
            <a:endParaRPr sz="1100" b="1">
              <a:solidFill>
                <a:srgbClr val="1D1D1B"/>
              </a:solidFill>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00" name="Google Shape;100;p5" title="6269310.jpg"/>
          <p:cNvPicPr preferRelativeResize="0"/>
          <p:nvPr/>
        </p:nvPicPr>
        <p:blipFill rotWithShape="1">
          <a:blip r:embed="rId3">
            <a:alphaModFix/>
          </a:blip>
          <a:srcRect/>
          <a:stretch/>
        </p:blipFill>
        <p:spPr>
          <a:xfrm>
            <a:off x="8542925" y="3150125"/>
            <a:ext cx="3029825" cy="3029825"/>
          </a:xfrm>
          <a:prstGeom prst="rect">
            <a:avLst/>
          </a:prstGeom>
          <a:noFill/>
          <a:ln>
            <a:noFill/>
          </a:ln>
        </p:spPr>
      </p:pic>
      <p:sp>
        <p:nvSpPr>
          <p:cNvPr id="101" name="Google Shape;101;p5"/>
          <p:cNvSpPr txBox="1"/>
          <p:nvPr/>
        </p:nvSpPr>
        <p:spPr>
          <a:xfrm>
            <a:off x="9105250" y="6179950"/>
            <a:ext cx="2789700" cy="27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347aa63ff27_0_12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Reflections and conclusions</a:t>
            </a:r>
            <a:endParaRPr/>
          </a:p>
        </p:txBody>
      </p:sp>
      <p:sp>
        <p:nvSpPr>
          <p:cNvPr id="339" name="Google Shape;339;g347aa63ff27_0_12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Evaluation criteria in informatics education </a:t>
            </a:r>
            <a:r>
              <a:rPr lang="en-US" b="1"/>
              <a:t>help establish and maintain good teaching practice</a:t>
            </a:r>
            <a:endParaRPr/>
          </a:p>
          <a:p>
            <a:pPr marL="914400" lvl="1" indent="-368300" algn="l" rtl="0">
              <a:lnSpc>
                <a:spcPct val="90000"/>
              </a:lnSpc>
              <a:spcBef>
                <a:spcPts val="500"/>
              </a:spcBef>
              <a:spcAft>
                <a:spcPts val="0"/>
              </a:spcAft>
              <a:buSzPts val="1800"/>
              <a:buChar char="•"/>
            </a:pPr>
            <a:r>
              <a:rPr lang="en-US" i="1"/>
              <a:t>Are my current methods inclusive and engaging?</a:t>
            </a:r>
            <a:endParaRPr/>
          </a:p>
          <a:p>
            <a:pPr marL="914400" lvl="1" indent="-368300" algn="l" rtl="0">
              <a:lnSpc>
                <a:spcPct val="90000"/>
              </a:lnSpc>
              <a:spcBef>
                <a:spcPts val="500"/>
              </a:spcBef>
              <a:spcAft>
                <a:spcPts val="0"/>
              </a:spcAft>
              <a:buSzPts val="1800"/>
              <a:buChar char="•"/>
            </a:pPr>
            <a:r>
              <a:rPr lang="en-US" i="1"/>
              <a:t>Do they align with my educational goals?</a:t>
            </a:r>
            <a:br>
              <a:rPr lang="en-US" i="1"/>
            </a:br>
            <a:endParaRPr/>
          </a:p>
          <a:p>
            <a:pPr marL="571500" marR="0" lvl="0" indent="-342900" algn="l" rtl="0">
              <a:lnSpc>
                <a:spcPct val="90000"/>
              </a:lnSpc>
              <a:spcBef>
                <a:spcPts val="1000"/>
              </a:spcBef>
              <a:spcAft>
                <a:spcPts val="0"/>
              </a:spcAft>
              <a:buClr>
                <a:schemeClr val="accent4"/>
              </a:buClr>
              <a:buSzPts val="2200"/>
              <a:buFont typeface="Arial"/>
              <a:buChar char="•"/>
            </a:pPr>
            <a:r>
              <a:rPr lang="en-US"/>
              <a:t>Evaluation criteria development steps:</a:t>
            </a:r>
            <a:endParaRPr/>
          </a:p>
          <a:p>
            <a:pPr marL="1003300" lvl="1" indent="-457200" algn="l" rtl="0">
              <a:lnSpc>
                <a:spcPct val="90000"/>
              </a:lnSpc>
              <a:spcBef>
                <a:spcPts val="500"/>
              </a:spcBef>
              <a:spcAft>
                <a:spcPts val="0"/>
              </a:spcAft>
              <a:buSzPts val="1800"/>
              <a:buFont typeface="Arial"/>
              <a:buAutoNum type="arabicPeriod"/>
            </a:pPr>
            <a:r>
              <a:rPr lang="en-US" b="1"/>
              <a:t>Define purpose</a:t>
            </a:r>
            <a:endParaRPr/>
          </a:p>
          <a:p>
            <a:pPr marL="1003300" lvl="1" indent="-457200" algn="l" rtl="0">
              <a:lnSpc>
                <a:spcPct val="90000"/>
              </a:lnSpc>
              <a:spcBef>
                <a:spcPts val="500"/>
              </a:spcBef>
              <a:spcAft>
                <a:spcPts val="0"/>
              </a:spcAft>
              <a:buSzPts val="1800"/>
              <a:buFont typeface="Arial"/>
              <a:buAutoNum type="arabicPeriod"/>
            </a:pPr>
            <a:r>
              <a:rPr lang="en-US" b="1"/>
              <a:t>Define criteria</a:t>
            </a:r>
            <a:endParaRPr/>
          </a:p>
          <a:p>
            <a:pPr marL="1003300" lvl="1" indent="-457200" algn="l" rtl="0">
              <a:lnSpc>
                <a:spcPct val="90000"/>
              </a:lnSpc>
              <a:spcBef>
                <a:spcPts val="500"/>
              </a:spcBef>
              <a:spcAft>
                <a:spcPts val="0"/>
              </a:spcAft>
              <a:buSzPts val="1800"/>
              <a:buFont typeface="Arial"/>
              <a:buAutoNum type="arabicPeriod"/>
            </a:pPr>
            <a:r>
              <a:rPr lang="en-US" b="1"/>
              <a:t>Align criteria to lesson educational objectives</a:t>
            </a:r>
            <a:endParaRPr/>
          </a:p>
          <a:p>
            <a:pPr marL="1003300" lvl="1" indent="-457200" algn="l" rtl="0">
              <a:lnSpc>
                <a:spcPct val="90000"/>
              </a:lnSpc>
              <a:spcBef>
                <a:spcPts val="500"/>
              </a:spcBef>
              <a:spcAft>
                <a:spcPts val="0"/>
              </a:spcAft>
              <a:buSzPts val="1800"/>
              <a:buFont typeface="Arial"/>
              <a:buAutoNum type="arabicPeriod"/>
            </a:pPr>
            <a:r>
              <a:rPr lang="en-US" b="1"/>
              <a:t>Evaluate criteria</a:t>
            </a:r>
            <a:br>
              <a:rPr lang="en-US" b="1"/>
            </a:br>
            <a:endParaRPr/>
          </a:p>
          <a:p>
            <a:pPr marL="571500" marR="0" lvl="0" indent="-342900" algn="l" rtl="0">
              <a:lnSpc>
                <a:spcPct val="90000"/>
              </a:lnSpc>
              <a:spcBef>
                <a:spcPts val="1000"/>
              </a:spcBef>
              <a:spcAft>
                <a:spcPts val="0"/>
              </a:spcAft>
              <a:buClr>
                <a:schemeClr val="accent4"/>
              </a:buClr>
              <a:buSzPts val="2200"/>
              <a:buFont typeface="Arial"/>
              <a:buChar char="•"/>
            </a:pPr>
            <a:r>
              <a:rPr lang="en-US"/>
              <a:t>Evaluation criteria alternatives:</a:t>
            </a:r>
            <a:br>
              <a:rPr lang="en-US"/>
            </a:br>
            <a:r>
              <a:rPr lang="en-US" b="1"/>
              <a:t>journals and video recording analysis</a:t>
            </a:r>
            <a:br>
              <a:rPr lang="en-US"/>
            </a:br>
            <a:endParaRPr/>
          </a:p>
          <a:p>
            <a:pPr marL="571500" marR="0" lvl="0" indent="-342900" algn="l" rtl="0">
              <a:lnSpc>
                <a:spcPct val="90000"/>
              </a:lnSpc>
              <a:spcBef>
                <a:spcPts val="1000"/>
              </a:spcBef>
              <a:spcAft>
                <a:spcPts val="0"/>
              </a:spcAft>
              <a:buClr>
                <a:schemeClr val="accent4"/>
              </a:buClr>
              <a:buSzPts val="2200"/>
              <a:buFont typeface="Arial"/>
              <a:buChar char="•"/>
            </a:pPr>
            <a:r>
              <a:rPr lang="en-US"/>
              <a:t>Effective evaluation is an </a:t>
            </a:r>
            <a:r>
              <a:rPr lang="en-US" b="1"/>
              <a:t>ongoing process</a:t>
            </a:r>
            <a:br>
              <a:rPr lang="en-US"/>
            </a:br>
            <a:r>
              <a:rPr lang="en-US"/>
              <a:t>that evolves with teaching practices</a:t>
            </a:r>
            <a:br>
              <a:rPr lang="en-US"/>
            </a:br>
            <a:br>
              <a:rPr lang="en-US"/>
            </a:b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40" name="Google Shape;340;g347aa63ff27_0_125" descr="A clipboard with check marks and a magnifying glass&#10;&#10;Description automatically generated"/>
          <p:cNvPicPr preferRelativeResize="0"/>
          <p:nvPr/>
        </p:nvPicPr>
        <p:blipFill rotWithShape="1">
          <a:blip r:embed="rId3">
            <a:alphaModFix/>
          </a:blip>
          <a:srcRect/>
          <a:stretch/>
        </p:blipFill>
        <p:spPr>
          <a:xfrm>
            <a:off x="7196446" y="2190007"/>
            <a:ext cx="3872346" cy="3872346"/>
          </a:xfrm>
          <a:prstGeom prst="rect">
            <a:avLst/>
          </a:prstGeom>
          <a:noFill/>
          <a:ln>
            <a:noFill/>
          </a:ln>
        </p:spPr>
      </p:pic>
      <p:sp>
        <p:nvSpPr>
          <p:cNvPr id="341" name="Google Shape;341;g347aa63ff27_0_125"/>
          <p:cNvSpPr txBox="1"/>
          <p:nvPr/>
        </p:nvSpPr>
        <p:spPr>
          <a:xfrm>
            <a:off x="7555825" y="6062350"/>
            <a:ext cx="3153600" cy="26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OpenAI generated image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g347aa63ff27_0_13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Homework / additional tasks</a:t>
            </a:r>
            <a:endParaRPr/>
          </a:p>
        </p:txBody>
      </p:sp>
      <p:sp>
        <p:nvSpPr>
          <p:cNvPr id="347" name="Google Shape;347;g347aa63ff27_0_13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685800" lvl="0" indent="-457200" algn="l" rtl="0">
              <a:lnSpc>
                <a:spcPct val="90000"/>
              </a:lnSpc>
              <a:spcBef>
                <a:spcPts val="1000"/>
              </a:spcBef>
              <a:spcAft>
                <a:spcPts val="0"/>
              </a:spcAft>
              <a:buSzPts val="2200"/>
              <a:buFont typeface="Arial"/>
              <a:buAutoNum type="arabicPeriod"/>
            </a:pPr>
            <a:r>
              <a:rPr lang="en-US" b="1"/>
              <a:t>Develop an evaluation tool. </a:t>
            </a:r>
            <a:r>
              <a:rPr lang="en-US"/>
              <a:t>Design an evaluation instrument (e.g., rubrics) for assessing one aspect of your informatics teaching practice, such as student engagement, inclusivity, or teaching methods. Ensure it includes at least 5 clear criteria and aligns with the principles of inclusivity and effective teaching discussed in the lesson. Alternatively, use </a:t>
            </a:r>
            <a:r>
              <a:rPr lang="en-US" b="1"/>
              <a:t>THINKER self-assessment rubric.</a:t>
            </a:r>
            <a:endParaRPr b="1"/>
          </a:p>
          <a:p>
            <a:pPr marL="685800" lvl="0" indent="-457200" algn="l" rtl="0">
              <a:lnSpc>
                <a:spcPct val="90000"/>
              </a:lnSpc>
              <a:spcBef>
                <a:spcPts val="1000"/>
              </a:spcBef>
              <a:spcAft>
                <a:spcPts val="0"/>
              </a:spcAft>
              <a:buSzPts val="2200"/>
              <a:buFont typeface="Arial"/>
              <a:buAutoNum type="arabicPeriod"/>
            </a:pPr>
            <a:r>
              <a:rPr lang="en-US" b="1"/>
              <a:t>Classroom application.</a:t>
            </a:r>
            <a:r>
              <a:rPr lang="en-US"/>
              <a:t> Use the evaluation tool you created to observe or reflect on a recent or upcoming lesson. Record your findings and identify one area of strength and one area for improvement in your teaching.</a:t>
            </a:r>
            <a:endParaRPr/>
          </a:p>
          <a:p>
            <a:pPr marL="685800" lvl="0" indent="-457200" algn="l" rtl="0">
              <a:lnSpc>
                <a:spcPct val="90000"/>
              </a:lnSpc>
              <a:spcBef>
                <a:spcPts val="1000"/>
              </a:spcBef>
              <a:spcAft>
                <a:spcPts val="0"/>
              </a:spcAft>
              <a:buSzPts val="2200"/>
              <a:buFont typeface="Arial"/>
              <a:buAutoNum type="arabicPeriod"/>
            </a:pPr>
            <a:r>
              <a:rPr lang="en-US" b="1"/>
              <a:t>Reflection.</a:t>
            </a:r>
            <a:r>
              <a:rPr lang="en-US"/>
              <a:t> Write a short reflection on the process of creating and using your evaluation tool. Address the following questions:</a:t>
            </a:r>
            <a:endParaRPr/>
          </a:p>
          <a:p>
            <a:pPr marL="914400" lvl="1" indent="-368300" algn="l" rtl="0">
              <a:lnSpc>
                <a:spcPct val="90000"/>
              </a:lnSpc>
              <a:spcBef>
                <a:spcPts val="500"/>
              </a:spcBef>
              <a:spcAft>
                <a:spcPts val="0"/>
              </a:spcAft>
              <a:buSzPts val="1800"/>
              <a:buChar char="•"/>
            </a:pPr>
            <a:r>
              <a:rPr lang="en-US"/>
              <a:t>What did you learn from using this tool?</a:t>
            </a:r>
            <a:endParaRPr/>
          </a:p>
          <a:p>
            <a:pPr marL="914400" lvl="1" indent="-368300" algn="l" rtl="0">
              <a:lnSpc>
                <a:spcPct val="90000"/>
              </a:lnSpc>
              <a:spcBef>
                <a:spcPts val="500"/>
              </a:spcBef>
              <a:spcAft>
                <a:spcPts val="0"/>
              </a:spcAft>
              <a:buSzPts val="1800"/>
              <a:buChar char="•"/>
            </a:pPr>
            <a:r>
              <a:rPr lang="en-US"/>
              <a:t>How could you refine it for future use?</a:t>
            </a:r>
            <a:endParaRPr/>
          </a:p>
          <a:p>
            <a:pPr marL="914400" lvl="1" indent="-368300" algn="l" rtl="0">
              <a:lnSpc>
                <a:spcPct val="90000"/>
              </a:lnSpc>
              <a:spcBef>
                <a:spcPts val="500"/>
              </a:spcBef>
              <a:spcAft>
                <a:spcPts val="0"/>
              </a:spcAft>
              <a:buSzPts val="1800"/>
              <a:buChar char="•"/>
            </a:pPr>
            <a:r>
              <a:rPr lang="en-US"/>
              <a:t>How has this process influenced your understanding of effective and inclusive informatics teaching?</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347aa63ff27_0_14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Additional resources</a:t>
            </a:r>
            <a:endParaRPr/>
          </a:p>
        </p:txBody>
      </p:sp>
      <p:sp>
        <p:nvSpPr>
          <p:cNvPr id="353" name="Google Shape;353;g347aa63ff27_0_14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626399" marR="0" lvl="1" indent="-228600" algn="l" rtl="0">
              <a:lnSpc>
                <a:spcPct val="90000"/>
              </a:lnSpc>
              <a:spcBef>
                <a:spcPts val="1000"/>
              </a:spcBef>
              <a:spcAft>
                <a:spcPts val="0"/>
              </a:spcAft>
              <a:buSzPts val="2200"/>
              <a:buChar char="•"/>
            </a:pPr>
            <a:r>
              <a:rPr lang="en-US" b="1">
                <a:solidFill>
                  <a:srgbClr val="000000"/>
                </a:solidFill>
              </a:rPr>
              <a:t>European Schoolnet: SELFIE Manual</a:t>
            </a:r>
            <a:r>
              <a:rPr lang="en-US">
                <a:solidFill>
                  <a:srgbClr val="000000"/>
                </a:solidFill>
              </a:rPr>
              <a:t> - A detailed guide for using SELFIE to evaluate digital teaching practices. Link: </a:t>
            </a:r>
            <a:r>
              <a:rPr lang="en-US" u="sng">
                <a:solidFill>
                  <a:schemeClr val="hlink"/>
                </a:solidFill>
                <a:hlinkClick r:id="rId3"/>
              </a:rPr>
              <a:t>SELFIE for </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Schools</a:t>
            </a:r>
            <a:r>
              <a:rPr lang="en-US">
                <a:solidFill>
                  <a:srgbClr val="000000"/>
                </a:solidFill>
              </a:rPr>
              <a:t>.</a:t>
            </a:r>
            <a:endParaRPr/>
          </a:p>
          <a:p>
            <a:pPr marL="626399" marR="0" lvl="1" indent="-228600" algn="l" rtl="0">
              <a:lnSpc>
                <a:spcPct val="90000"/>
              </a:lnSpc>
              <a:spcBef>
                <a:spcPts val="1000"/>
              </a:spcBef>
              <a:spcAft>
                <a:spcPts val="0"/>
              </a:spcAft>
              <a:buSzPts val="2200"/>
              <a:buChar char="•"/>
            </a:pPr>
            <a:r>
              <a:rPr lang="en-US" b="1">
                <a:solidFill>
                  <a:srgbClr val="000000"/>
                </a:solidFill>
              </a:rPr>
              <a:t>ISTE Standards for Educators</a:t>
            </a:r>
            <a:r>
              <a:rPr lang="en-US">
                <a:solidFill>
                  <a:srgbClr val="000000"/>
                </a:solidFill>
              </a:rPr>
              <a:t>: Provides a framework for evaluating effective digital-age teaching practices. Link:</a:t>
            </a:r>
            <a:r>
              <a:rPr lang="en-US" u="sng">
                <a:solidFill>
                  <a:schemeClr val="hlink"/>
                </a:solidFill>
              </a:rPr>
              <a:t> </a:t>
            </a:r>
            <a:r>
              <a:rPr lang="en-US" u="sng">
                <a:solidFill>
                  <a:schemeClr val="hlink"/>
                </a:solidFill>
                <a:hlinkClick r:id="rId4"/>
              </a:rPr>
              <a:t>ISTE Standards</a:t>
            </a:r>
            <a:r>
              <a:rPr lang="en-US">
                <a:solidFill>
                  <a:srgbClr val="000000"/>
                </a:solidFill>
                <a:uFill>
                  <a:noFill/>
                </a:uFill>
                <a:hlinkClick r:id="rId4">
                  <a:extLst>
                    <a:ext uri="{A12FA001-AC4F-418D-AE19-62706E023703}">
                      <ahyp:hlinkClr xmlns:ahyp="http://schemas.microsoft.com/office/drawing/2018/hyperlinkcolor" val="tx"/>
                    </a:ext>
                  </a:extLst>
                </a:hlinkClick>
              </a:rPr>
              <a:t>.</a:t>
            </a:r>
            <a:endParaRPr>
              <a:solidFill>
                <a:srgbClr val="000000"/>
              </a:solidFill>
            </a:endParaRPr>
          </a:p>
          <a:p>
            <a:pPr marL="626399" marR="0" lvl="1" indent="-228600" algn="l" rtl="0">
              <a:lnSpc>
                <a:spcPct val="90000"/>
              </a:lnSpc>
              <a:spcBef>
                <a:spcPts val="1000"/>
              </a:spcBef>
              <a:spcAft>
                <a:spcPts val="0"/>
              </a:spcAft>
              <a:buSzPts val="2200"/>
              <a:buChar char="•"/>
            </a:pPr>
            <a:r>
              <a:rPr lang="en-US" b="1">
                <a:solidFill>
                  <a:srgbClr val="000000"/>
                </a:solidFill>
              </a:rPr>
              <a:t>Edutopia </a:t>
            </a:r>
            <a:r>
              <a:rPr lang="en-US">
                <a:solidFill>
                  <a:srgbClr val="000000"/>
                </a:solidFill>
              </a:rPr>
              <a:t>- A hub for teacher resources, including articles and tools for classroom evaluation. Link: </a:t>
            </a:r>
            <a:r>
              <a:rPr lang="en-US" u="sng">
                <a:solidFill>
                  <a:schemeClr val="hlink"/>
                </a:solidFill>
                <a:hlinkClick r:id="rId5"/>
              </a:rPr>
              <a:t>Edutopia</a:t>
            </a:r>
            <a:r>
              <a:rPr lang="en-US">
                <a:solidFill>
                  <a:srgbClr val="000000"/>
                </a:solidFill>
              </a:rPr>
              <a:t>.</a:t>
            </a:r>
            <a:endParaRPr/>
          </a:p>
          <a:p>
            <a:pPr marL="626399" marR="0" lvl="1" indent="-203200" algn="l" rtl="0">
              <a:lnSpc>
                <a:spcPct val="90000"/>
              </a:lnSpc>
              <a:spcBef>
                <a:spcPts val="1000"/>
              </a:spcBef>
              <a:spcAft>
                <a:spcPts val="0"/>
              </a:spcAft>
              <a:buSzPts val="1800"/>
              <a:buChar char="•"/>
            </a:pPr>
            <a:r>
              <a:rPr lang="en-US" b="1"/>
              <a:t>Selfie for teachers.</a:t>
            </a:r>
            <a:r>
              <a:rPr lang="en-US"/>
              <a:t> LINK: </a:t>
            </a:r>
            <a:r>
              <a:rPr lang="en-US" u="sng">
                <a:solidFill>
                  <a:schemeClr val="hlink"/>
                </a:solidFill>
                <a:hlinkClick r:id="rId6"/>
              </a:rPr>
              <a:t>Selfie for teachers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g347aa63ff27_0_14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360" name="Google Shape;360;g347aa63ff27_0_14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Allen, D. and K. Tanner (2006). Rubrics: Tools for making learning goals and evaluation criteria explicit for both teachers and learners. CBE – Life Sciences Education 5: 197-203.</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Stevens, D. D., and A. J. Levi (2013). Introduction to Rubrics: an assessment tool to save grading time, convey effective feedback, and promote student learning. Stylus Publishing, Sterling, VA, USA.</a:t>
            </a:r>
            <a:endParaRPr/>
          </a:p>
          <a:p>
            <a:pPr marL="571500" marR="0" lvl="0" indent="-342900" algn="l" rtl="0">
              <a:lnSpc>
                <a:spcPct val="90000"/>
              </a:lnSpc>
              <a:spcBef>
                <a:spcPts val="1000"/>
              </a:spcBef>
              <a:spcAft>
                <a:spcPts val="0"/>
              </a:spcAft>
              <a:buClr>
                <a:schemeClr val="accent4"/>
              </a:buClr>
              <a:buSzPts val="2200"/>
              <a:buFont typeface="Arial"/>
              <a:buChar char="•"/>
            </a:pPr>
            <a:r>
              <a:rPr lang="en-US"/>
              <a:t>Wolf, K., M. Connelly, and A. Komara (2008). A tale of two rubrics: improving teaching and learning across the content areas through assessment. Journal of Effective Teaching 8: 21-32.</a:t>
            </a:r>
            <a:endParaRPr/>
          </a:p>
          <a:p>
            <a:pPr marL="571500" marR="0" lvl="0" indent="-342900" algn="l" rtl="0">
              <a:lnSpc>
                <a:spcPct val="90000"/>
              </a:lnSpc>
              <a:spcBef>
                <a:spcPts val="1000"/>
              </a:spcBef>
              <a:spcAft>
                <a:spcPts val="0"/>
              </a:spcAft>
              <a:buClr>
                <a:schemeClr val="accent4"/>
              </a:buClr>
              <a:buSzPts val="2200"/>
              <a:buFont typeface="Arial"/>
              <a:buChar char="•"/>
            </a:pPr>
            <a:r>
              <a:rPr lang="en-US"/>
              <a:t>Wormeli, R. (2006). Fair isn’t always equal: assessing and grading in the differentiated classroom. Stenhouse Publishers, Portland, ME, USA.</a:t>
            </a: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grpSp>
        <p:nvGrpSpPr>
          <p:cNvPr id="365" name="Google Shape;365;g35773d0f0ee_0_40"/>
          <p:cNvGrpSpPr/>
          <p:nvPr/>
        </p:nvGrpSpPr>
        <p:grpSpPr>
          <a:xfrm>
            <a:off x="2179811" y="4729766"/>
            <a:ext cx="7832078" cy="1110328"/>
            <a:chOff x="2179603" y="4888792"/>
            <a:chExt cx="7798544" cy="1110328"/>
          </a:xfrm>
        </p:grpSpPr>
        <p:pic>
          <p:nvPicPr>
            <p:cNvPr id="366" name="Google Shape;366;g35773d0f0ee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67" name="Google Shape;367;g35773d0f0ee_0_4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368" name="Google Shape;368;g35773d0f0ee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69" name="Google Shape;369;g35773d0f0ee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70" name="Google Shape;370;g35773d0f0ee_0_40"/>
            <p:cNvPicPr preferRelativeResize="0"/>
            <p:nvPr/>
          </p:nvPicPr>
          <p:blipFill rotWithShape="1">
            <a:blip r:embed="rId7">
              <a:alphaModFix/>
            </a:blip>
            <a:srcRect l="6517" t="2903" r="6454"/>
            <a:stretch/>
          </p:blipFill>
          <p:spPr>
            <a:xfrm>
              <a:off x="7781600" y="4945247"/>
              <a:ext cx="2196547" cy="545647"/>
            </a:xfrm>
            <a:prstGeom prst="rect">
              <a:avLst/>
            </a:prstGeom>
            <a:noFill/>
            <a:ln>
              <a:noFill/>
            </a:ln>
          </p:spPr>
        </p:pic>
        <p:pic>
          <p:nvPicPr>
            <p:cNvPr id="371" name="Google Shape;371;g35773d0f0ee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72" name="Google Shape;372;g35773d0f0ee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73" name="Google Shape;373;g35773d0f0ee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74" name="Google Shape;374;g35773d0f0ee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75" name="Google Shape;375;g35773d0f0ee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76" name="Google Shape;376;g35773d0f0ee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377" name="Google Shape;377;g35773d0f0ee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378" name="Google Shape;378;g35773d0f0ee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(1/2)</a:t>
            </a:r>
            <a:endParaRPr/>
          </a:p>
        </p:txBody>
      </p:sp>
      <p:sp>
        <p:nvSpPr>
          <p:cNvPr id="108" name="Google Shape;108;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1 - WP title</a:t>
            </a:r>
            <a:endParaRPr sz="2000"/>
          </a:p>
          <a:p>
            <a:pPr marL="571500" lvl="0" indent="-330200" algn="l" rtl="0">
              <a:lnSpc>
                <a:spcPct val="90000"/>
              </a:lnSpc>
              <a:spcBef>
                <a:spcPts val="1000"/>
              </a:spcBef>
              <a:spcAft>
                <a:spcPts val="0"/>
              </a:spcAft>
              <a:buSzPts val="2000"/>
              <a:buChar char="•"/>
            </a:pPr>
            <a:r>
              <a:rPr lang="en-US" sz="2000"/>
              <a:t>Slide 2 - Unit title</a:t>
            </a:r>
            <a:endParaRPr sz="2000"/>
          </a:p>
          <a:p>
            <a:pPr marL="571500" lvl="0" indent="-330200" algn="l" rtl="0">
              <a:lnSpc>
                <a:spcPct val="90000"/>
              </a:lnSpc>
              <a:spcBef>
                <a:spcPts val="1000"/>
              </a:spcBef>
              <a:spcAft>
                <a:spcPts val="0"/>
              </a:spcAft>
              <a:buSzPts val="2000"/>
              <a:buChar char="•"/>
            </a:pPr>
            <a:r>
              <a:rPr lang="en-US" sz="2000"/>
              <a:t>Slide 3 - Learning outcomes</a:t>
            </a:r>
            <a:endParaRPr sz="2000"/>
          </a:p>
          <a:p>
            <a:pPr marL="571500" lvl="0" indent="-330200" algn="l" rtl="0">
              <a:lnSpc>
                <a:spcPct val="90000"/>
              </a:lnSpc>
              <a:spcBef>
                <a:spcPts val="1000"/>
              </a:spcBef>
              <a:spcAft>
                <a:spcPts val="0"/>
              </a:spcAft>
              <a:buSzPts val="2000"/>
              <a:buChar char="•"/>
            </a:pPr>
            <a:r>
              <a:rPr lang="en-US" sz="2000"/>
              <a:t>Slides 4 &amp; 5 - Contents </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6 - Introduction</a:t>
            </a:r>
            <a:endParaRPr sz="2000"/>
          </a:p>
          <a:p>
            <a:pPr marL="571500" marR="0" lvl="0" indent="-330200" algn="l" rtl="0">
              <a:lnSpc>
                <a:spcPct val="90000"/>
              </a:lnSpc>
              <a:spcBef>
                <a:spcPts val="1000"/>
              </a:spcBef>
              <a:spcAft>
                <a:spcPts val="0"/>
              </a:spcAft>
              <a:buSzPts val="2000"/>
              <a:buChar char="•"/>
            </a:pPr>
            <a:r>
              <a:rPr lang="en-US" sz="2000"/>
              <a:t>Slide 7 - Why self-assessment matters</a:t>
            </a:r>
            <a:endParaRPr sz="2000"/>
          </a:p>
          <a:p>
            <a:pPr marL="571500" marR="0" lvl="0" indent="-330200" algn="l" rtl="0">
              <a:lnSpc>
                <a:spcPct val="90000"/>
              </a:lnSpc>
              <a:spcBef>
                <a:spcPts val="1000"/>
              </a:spcBef>
              <a:spcAft>
                <a:spcPts val="0"/>
              </a:spcAft>
              <a:buSzPts val="2000"/>
              <a:buChar char="•"/>
            </a:pPr>
            <a:r>
              <a:rPr lang="en-US" sz="2000"/>
              <a:t>Slide 8 - </a:t>
            </a:r>
            <a:r>
              <a:rPr lang="en-US" sz="2000" i="1"/>
              <a:t>#1 Group activity - Guided self-reflection</a:t>
            </a:r>
            <a:endParaRPr sz="2000" i="1"/>
          </a:p>
          <a:p>
            <a:pPr marL="571500" marR="0" lvl="0" indent="-330200" algn="l" rtl="0">
              <a:lnSpc>
                <a:spcPct val="90000"/>
              </a:lnSpc>
              <a:spcBef>
                <a:spcPts val="1000"/>
              </a:spcBef>
              <a:spcAft>
                <a:spcPts val="0"/>
              </a:spcAft>
              <a:buSzPts val="2000"/>
              <a:buChar char="•"/>
            </a:pPr>
            <a:r>
              <a:rPr lang="en-US" sz="2000"/>
              <a:t>Slide 9 - Encouraging self-reflection as a tool for growth</a:t>
            </a:r>
            <a:endParaRPr sz="2000"/>
          </a:p>
          <a:p>
            <a:pPr marL="571500" marR="0" lvl="0" indent="-330200" algn="l" rtl="0">
              <a:lnSpc>
                <a:spcPct val="90000"/>
              </a:lnSpc>
              <a:spcBef>
                <a:spcPts val="1000"/>
              </a:spcBef>
              <a:spcAft>
                <a:spcPts val="0"/>
              </a:spcAft>
              <a:buSzPts val="2000"/>
              <a:buChar char="•"/>
            </a:pPr>
            <a:r>
              <a:rPr lang="en-US" sz="2000"/>
              <a:t>Slide 10 - Core principles of effective self-assessment</a:t>
            </a:r>
            <a:endParaRPr sz="2000"/>
          </a:p>
          <a:p>
            <a:pPr marL="571500" marR="0" lvl="0" indent="-330200" algn="l" rtl="0">
              <a:lnSpc>
                <a:spcPct val="90000"/>
              </a:lnSpc>
              <a:spcBef>
                <a:spcPts val="1000"/>
              </a:spcBef>
              <a:spcAft>
                <a:spcPts val="0"/>
              </a:spcAft>
              <a:buSzPts val="2000"/>
              <a:buChar char="•"/>
            </a:pPr>
            <a:r>
              <a:rPr lang="en-US" sz="2000"/>
              <a:t>Slide 11 - Tools for self-assessment of teaching practices</a:t>
            </a:r>
            <a:endParaRPr sz="2000"/>
          </a:p>
          <a:p>
            <a:pPr marL="571500" lvl="0" indent="-330200" algn="l" rtl="0">
              <a:lnSpc>
                <a:spcPct val="90000"/>
              </a:lnSpc>
              <a:spcBef>
                <a:spcPts val="1000"/>
              </a:spcBef>
              <a:spcAft>
                <a:spcPts val="0"/>
              </a:spcAft>
              <a:buSzPts val="2000"/>
              <a:buChar char="•"/>
            </a:pPr>
            <a:r>
              <a:rPr lang="en-US" sz="2000"/>
              <a:t>Slide 12 - Evaluation criteria / rubrics / checklists</a:t>
            </a:r>
            <a:endParaRPr sz="2000"/>
          </a:p>
          <a:p>
            <a:pPr marL="571500" lvl="0" indent="-330200" algn="l" rtl="0">
              <a:lnSpc>
                <a:spcPct val="90000"/>
              </a:lnSpc>
              <a:spcBef>
                <a:spcPts val="1000"/>
              </a:spcBef>
              <a:spcAft>
                <a:spcPts val="0"/>
              </a:spcAft>
              <a:buSzPts val="2000"/>
              <a:buChar char="•"/>
            </a:pPr>
            <a:r>
              <a:rPr lang="en-US" sz="2000"/>
              <a:t>Slide 13 - Developing evaluation criteria</a:t>
            </a:r>
            <a:endParaRPr sz="2000"/>
          </a:p>
          <a:p>
            <a:pPr marL="571500" lvl="0" indent="-330200" algn="l" rtl="0">
              <a:lnSpc>
                <a:spcPct val="90000"/>
              </a:lnSpc>
              <a:spcBef>
                <a:spcPts val="1000"/>
              </a:spcBef>
              <a:spcAft>
                <a:spcPts val="0"/>
              </a:spcAft>
              <a:buSzPts val="2000"/>
              <a:buChar char="•"/>
            </a:pPr>
            <a:r>
              <a:rPr lang="en-US" sz="2000"/>
              <a:t>Slide 14 - Developing evaluation criteria – 1. Purpose</a:t>
            </a:r>
            <a:endParaRPr sz="2000"/>
          </a:p>
          <a:p>
            <a:pPr marL="571500" lvl="0" indent="-330200" algn="l" rtl="0">
              <a:lnSpc>
                <a:spcPct val="90000"/>
              </a:lnSpc>
              <a:spcBef>
                <a:spcPts val="1000"/>
              </a:spcBef>
              <a:spcAft>
                <a:spcPts val="0"/>
              </a:spcAft>
              <a:buSzPts val="2000"/>
              <a:buChar char="•"/>
            </a:pPr>
            <a:r>
              <a:rPr lang="en-US" sz="2000"/>
              <a:t>Slide 15 - Developing evaluation criteria – 2. Defining criteria</a:t>
            </a:r>
            <a:endParaRPr sz="2000"/>
          </a:p>
          <a:p>
            <a:pPr marL="571500" marR="0" lvl="0" indent="0" algn="l" rtl="0">
              <a:lnSpc>
                <a:spcPct val="90000"/>
              </a:lnSpc>
              <a:spcBef>
                <a:spcPts val="1000"/>
              </a:spcBef>
              <a:spcAft>
                <a:spcPts val="0"/>
              </a:spcAft>
              <a:buSzPts val="2200"/>
              <a:buNone/>
            </a:pPr>
            <a:endParaRPr/>
          </a:p>
          <a:p>
            <a:pPr marL="571500" marR="0" lvl="0" indent="0" algn="l" rtl="0">
              <a:lnSpc>
                <a:spcPct val="90000"/>
              </a:lnSpc>
              <a:spcBef>
                <a:spcPts val="1000"/>
              </a:spcBef>
              <a:spcAft>
                <a:spcPts val="0"/>
              </a:spcAft>
              <a:buSzPts val="2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347aa63ff27_0_28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(2/2)</a:t>
            </a:r>
            <a:endParaRPr/>
          </a:p>
        </p:txBody>
      </p:sp>
      <p:sp>
        <p:nvSpPr>
          <p:cNvPr id="115" name="Google Shape;115;g347aa63ff27_0_28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16 - Developing evaluation criteria – 3. Educational objectives</a:t>
            </a:r>
            <a:endParaRPr sz="2000"/>
          </a:p>
          <a:p>
            <a:pPr marL="571500" lvl="0" indent="-330200" algn="l" rtl="0">
              <a:lnSpc>
                <a:spcPct val="90000"/>
              </a:lnSpc>
              <a:spcBef>
                <a:spcPts val="1000"/>
              </a:spcBef>
              <a:spcAft>
                <a:spcPts val="0"/>
              </a:spcAft>
              <a:buSzPts val="2000"/>
              <a:buChar char="•"/>
            </a:pPr>
            <a:r>
              <a:rPr lang="en-US" sz="2000"/>
              <a:t>Slide 17 - Developing evaluation criteria – 4. Evaluate the criteria</a:t>
            </a:r>
            <a:endParaRPr sz="2000"/>
          </a:p>
          <a:p>
            <a:pPr marL="571500" marR="0" lvl="0" indent="-330200" algn="l" rtl="0">
              <a:lnSpc>
                <a:spcPct val="90000"/>
              </a:lnSpc>
              <a:spcBef>
                <a:spcPts val="1000"/>
              </a:spcBef>
              <a:spcAft>
                <a:spcPts val="0"/>
              </a:spcAft>
              <a:buSzPts val="2000"/>
              <a:buChar char="•"/>
            </a:pPr>
            <a:r>
              <a:rPr lang="en-US" sz="2000"/>
              <a:t>Slide 18 - The THINKER Self-Reflective Tool</a:t>
            </a:r>
            <a:endParaRPr sz="2000"/>
          </a:p>
          <a:p>
            <a:pPr marL="571500" marR="0" lvl="0" indent="-330200" algn="l" rtl="0">
              <a:lnSpc>
                <a:spcPct val="90000"/>
              </a:lnSpc>
              <a:spcBef>
                <a:spcPts val="1000"/>
              </a:spcBef>
              <a:spcAft>
                <a:spcPts val="0"/>
              </a:spcAft>
              <a:buSzPts val="2000"/>
              <a:buChar char="•"/>
            </a:pPr>
            <a:r>
              <a:rPr lang="en-US" sz="2000"/>
              <a:t>Slide 19 - </a:t>
            </a:r>
            <a:r>
              <a:rPr lang="en-US" sz="2000" i="1"/>
              <a:t>#2 Group activity - Design a lesson observation checklist</a:t>
            </a:r>
            <a:endParaRPr sz="2000" i="1"/>
          </a:p>
          <a:p>
            <a:pPr marL="571500" marR="0" lvl="0" indent="-330200" algn="l" rtl="0">
              <a:lnSpc>
                <a:spcPct val="90000"/>
              </a:lnSpc>
              <a:spcBef>
                <a:spcPts val="1000"/>
              </a:spcBef>
              <a:spcAft>
                <a:spcPts val="0"/>
              </a:spcAft>
              <a:buSzPts val="2000"/>
              <a:buChar char="•"/>
            </a:pPr>
            <a:r>
              <a:rPr lang="en-US" sz="2000"/>
              <a:t>Slide 20 - SELFIE Tool</a:t>
            </a:r>
            <a:endParaRPr sz="2000"/>
          </a:p>
          <a:p>
            <a:pPr marL="571500" lvl="0" indent="-330200" algn="l" rtl="0">
              <a:lnSpc>
                <a:spcPct val="90000"/>
              </a:lnSpc>
              <a:spcBef>
                <a:spcPts val="1000"/>
              </a:spcBef>
              <a:spcAft>
                <a:spcPts val="0"/>
              </a:spcAft>
              <a:buSzPts val="2000"/>
              <a:buChar char="•"/>
            </a:pPr>
            <a:r>
              <a:rPr lang="en-US" sz="2000"/>
              <a:t>Slide 21 - SELFIE - Area F and Area G criteria</a:t>
            </a:r>
            <a:endParaRPr sz="2000"/>
          </a:p>
          <a:p>
            <a:pPr marL="571500" lvl="0" indent="-330200" algn="l" rtl="0">
              <a:lnSpc>
                <a:spcPct val="90000"/>
              </a:lnSpc>
              <a:spcBef>
                <a:spcPts val="1000"/>
              </a:spcBef>
              <a:spcAft>
                <a:spcPts val="0"/>
              </a:spcAft>
              <a:buSzPts val="2000"/>
              <a:buChar char="•"/>
            </a:pPr>
            <a:r>
              <a:rPr lang="en-US" sz="2000"/>
              <a:t>Slide 22 - Self-assessment journals / reflection journals</a:t>
            </a:r>
            <a:endParaRPr sz="2000"/>
          </a:p>
          <a:p>
            <a:pPr marL="571500" lvl="0" indent="-330200" algn="l" rtl="0">
              <a:lnSpc>
                <a:spcPct val="90000"/>
              </a:lnSpc>
              <a:spcBef>
                <a:spcPts val="1000"/>
              </a:spcBef>
              <a:spcAft>
                <a:spcPts val="0"/>
              </a:spcAft>
              <a:buSzPts val="2000"/>
              <a:buChar char="•"/>
            </a:pPr>
            <a:r>
              <a:rPr lang="en-US" sz="2000"/>
              <a:t>Slide 23 - Self-assessment through video recording &amp; playback</a:t>
            </a:r>
            <a:endParaRPr sz="2000"/>
          </a:p>
          <a:p>
            <a:pPr marL="571500" lvl="0" indent="-330200" algn="l" rtl="0">
              <a:lnSpc>
                <a:spcPct val="90000"/>
              </a:lnSpc>
              <a:spcBef>
                <a:spcPts val="1000"/>
              </a:spcBef>
              <a:spcAft>
                <a:spcPts val="0"/>
              </a:spcAft>
              <a:buSzPts val="2000"/>
              <a:buChar char="•"/>
            </a:pPr>
            <a:r>
              <a:rPr lang="en-US" sz="2000"/>
              <a:t>Slide 24 - Video recording &amp; playback - key steps</a:t>
            </a:r>
            <a:endParaRPr sz="2000"/>
          </a:p>
          <a:p>
            <a:pPr marL="571500" lvl="0" indent="-330200" algn="l" rtl="0">
              <a:lnSpc>
                <a:spcPct val="90000"/>
              </a:lnSpc>
              <a:spcBef>
                <a:spcPts val="1000"/>
              </a:spcBef>
              <a:spcAft>
                <a:spcPts val="0"/>
              </a:spcAft>
              <a:buSzPts val="2000"/>
              <a:buChar char="•"/>
            </a:pPr>
            <a:r>
              <a:rPr lang="en-US" sz="2000"/>
              <a:t>Slide 25 - Barriers and strategies for effective self-assessment</a:t>
            </a:r>
            <a:endParaRPr sz="2000"/>
          </a:p>
          <a:p>
            <a:pPr marL="571500" lvl="0" indent="-330200" algn="l" rtl="0">
              <a:lnSpc>
                <a:spcPct val="90000"/>
              </a:lnSpc>
              <a:spcBef>
                <a:spcPts val="1000"/>
              </a:spcBef>
              <a:spcAft>
                <a:spcPts val="0"/>
              </a:spcAft>
              <a:buSzPts val="2000"/>
              <a:buChar char="•"/>
            </a:pPr>
            <a:r>
              <a:rPr lang="en-US" sz="2000"/>
              <a:t>Slide 26 - Reflections and conclusions</a:t>
            </a:r>
            <a:endParaRPr sz="2000"/>
          </a:p>
          <a:p>
            <a:pPr marL="571500" lvl="0" indent="-330200" algn="l" rtl="0">
              <a:lnSpc>
                <a:spcPct val="90000"/>
              </a:lnSpc>
              <a:spcBef>
                <a:spcPts val="1000"/>
              </a:spcBef>
              <a:spcAft>
                <a:spcPts val="0"/>
              </a:spcAft>
              <a:buSzPts val="2000"/>
              <a:buChar char="•"/>
            </a:pPr>
            <a:r>
              <a:rPr lang="en-US" sz="2000"/>
              <a:t>Slide 27 - Homework / additional tasks</a:t>
            </a:r>
            <a:endParaRPr sz="2000"/>
          </a:p>
          <a:p>
            <a:pPr marL="571500" lvl="0" indent="-330200" algn="l" rtl="0">
              <a:lnSpc>
                <a:spcPct val="90000"/>
              </a:lnSpc>
              <a:spcBef>
                <a:spcPts val="1000"/>
              </a:spcBef>
              <a:spcAft>
                <a:spcPts val="0"/>
              </a:spcAft>
              <a:buSzPts val="2000"/>
              <a:buChar char="•"/>
            </a:pPr>
            <a:r>
              <a:rPr lang="en-US" sz="2000"/>
              <a:t>Slide 28 - Additional resources</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29 - Literature</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347aa63ff27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pic>
        <p:nvPicPr>
          <p:cNvPr id="122" name="Google Shape;122;g347aa63ff27_0_1" title="4564460.jpg"/>
          <p:cNvPicPr preferRelativeResize="0"/>
          <p:nvPr/>
        </p:nvPicPr>
        <p:blipFill rotWithShape="1">
          <a:blip r:embed="rId3">
            <a:alphaModFix/>
          </a:blip>
          <a:srcRect/>
          <a:stretch/>
        </p:blipFill>
        <p:spPr>
          <a:xfrm>
            <a:off x="8091900" y="2639575"/>
            <a:ext cx="3846450" cy="3846450"/>
          </a:xfrm>
          <a:prstGeom prst="rect">
            <a:avLst/>
          </a:prstGeom>
          <a:noFill/>
          <a:ln>
            <a:noFill/>
          </a:ln>
        </p:spPr>
      </p:pic>
      <p:sp>
        <p:nvSpPr>
          <p:cNvPr id="123" name="Google Shape;123;g347aa63ff27_0_1"/>
          <p:cNvSpPr txBox="1">
            <a:spLocks noGrp="1"/>
          </p:cNvSpPr>
          <p:nvPr>
            <p:ph type="body" idx="1"/>
          </p:nvPr>
        </p:nvSpPr>
        <p:spPr>
          <a:xfrm>
            <a:off x="97971" y="955643"/>
            <a:ext cx="11944500" cy="58701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Continuous improvement in teaching begins with </a:t>
            </a:r>
            <a:r>
              <a:rPr lang="en-US" b="1"/>
              <a:t>self-awareness</a:t>
            </a:r>
            <a:endParaRPr b="1"/>
          </a:p>
          <a:p>
            <a:pPr marL="0" marR="0" lvl="0" indent="0" algn="l" rtl="0">
              <a:lnSpc>
                <a:spcPct val="90000"/>
              </a:lnSpc>
              <a:spcBef>
                <a:spcPts val="1000"/>
              </a:spcBef>
              <a:spcAft>
                <a:spcPts val="0"/>
              </a:spcAft>
              <a:buSzPts val="2200"/>
              <a:buNone/>
            </a:pPr>
            <a:endParaRPr b="1"/>
          </a:p>
          <a:p>
            <a:pPr marL="571500" marR="0" lvl="0" indent="-342900" algn="l" rtl="0">
              <a:lnSpc>
                <a:spcPct val="90000"/>
              </a:lnSpc>
              <a:spcBef>
                <a:spcPts val="1000"/>
              </a:spcBef>
              <a:spcAft>
                <a:spcPts val="0"/>
              </a:spcAft>
              <a:buClr>
                <a:schemeClr val="accent4"/>
              </a:buClr>
              <a:buSzPts val="2200"/>
              <a:buFont typeface="Arial"/>
              <a:buChar char="•"/>
            </a:pPr>
            <a:r>
              <a:rPr lang="en-US"/>
              <a:t>Focus of this lesson:</a:t>
            </a:r>
            <a:endParaRPr/>
          </a:p>
          <a:p>
            <a:pPr marL="914400" marR="0" lvl="0" indent="0" algn="l" rtl="0">
              <a:lnSpc>
                <a:spcPct val="90000"/>
              </a:lnSpc>
              <a:spcBef>
                <a:spcPts val="1000"/>
              </a:spcBef>
              <a:spcAft>
                <a:spcPts val="0"/>
              </a:spcAft>
              <a:buSzPts val="2200"/>
              <a:buNone/>
            </a:pPr>
            <a:r>
              <a:rPr lang="en-US" b="1"/>
              <a:t>how self-reflection</a:t>
            </a:r>
            <a:r>
              <a:rPr lang="en-US"/>
              <a:t>,</a:t>
            </a:r>
            <a:br>
              <a:rPr lang="en-US"/>
            </a:br>
            <a:r>
              <a:rPr lang="en-US"/>
              <a:t>guided by structured self-assessment rubrics, journals or video recording analysis</a:t>
            </a:r>
            <a:br>
              <a:rPr lang="en-US"/>
            </a:br>
            <a:r>
              <a:rPr lang="en-US" b="1"/>
              <a:t>can help teachers</a:t>
            </a:r>
            <a:br>
              <a:rPr lang="en-US"/>
            </a:br>
            <a:r>
              <a:rPr lang="en-US"/>
              <a:t>identify strengths and discover areas for growth</a:t>
            </a:r>
            <a:endParaRPr/>
          </a:p>
          <a:p>
            <a:pPr marL="0" marR="0" lvl="0" indent="0" algn="l" rtl="0">
              <a:lnSpc>
                <a:spcPct val="90000"/>
              </a:lnSpc>
              <a:spcBef>
                <a:spcPts val="1000"/>
              </a:spcBef>
              <a:spcAft>
                <a:spcPts val="0"/>
              </a:spcAft>
              <a:buSzPts val="2200"/>
              <a:buNone/>
            </a:pPr>
            <a:endParaRPr/>
          </a:p>
          <a:p>
            <a:pPr marL="571500" marR="0" lvl="0" indent="-342900" algn="l" rtl="0">
              <a:lnSpc>
                <a:spcPct val="90000"/>
              </a:lnSpc>
              <a:spcBef>
                <a:spcPts val="1000"/>
              </a:spcBef>
              <a:spcAft>
                <a:spcPts val="0"/>
              </a:spcAft>
              <a:buClr>
                <a:schemeClr val="accent4"/>
              </a:buClr>
              <a:buSzPts val="2200"/>
              <a:buFont typeface="Arial"/>
              <a:buChar char="•"/>
            </a:pPr>
            <a:r>
              <a:rPr lang="en-US"/>
              <a:t>By the end of this lesson, you will have</a:t>
            </a:r>
            <a:br>
              <a:rPr lang="en-US"/>
            </a:br>
            <a:r>
              <a:rPr lang="en-US" b="1"/>
              <a:t>practical tools</a:t>
            </a:r>
            <a:br>
              <a:rPr lang="en-US"/>
            </a:br>
            <a:r>
              <a:rPr lang="en-US"/>
              <a:t>to </a:t>
            </a:r>
            <a:r>
              <a:rPr lang="en-US" b="1"/>
              <a:t>enhance your teaching practice</a:t>
            </a:r>
            <a:br>
              <a:rPr lang="en-US"/>
            </a:br>
            <a:r>
              <a:rPr lang="en-US"/>
              <a:t>and make </a:t>
            </a:r>
            <a:r>
              <a:rPr lang="en-US" b="1"/>
              <a:t>positive, measurable changes</a:t>
            </a:r>
            <a:br>
              <a:rPr lang="en-US"/>
            </a:br>
            <a:r>
              <a:rPr lang="en-US"/>
              <a:t>in your classroom</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24" name="Google Shape;124;g347aa63ff27_0_1"/>
          <p:cNvSpPr txBox="1"/>
          <p:nvPr/>
        </p:nvSpPr>
        <p:spPr>
          <a:xfrm>
            <a:off x="8938350" y="6364050"/>
            <a:ext cx="300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12121"/>
                </a:solidFill>
                <a:latin typeface="Calibri"/>
                <a:ea typeface="Calibri"/>
                <a:cs typeface="Calibri"/>
                <a:sym typeface="Calibri"/>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04c02914fe_1_3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Why self-assessment matters</a:t>
            </a:r>
            <a:endParaRPr/>
          </a:p>
        </p:txBody>
      </p:sp>
      <p:sp>
        <p:nvSpPr>
          <p:cNvPr id="131" name="Google Shape;131;g304c02914fe_1_3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1200"/>
              </a:spcBef>
              <a:spcAft>
                <a:spcPts val="0"/>
              </a:spcAft>
              <a:buClr>
                <a:srgbClr val="000000"/>
              </a:buClr>
              <a:buSzPts val="1100"/>
              <a:buChar char="●"/>
            </a:pPr>
            <a:r>
              <a:rPr lang="en-US"/>
              <a:t>Informatics is a dynamic, evolving subject</a:t>
            </a:r>
            <a:br>
              <a:rPr lang="en-US"/>
            </a:br>
            <a:endParaRPr/>
          </a:p>
          <a:p>
            <a:pPr marL="457200" lvl="0" indent="-298450" algn="l" rtl="0">
              <a:lnSpc>
                <a:spcPct val="115000"/>
              </a:lnSpc>
              <a:spcBef>
                <a:spcPts val="0"/>
              </a:spcBef>
              <a:spcAft>
                <a:spcPts val="0"/>
              </a:spcAft>
              <a:buClr>
                <a:srgbClr val="000000"/>
              </a:buClr>
              <a:buSzPts val="1100"/>
              <a:buChar char="●"/>
            </a:pPr>
            <a:r>
              <a:rPr lang="en-US"/>
              <a:t>In this field, self-assessment is essential because:</a:t>
            </a:r>
            <a:br>
              <a:rPr lang="en-US"/>
            </a:br>
            <a:endParaRPr/>
          </a:p>
          <a:p>
            <a:pPr marL="914400" lvl="1" indent="-298450" algn="l" rtl="0">
              <a:lnSpc>
                <a:spcPct val="115000"/>
              </a:lnSpc>
              <a:spcBef>
                <a:spcPts val="0"/>
              </a:spcBef>
              <a:spcAft>
                <a:spcPts val="0"/>
              </a:spcAft>
              <a:buClr>
                <a:srgbClr val="000000"/>
              </a:buClr>
              <a:buSzPts val="1100"/>
              <a:buChar char="•"/>
            </a:pPr>
            <a:r>
              <a:rPr lang="en-US" b="1"/>
              <a:t>technology and content change rapidly</a:t>
            </a:r>
            <a:endParaRPr/>
          </a:p>
          <a:p>
            <a:pPr marL="1371600" lvl="2" indent="-298450" algn="l" rtl="0">
              <a:lnSpc>
                <a:spcPct val="115000"/>
              </a:lnSpc>
              <a:spcBef>
                <a:spcPts val="0"/>
              </a:spcBef>
              <a:spcAft>
                <a:spcPts val="0"/>
              </a:spcAft>
              <a:buClr>
                <a:srgbClr val="000000"/>
              </a:buClr>
              <a:buSzPts val="1100"/>
              <a:buChar char="•"/>
            </a:pPr>
            <a:r>
              <a:rPr lang="en-US"/>
              <a:t>teachers must continuously evaluate whether their skills and knowledge are up to date</a:t>
            </a:r>
            <a:br>
              <a:rPr lang="en-US"/>
            </a:br>
            <a:endParaRPr/>
          </a:p>
          <a:p>
            <a:pPr marL="914400" lvl="1" indent="-298450" algn="l" rtl="0">
              <a:lnSpc>
                <a:spcPct val="115000"/>
              </a:lnSpc>
              <a:spcBef>
                <a:spcPts val="0"/>
              </a:spcBef>
              <a:spcAft>
                <a:spcPts val="0"/>
              </a:spcAft>
              <a:buClr>
                <a:srgbClr val="000000"/>
              </a:buClr>
              <a:buSzPts val="1100"/>
              <a:buChar char="•"/>
            </a:pPr>
            <a:r>
              <a:rPr lang="en-US" b="1"/>
              <a:t>informatics requires conceptual clarity and practical demonstration</a:t>
            </a:r>
            <a:endParaRPr/>
          </a:p>
          <a:p>
            <a:pPr marL="1371600" lvl="2" indent="-298450" algn="l" rtl="0">
              <a:lnSpc>
                <a:spcPct val="115000"/>
              </a:lnSpc>
              <a:spcBef>
                <a:spcPts val="0"/>
              </a:spcBef>
              <a:spcAft>
                <a:spcPts val="0"/>
              </a:spcAft>
              <a:buClr>
                <a:srgbClr val="000000"/>
              </a:buClr>
              <a:buSzPts val="1100"/>
              <a:buChar char="•"/>
            </a:pPr>
            <a:r>
              <a:rPr lang="en-US"/>
              <a:t>self-assessment helps teachers balance theory with hands-on teaching</a:t>
            </a:r>
            <a:br>
              <a:rPr lang="en-US"/>
            </a:br>
            <a:endParaRPr/>
          </a:p>
          <a:p>
            <a:pPr marL="914400" lvl="1" indent="-298450" algn="l" rtl="0">
              <a:lnSpc>
                <a:spcPct val="115000"/>
              </a:lnSpc>
              <a:spcBef>
                <a:spcPts val="0"/>
              </a:spcBef>
              <a:spcAft>
                <a:spcPts val="0"/>
              </a:spcAft>
              <a:buClr>
                <a:srgbClr val="000000"/>
              </a:buClr>
              <a:buSzPts val="1100"/>
              <a:buChar char="•"/>
            </a:pPr>
            <a:r>
              <a:rPr lang="en-US" b="1"/>
              <a:t>students vary widely in digital literacy and interest</a:t>
            </a:r>
            <a:endParaRPr/>
          </a:p>
          <a:p>
            <a:pPr marL="1371600" lvl="2" indent="-298450" algn="l" rtl="0">
              <a:lnSpc>
                <a:spcPct val="115000"/>
              </a:lnSpc>
              <a:spcBef>
                <a:spcPts val="0"/>
              </a:spcBef>
              <a:spcAft>
                <a:spcPts val="0"/>
              </a:spcAft>
              <a:buClr>
                <a:srgbClr val="000000"/>
              </a:buClr>
              <a:buSzPts val="1100"/>
              <a:buChar char="•"/>
            </a:pPr>
            <a:r>
              <a:rPr lang="en-US"/>
              <a:t>self-assessment helps teachers adapt strategies to meet diverse student needs</a:t>
            </a:r>
            <a:br>
              <a:rPr lang="en-US"/>
            </a:br>
            <a:endParaRPr/>
          </a:p>
          <a:p>
            <a:pPr marL="914400" lvl="1" indent="-298450" algn="l" rtl="0">
              <a:lnSpc>
                <a:spcPct val="115000"/>
              </a:lnSpc>
              <a:spcBef>
                <a:spcPts val="0"/>
              </a:spcBef>
              <a:spcAft>
                <a:spcPts val="0"/>
              </a:spcAft>
              <a:buClr>
                <a:srgbClr val="000000"/>
              </a:buClr>
              <a:buSzPts val="1100"/>
              <a:buChar char="•"/>
            </a:pPr>
            <a:r>
              <a:rPr lang="en-US" b="1"/>
              <a:t>it supports authentic, student-centered learning</a:t>
            </a:r>
            <a:endParaRPr b="1"/>
          </a:p>
          <a:p>
            <a:pPr marL="1371600" lvl="2" indent="-298450" algn="l" rtl="0">
              <a:lnSpc>
                <a:spcPct val="115000"/>
              </a:lnSpc>
              <a:spcBef>
                <a:spcPts val="0"/>
              </a:spcBef>
              <a:spcAft>
                <a:spcPts val="0"/>
              </a:spcAft>
              <a:buClr>
                <a:srgbClr val="000000"/>
              </a:buClr>
              <a:buSzPts val="1100"/>
              <a:buChar char="•"/>
            </a:pPr>
            <a:r>
              <a:rPr lang="en-US"/>
              <a:t>a reflective teacher is better equipped to create inclusive, real-world learning scenarios</a:t>
            </a:r>
            <a:endParaRPr/>
          </a:p>
        </p:txBody>
      </p:sp>
      <p:pic>
        <p:nvPicPr>
          <p:cNvPr id="132" name="Google Shape;132;g304c02914fe_1_32" title="3819078.jpg"/>
          <p:cNvPicPr preferRelativeResize="0"/>
          <p:nvPr/>
        </p:nvPicPr>
        <p:blipFill rotWithShape="1">
          <a:blip r:embed="rId3">
            <a:alphaModFix/>
          </a:blip>
          <a:srcRect/>
          <a:stretch/>
        </p:blipFill>
        <p:spPr>
          <a:xfrm>
            <a:off x="9758175" y="3125900"/>
            <a:ext cx="2284300" cy="2284300"/>
          </a:xfrm>
          <a:prstGeom prst="rect">
            <a:avLst/>
          </a:prstGeom>
          <a:noFill/>
          <a:ln>
            <a:noFill/>
          </a:ln>
        </p:spPr>
      </p:pic>
      <p:sp>
        <p:nvSpPr>
          <p:cNvPr id="133" name="Google Shape;133;g304c02914fe_1_32"/>
          <p:cNvSpPr txBox="1"/>
          <p:nvPr/>
        </p:nvSpPr>
        <p:spPr>
          <a:xfrm>
            <a:off x="10073900" y="5405025"/>
            <a:ext cx="1976100" cy="23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304c02914fe_1_4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#1 Group activity - Guided self-reflection</a:t>
            </a:r>
            <a:endParaRPr/>
          </a:p>
        </p:txBody>
      </p:sp>
      <p:sp>
        <p:nvSpPr>
          <p:cNvPr id="140" name="Google Shape;140;g304c02914fe_1_40"/>
          <p:cNvSpPr txBox="1">
            <a:spLocks noGrp="1"/>
          </p:cNvSpPr>
          <p:nvPr>
            <p:ph type="body" idx="1"/>
          </p:nvPr>
        </p:nvSpPr>
        <p:spPr>
          <a:xfrm>
            <a:off x="343700" y="1773913"/>
            <a:ext cx="10478400" cy="4224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a:t>Think on one of your previous lessons.</a:t>
            </a:r>
            <a:endParaRPr/>
          </a:p>
          <a:p>
            <a:pPr marL="381000" marR="381000" lvl="0" indent="0" algn="l" rtl="0">
              <a:lnSpc>
                <a:spcPct val="115000"/>
              </a:lnSpc>
              <a:spcBef>
                <a:spcPts val="1200"/>
              </a:spcBef>
              <a:spcAft>
                <a:spcPts val="0"/>
              </a:spcAft>
              <a:buSzPts val="2200"/>
              <a:buNone/>
            </a:pPr>
            <a:r>
              <a:rPr lang="en-US" b="1"/>
              <a:t>Write down and share with others:</a:t>
            </a:r>
            <a:endParaRPr b="1"/>
          </a:p>
          <a:p>
            <a:pPr marL="914400" lvl="0" indent="-298450" algn="l" rtl="0">
              <a:lnSpc>
                <a:spcPct val="115000"/>
              </a:lnSpc>
              <a:spcBef>
                <a:spcPts val="1200"/>
              </a:spcBef>
              <a:spcAft>
                <a:spcPts val="0"/>
              </a:spcAft>
              <a:buClr>
                <a:srgbClr val="000000"/>
              </a:buClr>
              <a:buSzPts val="1100"/>
              <a:buChar char="●"/>
            </a:pPr>
            <a:r>
              <a:rPr lang="en-US"/>
              <a:t>What went well in your lesson?</a:t>
            </a:r>
            <a:endParaRPr/>
          </a:p>
          <a:p>
            <a:pPr marL="914400" lvl="0" indent="-298450" algn="l" rtl="0">
              <a:lnSpc>
                <a:spcPct val="115000"/>
              </a:lnSpc>
              <a:spcBef>
                <a:spcPts val="0"/>
              </a:spcBef>
              <a:spcAft>
                <a:spcPts val="0"/>
              </a:spcAft>
              <a:buClr>
                <a:srgbClr val="000000"/>
              </a:buClr>
              <a:buSzPts val="1100"/>
              <a:buChar char="●"/>
            </a:pPr>
            <a:r>
              <a:rPr lang="en-US"/>
              <a:t>What could have gone better?</a:t>
            </a:r>
            <a:endParaRPr/>
          </a:p>
          <a:p>
            <a:pPr marL="914400" lvl="0" indent="-298450" algn="l" rtl="0">
              <a:lnSpc>
                <a:spcPct val="115000"/>
              </a:lnSpc>
              <a:spcBef>
                <a:spcPts val="0"/>
              </a:spcBef>
              <a:spcAft>
                <a:spcPts val="0"/>
              </a:spcAft>
              <a:buClr>
                <a:srgbClr val="000000"/>
              </a:buClr>
              <a:buSzPts val="1100"/>
              <a:buChar char="●"/>
            </a:pPr>
            <a:r>
              <a:rPr lang="en-US"/>
              <a:t>How did you address different learning needs?</a:t>
            </a:r>
            <a:endParaRPr sz="1100">
              <a:solidFill>
                <a:srgbClr val="000000"/>
              </a:solidFill>
              <a:latin typeface="Arial"/>
              <a:ea typeface="Arial"/>
              <a:cs typeface="Arial"/>
              <a:sym typeface="Arial"/>
            </a:endParaRPr>
          </a:p>
          <a:p>
            <a:pPr marL="0" lvl="0" indent="0" algn="l" rtl="0">
              <a:lnSpc>
                <a:spcPct val="90000"/>
              </a:lnSpc>
              <a:spcBef>
                <a:spcPts val="1200"/>
              </a:spcBef>
              <a:spcAft>
                <a:spcPts val="0"/>
              </a:spcAft>
              <a:buSzPts val="2200"/>
              <a:buNone/>
            </a:pPr>
            <a:endParaRPr/>
          </a:p>
        </p:txBody>
      </p:sp>
      <p:pic>
        <p:nvPicPr>
          <p:cNvPr id="141" name="Google Shape;141;g304c02914fe_1_40" descr="Slika na kojoj se prikazuje namještaj, odijevanje, crtić, ilustracija&#10;&#10;Sadržaj koji je generirala umjetna inteligencija možda nije točan."/>
          <p:cNvPicPr preferRelativeResize="0"/>
          <p:nvPr/>
        </p:nvPicPr>
        <p:blipFill rotWithShape="1">
          <a:blip r:embed="rId3">
            <a:alphaModFix/>
          </a:blip>
          <a:srcRect/>
          <a:stretch/>
        </p:blipFill>
        <p:spPr>
          <a:xfrm>
            <a:off x="8300572" y="2389524"/>
            <a:ext cx="2993365" cy="2993365"/>
          </a:xfrm>
          <a:prstGeom prst="rect">
            <a:avLst/>
          </a:prstGeom>
          <a:noFill/>
          <a:ln>
            <a:noFill/>
          </a:ln>
        </p:spPr>
      </p:pic>
      <p:sp>
        <p:nvSpPr>
          <p:cNvPr id="142" name="Google Shape;142;g304c02914fe_1_40"/>
          <p:cNvSpPr txBox="1"/>
          <p:nvPr/>
        </p:nvSpPr>
        <p:spPr>
          <a:xfrm>
            <a:off x="9008400" y="5521275"/>
            <a:ext cx="2867100" cy="27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Encouraging self-reflection as a tool for growth</a:t>
            </a:r>
            <a:endParaRPr sz="3000">
              <a:solidFill>
                <a:srgbClr val="FFFFFF"/>
              </a:solidFill>
            </a:endParaRPr>
          </a:p>
        </p:txBody>
      </p:sp>
      <p:sp>
        <p:nvSpPr>
          <p:cNvPr id="149" name="Google Shape;149;p9"/>
          <p:cNvSpPr txBox="1">
            <a:spLocks noGrp="1"/>
          </p:cNvSpPr>
          <p:nvPr>
            <p:ph type="body" idx="1"/>
          </p:nvPr>
        </p:nvSpPr>
        <p:spPr>
          <a:xfrm>
            <a:off x="97971" y="892168"/>
            <a:ext cx="11944500" cy="587010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1200"/>
              </a:spcBef>
              <a:spcAft>
                <a:spcPts val="0"/>
              </a:spcAft>
              <a:buClr>
                <a:srgbClr val="000000"/>
              </a:buClr>
              <a:buSzPts val="1100"/>
              <a:buChar char="●"/>
            </a:pPr>
            <a:r>
              <a:rPr lang="en-US" sz="2100" b="1"/>
              <a:t>Self-reflection - </a:t>
            </a:r>
            <a:r>
              <a:rPr lang="en-US" sz="2100"/>
              <a:t>the </a:t>
            </a:r>
            <a:r>
              <a:rPr lang="en-US" sz="2100" b="1"/>
              <a:t>deliberate </a:t>
            </a:r>
            <a:r>
              <a:rPr lang="en-US" sz="2100"/>
              <a:t>process by which teachers </a:t>
            </a:r>
            <a:r>
              <a:rPr lang="en-US" sz="2100" b="1"/>
              <a:t>critically examine </a:t>
            </a:r>
            <a:r>
              <a:rPr lang="en-US" sz="2100"/>
              <a:t>their</a:t>
            </a:r>
            <a:br>
              <a:rPr lang="en-US" sz="2100" b="1"/>
            </a:br>
            <a:r>
              <a:rPr lang="en-US" sz="2100" b="1"/>
              <a:t>	teaching practices,</a:t>
            </a:r>
            <a:br>
              <a:rPr lang="en-US" sz="2100" b="1"/>
            </a:br>
            <a:r>
              <a:rPr lang="en-US" sz="2100" b="1"/>
              <a:t>	classroom interactions, and</a:t>
            </a:r>
            <a:br>
              <a:rPr lang="en-US" sz="2100" b="1"/>
            </a:br>
            <a:r>
              <a:rPr lang="en-US" sz="2100" b="1"/>
              <a:t>	students’ learning outcomes.</a:t>
            </a:r>
            <a:br>
              <a:rPr lang="en-US" sz="2100" b="1"/>
            </a:br>
            <a:endParaRPr sz="2100" b="1"/>
          </a:p>
          <a:p>
            <a:pPr marL="457200" lvl="0" indent="-298450" algn="l" rtl="0">
              <a:lnSpc>
                <a:spcPct val="115000"/>
              </a:lnSpc>
              <a:spcBef>
                <a:spcPts val="0"/>
              </a:spcBef>
              <a:spcAft>
                <a:spcPts val="0"/>
              </a:spcAft>
              <a:buClr>
                <a:srgbClr val="000000"/>
              </a:buClr>
              <a:buSzPts val="1100"/>
              <a:buChar char="●"/>
            </a:pPr>
            <a:r>
              <a:rPr lang="en-US" sz="2100" b="1"/>
              <a:t>It allows educators to:</a:t>
            </a:r>
            <a:endParaRPr sz="2100" b="1"/>
          </a:p>
          <a:p>
            <a:pPr marL="914400" lvl="0" indent="-292100" algn="l" rtl="0">
              <a:lnSpc>
                <a:spcPct val="115000"/>
              </a:lnSpc>
              <a:spcBef>
                <a:spcPts val="0"/>
              </a:spcBef>
              <a:spcAft>
                <a:spcPts val="0"/>
              </a:spcAft>
              <a:buClr>
                <a:srgbClr val="000000"/>
              </a:buClr>
              <a:buSzPts val="1000"/>
              <a:buChar char="●"/>
            </a:pPr>
            <a:r>
              <a:rPr lang="en-US" sz="2100"/>
              <a:t>Identify strengths and areas for growth</a:t>
            </a:r>
            <a:endParaRPr sz="2100"/>
          </a:p>
          <a:p>
            <a:pPr marL="914400" lvl="0" indent="-292100" algn="l" rtl="0">
              <a:lnSpc>
                <a:spcPct val="115000"/>
              </a:lnSpc>
              <a:spcBef>
                <a:spcPts val="0"/>
              </a:spcBef>
              <a:spcAft>
                <a:spcPts val="0"/>
              </a:spcAft>
              <a:buClr>
                <a:srgbClr val="000000"/>
              </a:buClr>
              <a:buSzPts val="1000"/>
              <a:buChar char="●"/>
            </a:pPr>
            <a:r>
              <a:rPr lang="en-US" sz="2100"/>
              <a:t>Make informed, data-driven adjustments</a:t>
            </a:r>
            <a:endParaRPr sz="2100"/>
          </a:p>
          <a:p>
            <a:pPr marL="914400" lvl="0" indent="-292100" algn="l" rtl="0">
              <a:lnSpc>
                <a:spcPct val="115000"/>
              </a:lnSpc>
              <a:spcBef>
                <a:spcPts val="0"/>
              </a:spcBef>
              <a:spcAft>
                <a:spcPts val="0"/>
              </a:spcAft>
              <a:buClr>
                <a:srgbClr val="000000"/>
              </a:buClr>
              <a:buSzPts val="1000"/>
              <a:buChar char="●"/>
            </a:pPr>
            <a:r>
              <a:rPr lang="en-US" sz="2100"/>
              <a:t>Align practice with goals and student needs</a:t>
            </a:r>
            <a:br>
              <a:rPr lang="en-US" sz="2100"/>
            </a:br>
            <a:endParaRPr sz="2100"/>
          </a:p>
          <a:p>
            <a:pPr marL="457200" lvl="0" indent="-298450" algn="l" rtl="0">
              <a:lnSpc>
                <a:spcPct val="115000"/>
              </a:lnSpc>
              <a:spcBef>
                <a:spcPts val="0"/>
              </a:spcBef>
              <a:spcAft>
                <a:spcPts val="0"/>
              </a:spcAft>
              <a:buClr>
                <a:srgbClr val="000000"/>
              </a:buClr>
              <a:buSzPts val="1100"/>
              <a:buChar char="●"/>
            </a:pPr>
            <a:r>
              <a:rPr lang="en-US" sz="2100" b="1"/>
              <a:t>Why is it important?</a:t>
            </a:r>
            <a:endParaRPr sz="2100"/>
          </a:p>
          <a:p>
            <a:pPr marL="914400" lvl="0" indent="-292100" algn="l" rtl="0">
              <a:lnSpc>
                <a:spcPct val="115000"/>
              </a:lnSpc>
              <a:spcBef>
                <a:spcPts val="0"/>
              </a:spcBef>
              <a:spcAft>
                <a:spcPts val="0"/>
              </a:spcAft>
              <a:buClr>
                <a:srgbClr val="000000"/>
              </a:buClr>
              <a:buSzPts val="1000"/>
              <a:buChar char="●"/>
            </a:pPr>
            <a:r>
              <a:rPr lang="en-US" sz="2100"/>
              <a:t>Promotes professional growth through continuous learning and self-awareness</a:t>
            </a:r>
            <a:endParaRPr sz="2100"/>
          </a:p>
          <a:p>
            <a:pPr marL="914400" lvl="0" indent="-292100" algn="l" rtl="0">
              <a:lnSpc>
                <a:spcPct val="115000"/>
              </a:lnSpc>
              <a:spcBef>
                <a:spcPts val="0"/>
              </a:spcBef>
              <a:spcAft>
                <a:spcPts val="0"/>
              </a:spcAft>
              <a:buClr>
                <a:srgbClr val="000000"/>
              </a:buClr>
              <a:buSzPts val="1000"/>
              <a:buChar char="●"/>
            </a:pPr>
            <a:r>
              <a:rPr lang="en-US" sz="2100"/>
              <a:t>Moves teaching from routine to intentional and student-centered</a:t>
            </a:r>
            <a:endParaRPr sz="2100"/>
          </a:p>
          <a:p>
            <a:pPr marL="914400" lvl="0" indent="-292100" algn="l" rtl="0">
              <a:lnSpc>
                <a:spcPct val="115000"/>
              </a:lnSpc>
              <a:spcBef>
                <a:spcPts val="0"/>
              </a:spcBef>
              <a:spcAft>
                <a:spcPts val="0"/>
              </a:spcAft>
              <a:buClr>
                <a:srgbClr val="000000"/>
              </a:buClr>
              <a:buSzPts val="1000"/>
              <a:buChar char="●"/>
            </a:pPr>
            <a:r>
              <a:rPr lang="en-US" sz="2100"/>
              <a:t>Reveals patterns in student engagement, participation, or misunderstanding</a:t>
            </a:r>
            <a:endParaRPr sz="2100"/>
          </a:p>
          <a:p>
            <a:pPr marL="914400" lvl="0" indent="-292100" algn="l" rtl="0">
              <a:lnSpc>
                <a:spcPct val="115000"/>
              </a:lnSpc>
              <a:spcBef>
                <a:spcPts val="0"/>
              </a:spcBef>
              <a:spcAft>
                <a:spcPts val="0"/>
              </a:spcAft>
              <a:buClr>
                <a:srgbClr val="000000"/>
              </a:buClr>
              <a:buSzPts val="1000"/>
              <a:buChar char="●"/>
            </a:pPr>
            <a:r>
              <a:rPr lang="en-US" sz="2100"/>
              <a:t>Supports inclusivity by uncovering unintentional bias or overlooked learner needs</a:t>
            </a:r>
            <a:endParaRPr sz="1000">
              <a:solidFill>
                <a:srgbClr val="000000"/>
              </a:solidFill>
              <a:latin typeface="Arial"/>
              <a:ea typeface="Arial"/>
              <a:cs typeface="Arial"/>
              <a:sym typeface="Arial"/>
            </a:endParaRPr>
          </a:p>
          <a:p>
            <a:pPr marL="457200" lvl="0" indent="0" algn="l" rtl="0">
              <a:lnSpc>
                <a:spcPct val="90000"/>
              </a:lnSpc>
              <a:spcBef>
                <a:spcPts val="1200"/>
              </a:spcBef>
              <a:spcAft>
                <a:spcPts val="0"/>
              </a:spcAft>
              <a:buSzPts val="2200"/>
              <a:buNone/>
            </a:pPr>
            <a:endParaRPr b="1"/>
          </a:p>
          <a:p>
            <a:pPr marL="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50" name="Google Shape;150;p9" title="17888008.jpg"/>
          <p:cNvPicPr preferRelativeResize="0"/>
          <p:nvPr/>
        </p:nvPicPr>
        <p:blipFill rotWithShape="1">
          <a:blip r:embed="rId3">
            <a:alphaModFix/>
          </a:blip>
          <a:srcRect/>
          <a:stretch/>
        </p:blipFill>
        <p:spPr>
          <a:xfrm>
            <a:off x="8741600" y="1836125"/>
            <a:ext cx="2432500" cy="2432500"/>
          </a:xfrm>
          <a:prstGeom prst="rect">
            <a:avLst/>
          </a:prstGeom>
          <a:noFill/>
          <a:ln>
            <a:noFill/>
          </a:ln>
        </p:spPr>
      </p:pic>
      <p:sp>
        <p:nvSpPr>
          <p:cNvPr id="151" name="Google Shape;151;p9"/>
          <p:cNvSpPr txBox="1"/>
          <p:nvPr/>
        </p:nvSpPr>
        <p:spPr>
          <a:xfrm>
            <a:off x="9333600" y="4036125"/>
            <a:ext cx="1840500" cy="23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Freepik.com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7903</Words>
  <Application>Microsoft Office PowerPoint</Application>
  <PresentationFormat>Widescreen</PresentationFormat>
  <Paragraphs>593</Paragraphs>
  <Slides>34</Slides>
  <Notes>34</Notes>
  <HiddenSlides>1</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34</vt:i4>
      </vt:variant>
    </vt:vector>
  </HeadingPairs>
  <TitlesOfParts>
    <vt:vector size="42" baseType="lpstr">
      <vt:lpstr>Open Sans</vt:lpstr>
      <vt:lpstr>Noto Sans Symbols</vt:lpstr>
      <vt:lpstr>Calibri</vt:lpstr>
      <vt:lpstr>Arial</vt:lpstr>
      <vt:lpstr>Roboto</vt:lpstr>
      <vt:lpstr>CARDET Course template - Cover page</vt:lpstr>
      <vt:lpstr>CARDET Course template</vt:lpstr>
      <vt:lpstr>CARDET Course template</vt:lpstr>
      <vt:lpstr>WP3: Teacher training for authentic and gender inclusive informatics education</vt:lpstr>
      <vt:lpstr>Module 5: Evaluation of teaching and assessment practices in secondary informatics education</vt:lpstr>
      <vt:lpstr>Learning outcomes</vt:lpstr>
      <vt:lpstr>Contents (1/2)</vt:lpstr>
      <vt:lpstr>Contents (2/2)</vt:lpstr>
      <vt:lpstr>Introduction</vt:lpstr>
      <vt:lpstr>Why self-assessment matters</vt:lpstr>
      <vt:lpstr>#1 Group activity - Guided self-reflection</vt:lpstr>
      <vt:lpstr>Encouraging self-reflection as a tool for growth</vt:lpstr>
      <vt:lpstr>Core principles of effective self-assessment</vt:lpstr>
      <vt:lpstr>Tools for self-assessment of teaching practices</vt:lpstr>
      <vt:lpstr>Evaluation criteria / rubrics / checklists</vt:lpstr>
      <vt:lpstr>Rubrics vs. checklists</vt:lpstr>
      <vt:lpstr>Developing evaluation criteria</vt:lpstr>
      <vt:lpstr>Developing evaluation criteria – 1. Purpose</vt:lpstr>
      <vt:lpstr>Developing evaluation criteria – 2. Defining criteria (1/3)</vt:lpstr>
      <vt:lpstr>Developing evaluation criteria – 2. Defining criteria (2/3)</vt:lpstr>
      <vt:lpstr>Developing evaluation criteria – 2. Defining criteria (3/3)</vt:lpstr>
      <vt:lpstr>Developing evaluation criteria – 3. Educational objectives</vt:lpstr>
      <vt:lpstr>Developing evaluation criteria – 4. Evaluate the criteria</vt:lpstr>
      <vt:lpstr>The THINKER Self-Reflective Tool</vt:lpstr>
      <vt:lpstr>#2 Group activity – Designing an evaluation critera</vt:lpstr>
      <vt:lpstr>#2 Group activity – Example</vt:lpstr>
      <vt:lpstr>SELFIE Tool</vt:lpstr>
      <vt:lpstr>SELFIE - Area F and Area G criteria</vt:lpstr>
      <vt:lpstr>Self-assessment journals / reflection journals</vt:lpstr>
      <vt:lpstr>Self-assessment through video recording &amp; playback</vt:lpstr>
      <vt:lpstr>Video recording &amp; playback - key steps</vt:lpstr>
      <vt:lpstr>Barriers and strategies for effective self-assessment</vt:lpstr>
      <vt:lpstr>Reflections and conclusions</vt:lpstr>
      <vt:lpstr>Homework / additional tasks</vt:lpstr>
      <vt:lpstr>Additional resources</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2025-11-01T22:58:22Z</dcterms:modified>
</cp:coreProperties>
</file>