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2" r:id="rId2"/>
    <p:sldMasterId id="2147483655" r:id="rId3"/>
  </p:sldMasterIdLst>
  <p:notesMasterIdLst>
    <p:notesMasterId r:id="rId25"/>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Lst>
  <p:sldSz cx="12192000" cy="6858000"/>
  <p:notesSz cx="6858000" cy="9144000"/>
  <p:embeddedFontLst>
    <p:embeddedFont>
      <p:font typeface="Open Sans" panose="020B0606030504020204" pitchFamily="3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2" roundtripDataSignature="AMtx7mgRS13YfSKDu8buEEyqDNIat0b6b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4660"/>
  </p:normalViewPr>
  <p:slideViewPr>
    <p:cSldViewPr snapToGrid="0">
      <p:cViewPr varScale="1">
        <p:scale>
          <a:sx n="112" d="100"/>
          <a:sy n="112" d="100"/>
        </p:scale>
        <p:origin x="5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1.fntdata"/><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customschemas.google.com/relationships/presentationmetadata" Target="metadata"/><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font" Target="fonts/font3.fntdata"/><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font" Target="fonts/font2.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ceop.ku.edu/using-focus-groups-education-research-and-evaluation-practices"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9" name="Google Shape;9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345dc87e41b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 name="Google Shape;164;g345dc87e41b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To assess and improve teaching practices in a structured and meaningful way, many educational institutions rely on </a:t>
            </a:r>
            <a:r>
              <a:rPr lang="en-US" sz="1100" b="1">
                <a:latin typeface="Arial"/>
                <a:ea typeface="Arial"/>
                <a:cs typeface="Arial"/>
                <a:sym typeface="Arial"/>
              </a:rPr>
              <a:t>standardized observation and evaluation tools</a:t>
            </a:r>
            <a:r>
              <a:rPr lang="en-US" sz="1100">
                <a:latin typeface="Arial"/>
                <a:ea typeface="Arial"/>
                <a:cs typeface="Arial"/>
                <a:sym typeface="Arial"/>
              </a:rPr>
              <a:t>. Among the most recognized frameworks are the </a:t>
            </a:r>
            <a:r>
              <a:rPr lang="en-US" sz="1100" b="1">
                <a:latin typeface="Arial"/>
                <a:ea typeface="Arial"/>
                <a:cs typeface="Arial"/>
                <a:sym typeface="Arial"/>
              </a:rPr>
              <a:t>Danielson Framework</a:t>
            </a:r>
            <a:r>
              <a:rPr lang="en-US" sz="1100">
                <a:latin typeface="Arial"/>
                <a:ea typeface="Arial"/>
                <a:cs typeface="Arial"/>
                <a:sym typeface="Arial"/>
              </a:rPr>
              <a:t>, </a:t>
            </a:r>
            <a:r>
              <a:rPr lang="en-US" sz="1100" b="1">
                <a:latin typeface="Arial"/>
                <a:ea typeface="Arial"/>
                <a:cs typeface="Arial"/>
                <a:sym typeface="Arial"/>
              </a:rPr>
              <a:t>CLASS (Classroom Assessment Scoring System)</a:t>
            </a:r>
            <a:r>
              <a:rPr lang="en-US" sz="1100">
                <a:latin typeface="Arial"/>
                <a:ea typeface="Arial"/>
                <a:cs typeface="Arial"/>
                <a:sym typeface="Arial"/>
              </a:rPr>
              <a:t>, and the </a:t>
            </a:r>
            <a:r>
              <a:rPr lang="en-US" sz="1100" b="1">
                <a:latin typeface="Arial"/>
                <a:ea typeface="Arial"/>
                <a:cs typeface="Arial"/>
                <a:sym typeface="Arial"/>
              </a:rPr>
              <a:t>Marzano Teacher Evaluation Model</a:t>
            </a:r>
            <a:r>
              <a:rPr lang="en-US" sz="1100">
                <a:latin typeface="Arial"/>
                <a:ea typeface="Arial"/>
                <a:cs typeface="Arial"/>
                <a:sym typeface="Arial"/>
              </a:rPr>
              <a:t>. These are listed here as good examples and practices that teachers can investigate more on their own if they have interest.</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The </a:t>
            </a:r>
            <a:r>
              <a:rPr lang="en-US" sz="1100" b="1">
                <a:latin typeface="Arial"/>
                <a:ea typeface="Arial"/>
                <a:cs typeface="Arial"/>
                <a:sym typeface="Arial"/>
              </a:rPr>
              <a:t>Danielson Framework for Teaching</a:t>
            </a:r>
            <a:r>
              <a:rPr lang="en-US" sz="1100">
                <a:latin typeface="Arial"/>
                <a:ea typeface="Arial"/>
                <a:cs typeface="Arial"/>
                <a:sym typeface="Arial"/>
              </a:rPr>
              <a:t>, developed by Charlotte Danielson, is one of the most widely adopted models. It is based on four key domains: </a:t>
            </a:r>
            <a:r>
              <a:rPr lang="en-US" sz="1100" b="1">
                <a:latin typeface="Arial"/>
                <a:ea typeface="Arial"/>
                <a:cs typeface="Arial"/>
                <a:sym typeface="Arial"/>
              </a:rPr>
              <a:t>Planning and Preparation</a:t>
            </a:r>
            <a:r>
              <a:rPr lang="en-US" sz="1100">
                <a:latin typeface="Arial"/>
                <a:ea typeface="Arial"/>
                <a:cs typeface="Arial"/>
                <a:sym typeface="Arial"/>
              </a:rPr>
              <a:t>, </a:t>
            </a:r>
            <a:r>
              <a:rPr lang="en-US" sz="1100" b="1">
                <a:latin typeface="Arial"/>
                <a:ea typeface="Arial"/>
                <a:cs typeface="Arial"/>
                <a:sym typeface="Arial"/>
              </a:rPr>
              <a:t>Classroom Environment</a:t>
            </a:r>
            <a:r>
              <a:rPr lang="en-US" sz="1100">
                <a:latin typeface="Arial"/>
                <a:ea typeface="Arial"/>
                <a:cs typeface="Arial"/>
                <a:sym typeface="Arial"/>
              </a:rPr>
              <a:t>, </a:t>
            </a:r>
            <a:r>
              <a:rPr lang="en-US" sz="1100" b="1">
                <a:latin typeface="Arial"/>
                <a:ea typeface="Arial"/>
                <a:cs typeface="Arial"/>
                <a:sym typeface="Arial"/>
              </a:rPr>
              <a:t>Instruction</a:t>
            </a:r>
            <a:r>
              <a:rPr lang="en-US" sz="1100">
                <a:latin typeface="Arial"/>
                <a:ea typeface="Arial"/>
                <a:cs typeface="Arial"/>
                <a:sym typeface="Arial"/>
              </a:rPr>
              <a:t>, and </a:t>
            </a:r>
            <a:r>
              <a:rPr lang="en-US" sz="1100" b="1">
                <a:latin typeface="Arial"/>
                <a:ea typeface="Arial"/>
                <a:cs typeface="Arial"/>
                <a:sym typeface="Arial"/>
              </a:rPr>
              <a:t>Professional Responsibilities</a:t>
            </a:r>
            <a:r>
              <a:rPr lang="en-US" sz="1100">
                <a:latin typeface="Arial"/>
                <a:ea typeface="Arial"/>
                <a:cs typeface="Arial"/>
                <a:sym typeface="Arial"/>
              </a:rPr>
              <a:t>. This framework emphasizes </a:t>
            </a:r>
            <a:r>
              <a:rPr lang="en-US" sz="1100" b="1">
                <a:latin typeface="Arial"/>
                <a:ea typeface="Arial"/>
                <a:cs typeface="Arial"/>
                <a:sym typeface="Arial"/>
              </a:rPr>
              <a:t>reflective practice</a:t>
            </a:r>
            <a:r>
              <a:rPr lang="en-US" sz="1100">
                <a:latin typeface="Arial"/>
                <a:ea typeface="Arial"/>
                <a:cs typeface="Arial"/>
                <a:sym typeface="Arial"/>
              </a:rPr>
              <a:t>, </a:t>
            </a:r>
            <a:r>
              <a:rPr lang="en-US" sz="1100" b="1">
                <a:latin typeface="Arial"/>
                <a:ea typeface="Arial"/>
                <a:cs typeface="Arial"/>
                <a:sym typeface="Arial"/>
              </a:rPr>
              <a:t>student-centered learning</a:t>
            </a:r>
            <a:r>
              <a:rPr lang="en-US" sz="1100">
                <a:latin typeface="Arial"/>
                <a:ea typeface="Arial"/>
                <a:cs typeface="Arial"/>
                <a:sym typeface="Arial"/>
              </a:rPr>
              <a:t>, and </a:t>
            </a:r>
            <a:r>
              <a:rPr lang="en-US" sz="1100" b="1">
                <a:latin typeface="Arial"/>
                <a:ea typeface="Arial"/>
                <a:cs typeface="Arial"/>
                <a:sym typeface="Arial"/>
              </a:rPr>
              <a:t>professional growth</a:t>
            </a:r>
            <a:r>
              <a:rPr lang="en-US" sz="1100">
                <a:latin typeface="Arial"/>
                <a:ea typeface="Arial"/>
                <a:cs typeface="Arial"/>
                <a:sym typeface="Arial"/>
              </a:rPr>
              <a:t>, and is often used not only for evaluation but also for mentoring and teacher development.</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The </a:t>
            </a:r>
            <a:r>
              <a:rPr lang="en-US" sz="1100" b="1">
                <a:latin typeface="Arial"/>
                <a:ea typeface="Arial"/>
                <a:cs typeface="Arial"/>
                <a:sym typeface="Arial"/>
              </a:rPr>
              <a:t>CLASS (Classroom Assessment Scoring System)</a:t>
            </a:r>
            <a:r>
              <a:rPr lang="en-US" sz="1100">
                <a:latin typeface="Arial"/>
                <a:ea typeface="Arial"/>
                <a:cs typeface="Arial"/>
                <a:sym typeface="Arial"/>
              </a:rPr>
              <a:t> focuses primarily on the </a:t>
            </a:r>
            <a:r>
              <a:rPr lang="en-US" sz="1100" b="1">
                <a:latin typeface="Arial"/>
                <a:ea typeface="Arial"/>
                <a:cs typeface="Arial"/>
                <a:sym typeface="Arial"/>
              </a:rPr>
              <a:t>quality of teacher-student interactions</a:t>
            </a:r>
            <a:r>
              <a:rPr lang="en-US" sz="1100">
                <a:latin typeface="Arial"/>
                <a:ea typeface="Arial"/>
                <a:cs typeface="Arial"/>
                <a:sym typeface="Arial"/>
              </a:rPr>
              <a:t>. It evaluates areas such as </a:t>
            </a:r>
            <a:r>
              <a:rPr lang="en-US" sz="1100" b="1">
                <a:latin typeface="Arial"/>
                <a:ea typeface="Arial"/>
                <a:cs typeface="Arial"/>
                <a:sym typeface="Arial"/>
              </a:rPr>
              <a:t>emotional support</a:t>
            </a:r>
            <a:r>
              <a:rPr lang="en-US" sz="1100">
                <a:latin typeface="Arial"/>
                <a:ea typeface="Arial"/>
                <a:cs typeface="Arial"/>
                <a:sym typeface="Arial"/>
              </a:rPr>
              <a:t>, </a:t>
            </a:r>
            <a:r>
              <a:rPr lang="en-US" sz="1100" b="1">
                <a:latin typeface="Arial"/>
                <a:ea typeface="Arial"/>
                <a:cs typeface="Arial"/>
                <a:sym typeface="Arial"/>
              </a:rPr>
              <a:t>classroom organization</a:t>
            </a:r>
            <a:r>
              <a:rPr lang="en-US" sz="1100">
                <a:latin typeface="Arial"/>
                <a:ea typeface="Arial"/>
                <a:cs typeface="Arial"/>
                <a:sym typeface="Arial"/>
              </a:rPr>
              <a:t>, and </a:t>
            </a:r>
            <a:r>
              <a:rPr lang="en-US" sz="1100" b="1">
                <a:latin typeface="Arial"/>
                <a:ea typeface="Arial"/>
                <a:cs typeface="Arial"/>
                <a:sym typeface="Arial"/>
              </a:rPr>
              <a:t>instructional support</a:t>
            </a:r>
            <a:r>
              <a:rPr lang="en-US" sz="1100">
                <a:latin typeface="Arial"/>
                <a:ea typeface="Arial"/>
                <a:cs typeface="Arial"/>
                <a:sym typeface="Arial"/>
              </a:rPr>
              <a:t>. Originally developed for early childhood education, CLASS is now widely applied across all grade levels to understand how relational and emotional dynamics in the classroom affect student learning and development.</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The </a:t>
            </a:r>
            <a:r>
              <a:rPr lang="en-US" sz="1100" b="1">
                <a:latin typeface="Arial"/>
                <a:ea typeface="Arial"/>
                <a:cs typeface="Arial"/>
                <a:sym typeface="Arial"/>
              </a:rPr>
              <a:t>Marzano Teacher Evaluation Model</a:t>
            </a:r>
            <a:r>
              <a:rPr lang="en-US" sz="1100">
                <a:latin typeface="Arial"/>
                <a:ea typeface="Arial"/>
                <a:cs typeface="Arial"/>
                <a:sym typeface="Arial"/>
              </a:rPr>
              <a:t>, created by Dr. Robert Marzano, is a </a:t>
            </a:r>
            <a:r>
              <a:rPr lang="en-US" sz="1100" b="1">
                <a:latin typeface="Arial"/>
                <a:ea typeface="Arial"/>
                <a:cs typeface="Arial"/>
                <a:sym typeface="Arial"/>
              </a:rPr>
              <a:t>research-based framework</a:t>
            </a:r>
            <a:r>
              <a:rPr lang="en-US" sz="1100">
                <a:latin typeface="Arial"/>
                <a:ea typeface="Arial"/>
                <a:cs typeface="Arial"/>
                <a:sym typeface="Arial"/>
              </a:rPr>
              <a:t> aimed at improving student achievement through effective instructional strategies. It consists of four domains: </a:t>
            </a:r>
            <a:r>
              <a:rPr lang="en-US" sz="1100" b="1">
                <a:latin typeface="Arial"/>
                <a:ea typeface="Arial"/>
                <a:cs typeface="Arial"/>
                <a:sym typeface="Arial"/>
              </a:rPr>
              <a:t>Classroom Strategies and Behaviors</a:t>
            </a:r>
            <a:r>
              <a:rPr lang="en-US" sz="1100">
                <a:latin typeface="Arial"/>
                <a:ea typeface="Arial"/>
                <a:cs typeface="Arial"/>
                <a:sym typeface="Arial"/>
              </a:rPr>
              <a:t>, </a:t>
            </a:r>
            <a:r>
              <a:rPr lang="en-US" sz="1100" b="1">
                <a:latin typeface="Arial"/>
                <a:ea typeface="Arial"/>
                <a:cs typeface="Arial"/>
                <a:sym typeface="Arial"/>
              </a:rPr>
              <a:t>Planning and Preparing</a:t>
            </a:r>
            <a:r>
              <a:rPr lang="en-US" sz="1100">
                <a:latin typeface="Arial"/>
                <a:ea typeface="Arial"/>
                <a:cs typeface="Arial"/>
                <a:sym typeface="Arial"/>
              </a:rPr>
              <a:t>, </a:t>
            </a:r>
            <a:r>
              <a:rPr lang="en-US" sz="1100" b="1">
                <a:latin typeface="Arial"/>
                <a:ea typeface="Arial"/>
                <a:cs typeface="Arial"/>
                <a:sym typeface="Arial"/>
              </a:rPr>
              <a:t>Reflecting on Teaching</a:t>
            </a:r>
            <a:r>
              <a:rPr lang="en-US" sz="1100">
                <a:latin typeface="Arial"/>
                <a:ea typeface="Arial"/>
                <a:cs typeface="Arial"/>
                <a:sym typeface="Arial"/>
              </a:rPr>
              <a:t>, and </a:t>
            </a:r>
            <a:r>
              <a:rPr lang="en-US" sz="1100" b="1">
                <a:latin typeface="Arial"/>
                <a:ea typeface="Arial"/>
                <a:cs typeface="Arial"/>
                <a:sym typeface="Arial"/>
              </a:rPr>
              <a:t>Collegiality and Professionalism</a:t>
            </a:r>
            <a:r>
              <a:rPr lang="en-US" sz="1100">
                <a:latin typeface="Arial"/>
                <a:ea typeface="Arial"/>
                <a:cs typeface="Arial"/>
                <a:sym typeface="Arial"/>
              </a:rPr>
              <a:t>. It places strong emphasis on </a:t>
            </a:r>
            <a:r>
              <a:rPr lang="en-US" sz="1100" b="1">
                <a:latin typeface="Arial"/>
                <a:ea typeface="Arial"/>
                <a:cs typeface="Arial"/>
                <a:sym typeface="Arial"/>
              </a:rPr>
              <a:t>goal-setting</a:t>
            </a:r>
            <a:r>
              <a:rPr lang="en-US" sz="1100">
                <a:latin typeface="Arial"/>
                <a:ea typeface="Arial"/>
                <a:cs typeface="Arial"/>
                <a:sym typeface="Arial"/>
              </a:rPr>
              <a:t>, </a:t>
            </a:r>
            <a:r>
              <a:rPr lang="en-US" sz="1100" b="1">
                <a:latin typeface="Arial"/>
                <a:ea typeface="Arial"/>
                <a:cs typeface="Arial"/>
                <a:sym typeface="Arial"/>
              </a:rPr>
              <a:t>data-driven instruction</a:t>
            </a:r>
            <a:r>
              <a:rPr lang="en-US" sz="1100">
                <a:latin typeface="Arial"/>
                <a:ea typeface="Arial"/>
                <a:cs typeface="Arial"/>
                <a:sym typeface="Arial"/>
              </a:rPr>
              <a:t>, and </a:t>
            </a:r>
            <a:r>
              <a:rPr lang="en-US" sz="1100" b="1">
                <a:latin typeface="Arial"/>
                <a:ea typeface="Arial"/>
                <a:cs typeface="Arial"/>
                <a:sym typeface="Arial"/>
              </a:rPr>
              <a:t>continuous teacher improvement</a:t>
            </a:r>
            <a:r>
              <a:rPr lang="en-US" sz="1100">
                <a:latin typeface="Arial"/>
                <a:ea typeface="Arial"/>
                <a:cs typeface="Arial"/>
                <a:sym typeface="Arial"/>
              </a:rPr>
              <a:t>.</a:t>
            </a:r>
            <a:endParaRPr sz="1100">
              <a:latin typeface="Arial"/>
              <a:ea typeface="Arial"/>
              <a:cs typeface="Arial"/>
              <a:sym typeface="Arial"/>
            </a:endParaRPr>
          </a:p>
          <a:p>
            <a:pPr marL="0" lvl="0" indent="0" algn="l" rtl="0">
              <a:lnSpc>
                <a:spcPct val="115000"/>
              </a:lnSpc>
              <a:spcBef>
                <a:spcPts val="1200"/>
              </a:spcBef>
              <a:spcAft>
                <a:spcPts val="0"/>
              </a:spcAft>
              <a:buSzPts val="1400"/>
              <a:buNone/>
            </a:pPr>
            <a:r>
              <a:rPr lang="en-US" sz="1100">
                <a:latin typeface="Arial"/>
                <a:ea typeface="Arial"/>
                <a:cs typeface="Arial"/>
                <a:sym typeface="Arial"/>
              </a:rPr>
              <a:t>Each of these models offers a different lens through which to view and support teaching practice, and they are often selected based on institutional goals, educational context, and desired outcomes for professional development.</a:t>
            </a:r>
            <a:endParaRPr sz="1100">
              <a:latin typeface="Arial"/>
              <a:ea typeface="Arial"/>
              <a:cs typeface="Arial"/>
              <a:sym typeface="Arial"/>
            </a:endParaRPr>
          </a:p>
          <a:p>
            <a:pPr marL="0" lvl="0" indent="0" algn="l" rtl="0">
              <a:lnSpc>
                <a:spcPct val="115000"/>
              </a:lnSpc>
              <a:spcBef>
                <a:spcPts val="1200"/>
              </a:spcBef>
              <a:spcAft>
                <a:spcPts val="1200"/>
              </a:spcAft>
              <a:buSzPts val="1400"/>
              <a:buNone/>
            </a:pPr>
            <a:r>
              <a:rPr lang="en-US" sz="1100">
                <a:latin typeface="Arial"/>
                <a:ea typeface="Arial"/>
                <a:cs typeface="Arial"/>
                <a:sym typeface="Arial"/>
              </a:rPr>
              <a:t>Those examples are here so participants learn/renew their knowledge about them but they might be too detailed/comprehensive to apply them entirely in this context.</a:t>
            </a:r>
            <a:endParaRPr sz="1100">
              <a:latin typeface="Arial"/>
              <a:ea typeface="Arial"/>
              <a:cs typeface="Arial"/>
              <a:sym typeface="Arial"/>
            </a:endParaRPr>
          </a:p>
        </p:txBody>
      </p:sp>
      <p:sp>
        <p:nvSpPr>
          <p:cNvPr id="165" name="Google Shape;165;g345dc87e41b_0_1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345dc87e41b_0_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3" name="Google Shape;173;g345dc87e41b_0_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400"/>
              <a:buNone/>
            </a:pPr>
            <a:r>
              <a:rPr lang="en-US" sz="1100" b="1">
                <a:latin typeface="Arial"/>
                <a:ea typeface="Arial"/>
                <a:cs typeface="Arial"/>
                <a:sym typeface="Arial"/>
              </a:rPr>
              <a:t>Teaching well must be recognizable in students’ performance data. This </a:t>
            </a:r>
            <a:r>
              <a:rPr lang="en-US" sz="1100">
                <a:latin typeface="Arial"/>
                <a:ea typeface="Arial"/>
                <a:cs typeface="Arial"/>
                <a:sym typeface="Arial"/>
              </a:rPr>
              <a:t>refers to measurable information that shows how well students are </a:t>
            </a:r>
            <a:r>
              <a:rPr lang="en-US" sz="1100" b="1">
                <a:latin typeface="Arial"/>
                <a:ea typeface="Arial"/>
                <a:cs typeface="Arial"/>
                <a:sym typeface="Arial"/>
              </a:rPr>
              <a:t>learning</a:t>
            </a:r>
            <a:r>
              <a:rPr lang="en-US" sz="1100">
                <a:latin typeface="Arial"/>
                <a:ea typeface="Arial"/>
                <a:cs typeface="Arial"/>
                <a:sym typeface="Arial"/>
              </a:rPr>
              <a:t>, </a:t>
            </a:r>
            <a:r>
              <a:rPr lang="en-US" sz="1100" b="1">
                <a:latin typeface="Arial"/>
                <a:ea typeface="Arial"/>
                <a:cs typeface="Arial"/>
                <a:sym typeface="Arial"/>
              </a:rPr>
              <a:t>progressing</a:t>
            </a:r>
            <a:r>
              <a:rPr lang="en-US" sz="1100">
                <a:latin typeface="Arial"/>
                <a:ea typeface="Arial"/>
                <a:cs typeface="Arial"/>
                <a:sym typeface="Arial"/>
              </a:rPr>
              <a:t>, and </a:t>
            </a:r>
            <a:r>
              <a:rPr lang="en-US" sz="1100" b="1">
                <a:latin typeface="Arial"/>
                <a:ea typeface="Arial"/>
                <a:cs typeface="Arial"/>
                <a:sym typeface="Arial"/>
              </a:rPr>
              <a:t>achieving their educational goals or learning outcomes</a:t>
            </a:r>
            <a:r>
              <a:rPr lang="en-US" sz="1100">
                <a:latin typeface="Arial"/>
                <a:ea typeface="Arial"/>
                <a:cs typeface="Arial"/>
                <a:sym typeface="Arial"/>
              </a:rPr>
              <a:t>. This data can come from a variety of sources and can be used as an indicator of good teaching practices. One key area is </a:t>
            </a:r>
            <a:r>
              <a:rPr lang="en-US" sz="1100" b="1">
                <a:latin typeface="Arial"/>
                <a:ea typeface="Arial"/>
                <a:cs typeface="Arial"/>
                <a:sym typeface="Arial"/>
              </a:rPr>
              <a:t>assessment results</a:t>
            </a:r>
            <a:r>
              <a:rPr lang="en-US" sz="1100">
                <a:latin typeface="Arial"/>
                <a:ea typeface="Arial"/>
                <a:cs typeface="Arial"/>
                <a:sym typeface="Arial"/>
              </a:rPr>
              <a:t>, which include both </a:t>
            </a:r>
            <a:r>
              <a:rPr lang="en-US" sz="1100" b="1">
                <a:latin typeface="Arial"/>
                <a:ea typeface="Arial"/>
                <a:cs typeface="Arial"/>
                <a:sym typeface="Arial"/>
              </a:rPr>
              <a:t>formative assessments</a:t>
            </a:r>
            <a:r>
              <a:rPr lang="en-US" sz="1100">
                <a:latin typeface="Arial"/>
                <a:ea typeface="Arial"/>
                <a:cs typeface="Arial"/>
                <a:sym typeface="Arial"/>
              </a:rPr>
              <a:t>—such as quizzes and classwork used to monitor learning during instruction—and </a:t>
            </a:r>
            <a:r>
              <a:rPr lang="en-US" sz="1100" b="1">
                <a:latin typeface="Arial"/>
                <a:ea typeface="Arial"/>
                <a:cs typeface="Arial"/>
                <a:sym typeface="Arial"/>
              </a:rPr>
              <a:t>summative assessments</a:t>
            </a:r>
            <a:r>
              <a:rPr lang="en-US" sz="1100">
                <a:latin typeface="Arial"/>
                <a:ea typeface="Arial"/>
                <a:cs typeface="Arial"/>
                <a:sym typeface="Arial"/>
              </a:rPr>
              <a:t>, like unit tests or final exams that evaluate learning at the end of a period.</a:t>
            </a:r>
            <a:endParaRPr sz="1100">
              <a:latin typeface="Arial"/>
              <a:ea typeface="Arial"/>
              <a:cs typeface="Arial"/>
              <a:sym typeface="Arial"/>
            </a:endParaRPr>
          </a:p>
          <a:p>
            <a:pPr marL="0" lvl="0" indent="0" algn="l" rtl="0">
              <a:lnSpc>
                <a:spcPct val="115000"/>
              </a:lnSpc>
              <a:spcBef>
                <a:spcPts val="1200"/>
              </a:spcBef>
              <a:spcAft>
                <a:spcPts val="0"/>
              </a:spcAft>
              <a:buSzPts val="1400"/>
              <a:buNone/>
            </a:pPr>
            <a:r>
              <a:rPr lang="en-US" sz="1100">
                <a:latin typeface="Arial"/>
                <a:ea typeface="Arial"/>
                <a:cs typeface="Arial"/>
                <a:sym typeface="Arial"/>
              </a:rPr>
              <a:t>In addition to academic performance, student data also includes </a:t>
            </a:r>
            <a:r>
              <a:rPr lang="en-US" sz="1100" b="1">
                <a:latin typeface="Arial"/>
                <a:ea typeface="Arial"/>
                <a:cs typeface="Arial"/>
                <a:sym typeface="Arial"/>
              </a:rPr>
              <a:t>behavioral and engagement metrics</a:t>
            </a:r>
            <a:r>
              <a:rPr lang="en-US" sz="1100">
                <a:latin typeface="Arial"/>
                <a:ea typeface="Arial"/>
                <a:cs typeface="Arial"/>
                <a:sym typeface="Arial"/>
              </a:rPr>
              <a:t>, which are particularly relevant in digital learning environments like </a:t>
            </a:r>
            <a:r>
              <a:rPr lang="en-US" sz="1100" b="1">
                <a:latin typeface="Arial"/>
                <a:ea typeface="Arial"/>
                <a:cs typeface="Arial"/>
                <a:sym typeface="Arial"/>
              </a:rPr>
              <a:t>Moodle</a:t>
            </a:r>
            <a:r>
              <a:rPr lang="en-US" sz="1100">
                <a:latin typeface="Arial"/>
                <a:ea typeface="Arial"/>
                <a:cs typeface="Arial"/>
                <a:sym typeface="Arial"/>
              </a:rPr>
              <a:t> or other learning management systems. These metrics might track </a:t>
            </a:r>
            <a:r>
              <a:rPr lang="en-US" sz="1100" b="1">
                <a:latin typeface="Arial"/>
                <a:ea typeface="Arial"/>
                <a:cs typeface="Arial"/>
                <a:sym typeface="Arial"/>
              </a:rPr>
              <a:t>participation rates</a:t>
            </a:r>
            <a:r>
              <a:rPr lang="en-US" sz="1100">
                <a:latin typeface="Arial"/>
                <a:ea typeface="Arial"/>
                <a:cs typeface="Arial"/>
                <a:sym typeface="Arial"/>
              </a:rPr>
              <a:t>, </a:t>
            </a:r>
            <a:r>
              <a:rPr lang="en-US" sz="1100" b="1">
                <a:latin typeface="Arial"/>
                <a:ea typeface="Arial"/>
                <a:cs typeface="Arial"/>
                <a:sym typeface="Arial"/>
              </a:rPr>
              <a:t>attendance</a:t>
            </a:r>
            <a:r>
              <a:rPr lang="en-US" sz="1100">
                <a:latin typeface="Arial"/>
                <a:ea typeface="Arial"/>
                <a:cs typeface="Arial"/>
                <a:sym typeface="Arial"/>
              </a:rPr>
              <a:t>, </a:t>
            </a:r>
            <a:r>
              <a:rPr lang="en-US" sz="1100" b="1">
                <a:latin typeface="Arial"/>
                <a:ea typeface="Arial"/>
                <a:cs typeface="Arial"/>
                <a:sym typeface="Arial"/>
              </a:rPr>
              <a:t>task completion</a:t>
            </a:r>
            <a:r>
              <a:rPr lang="en-US" sz="1100">
                <a:latin typeface="Arial"/>
                <a:ea typeface="Arial"/>
                <a:cs typeface="Arial"/>
                <a:sym typeface="Arial"/>
              </a:rPr>
              <a:t>, and the amount of </a:t>
            </a:r>
            <a:r>
              <a:rPr lang="en-US" sz="1100" b="1">
                <a:latin typeface="Arial"/>
                <a:ea typeface="Arial"/>
                <a:cs typeface="Arial"/>
                <a:sym typeface="Arial"/>
              </a:rPr>
              <a:t>time students spend on tasks</a:t>
            </a:r>
            <a:r>
              <a:rPr lang="en-US" sz="1100">
                <a:latin typeface="Arial"/>
                <a:ea typeface="Arial"/>
                <a:cs typeface="Arial"/>
                <a:sym typeface="Arial"/>
              </a:rPr>
              <a:t> within the platform - all available in </a:t>
            </a:r>
            <a:r>
              <a:rPr lang="en-US" sz="1100" b="1">
                <a:latin typeface="Arial"/>
                <a:ea typeface="Arial"/>
                <a:cs typeface="Arial"/>
                <a:sym typeface="Arial"/>
              </a:rPr>
              <a:t>Moodle logs</a:t>
            </a:r>
            <a:r>
              <a:rPr lang="en-US" sz="1100">
                <a:latin typeface="Arial"/>
                <a:ea typeface="Arial"/>
                <a:cs typeface="Arial"/>
                <a:sym typeface="Arial"/>
              </a:rPr>
              <a:t>. Together, these data points help teachers and schools better understand student needs, adjust instruction, and support improved learning outcomes.</a:t>
            </a:r>
            <a:endParaRPr sz="1100">
              <a:latin typeface="Arial"/>
              <a:ea typeface="Arial"/>
              <a:cs typeface="Arial"/>
              <a:sym typeface="Arial"/>
            </a:endParaRPr>
          </a:p>
          <a:p>
            <a:pPr marL="0" lvl="0" indent="0" algn="l" rtl="0">
              <a:lnSpc>
                <a:spcPct val="115000"/>
              </a:lnSpc>
              <a:spcBef>
                <a:spcPts val="1200"/>
              </a:spcBef>
              <a:spcAft>
                <a:spcPts val="1200"/>
              </a:spcAft>
              <a:buSzPts val="1400"/>
              <a:buNone/>
            </a:pPr>
            <a:endParaRPr sz="1100">
              <a:latin typeface="Arial"/>
              <a:ea typeface="Arial"/>
              <a:cs typeface="Arial"/>
              <a:sym typeface="Arial"/>
            </a:endParaRPr>
          </a:p>
        </p:txBody>
      </p:sp>
      <p:sp>
        <p:nvSpPr>
          <p:cNvPr id="174" name="Google Shape;174;g345dc87e41b_0_3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347a9509dc2_0_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1" name="Google Shape;181;g347a9509dc2_0_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400"/>
              <a:buNone/>
            </a:pPr>
            <a:r>
              <a:rPr lang="en-US" sz="1100">
                <a:latin typeface="Arial"/>
                <a:ea typeface="Arial"/>
                <a:cs typeface="Arial"/>
                <a:sym typeface="Arial"/>
              </a:rPr>
              <a:t>There is a growing body of </a:t>
            </a:r>
            <a:r>
              <a:rPr lang="en-US" sz="1100" b="1">
                <a:latin typeface="Arial"/>
                <a:ea typeface="Arial"/>
                <a:cs typeface="Arial"/>
                <a:sym typeface="Arial"/>
              </a:rPr>
              <a:t>scientific research</a:t>
            </a:r>
            <a:r>
              <a:rPr lang="en-US" sz="1100">
                <a:latin typeface="Arial"/>
                <a:ea typeface="Arial"/>
                <a:cs typeface="Arial"/>
                <a:sym typeface="Arial"/>
              </a:rPr>
              <a:t> supporting the use of </a:t>
            </a:r>
            <a:r>
              <a:rPr lang="en-US" sz="1100" b="1">
                <a:latin typeface="Arial"/>
                <a:ea typeface="Arial"/>
                <a:cs typeface="Arial"/>
                <a:sym typeface="Arial"/>
              </a:rPr>
              <a:t>Audience Response Systems (ARS)</a:t>
            </a:r>
            <a:r>
              <a:rPr lang="en-US" sz="1100">
                <a:latin typeface="Arial"/>
                <a:ea typeface="Arial"/>
                <a:cs typeface="Arial"/>
                <a:sym typeface="Arial"/>
              </a:rPr>
              <a:t> in education. These studies show that ARS tools can </a:t>
            </a:r>
            <a:r>
              <a:rPr lang="en-US" sz="1100" b="1">
                <a:latin typeface="Arial"/>
                <a:ea typeface="Arial"/>
                <a:cs typeface="Arial"/>
                <a:sym typeface="Arial"/>
              </a:rPr>
              <a:t>improve engagement, learning outcomes, and assessment quality</a:t>
            </a:r>
            <a:r>
              <a:rPr lang="en-US" sz="1100">
                <a:latin typeface="Arial"/>
                <a:ea typeface="Arial"/>
                <a:cs typeface="Arial"/>
                <a:sym typeface="Arial"/>
              </a:rPr>
              <a:t>, especially when used thoughtfully in </a:t>
            </a:r>
            <a:r>
              <a:rPr lang="en-US" sz="1100" b="1">
                <a:latin typeface="Arial"/>
                <a:ea typeface="Arial"/>
                <a:cs typeface="Arial"/>
                <a:sym typeface="Arial"/>
              </a:rPr>
              <a:t>formative</a:t>
            </a:r>
            <a:r>
              <a:rPr lang="en-US" sz="1100">
                <a:latin typeface="Arial"/>
                <a:ea typeface="Arial"/>
                <a:cs typeface="Arial"/>
                <a:sym typeface="Arial"/>
              </a:rPr>
              <a:t> and </a:t>
            </a:r>
            <a:r>
              <a:rPr lang="en-US" sz="1100" b="1">
                <a:latin typeface="Arial"/>
                <a:ea typeface="Arial"/>
                <a:cs typeface="Arial"/>
                <a:sym typeface="Arial"/>
              </a:rPr>
              <a:t>summative</a:t>
            </a:r>
            <a:r>
              <a:rPr lang="en-US" sz="1100">
                <a:latin typeface="Arial"/>
                <a:ea typeface="Arial"/>
                <a:cs typeface="Arial"/>
                <a:sym typeface="Arial"/>
              </a:rPr>
              <a:t> contexts.</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Audience Response Systems provide a simple and effective way to collect data on both student performance and opinions. They enable students to respond to questions or prompts in real time using devices such as smartphones, tablets, or computers. Popular platforms that support this approach include Kahoot, Socrative, Mentimeter (you should prepare materials and questions on platform in advance), and AudIT (ad hoc - you ask questions wherever and just use the system to acquire answers) .</a:t>
            </a:r>
            <a:endParaRPr sz="1100">
              <a:latin typeface="Arial"/>
              <a:ea typeface="Arial"/>
              <a:cs typeface="Arial"/>
              <a:sym typeface="Arial"/>
            </a:endParaRPr>
          </a:p>
          <a:p>
            <a:pPr marL="0" lvl="0" indent="0" algn="l" rtl="0">
              <a:lnSpc>
                <a:spcPct val="115000"/>
              </a:lnSpc>
              <a:spcBef>
                <a:spcPts val="1200"/>
              </a:spcBef>
              <a:spcAft>
                <a:spcPts val="0"/>
              </a:spcAft>
              <a:buSzPts val="1400"/>
              <a:buNone/>
            </a:pPr>
            <a:r>
              <a:rPr lang="en-US" sz="1100">
                <a:latin typeface="Arial"/>
                <a:ea typeface="Arial"/>
                <a:cs typeface="Arial"/>
                <a:sym typeface="Arial"/>
              </a:rPr>
              <a:t>By integrating these tools into lessons, teachers can gather </a:t>
            </a:r>
            <a:r>
              <a:rPr lang="en-US" sz="1100" b="1">
                <a:latin typeface="Arial"/>
                <a:ea typeface="Arial"/>
                <a:cs typeface="Arial"/>
                <a:sym typeface="Arial"/>
              </a:rPr>
              <a:t>instant feedback</a:t>
            </a:r>
            <a:r>
              <a:rPr lang="en-US" sz="1100">
                <a:latin typeface="Arial"/>
                <a:ea typeface="Arial"/>
                <a:cs typeface="Arial"/>
                <a:sym typeface="Arial"/>
              </a:rPr>
              <a:t> on student understanding and perspectives. This approach not only boosts </a:t>
            </a:r>
            <a:r>
              <a:rPr lang="en-US" sz="1100" b="1">
                <a:latin typeface="Arial"/>
                <a:ea typeface="Arial"/>
                <a:cs typeface="Arial"/>
                <a:sym typeface="Arial"/>
              </a:rPr>
              <a:t>student participation</a:t>
            </a:r>
            <a:r>
              <a:rPr lang="en-US" sz="1100">
                <a:latin typeface="Arial"/>
                <a:ea typeface="Arial"/>
                <a:cs typeface="Arial"/>
                <a:sym typeface="Arial"/>
              </a:rPr>
              <a:t>, especially among quieter learners, but also promotes </a:t>
            </a:r>
            <a:r>
              <a:rPr lang="en-US" sz="1100" b="1">
                <a:latin typeface="Arial"/>
                <a:ea typeface="Arial"/>
                <a:cs typeface="Arial"/>
                <a:sym typeface="Arial"/>
              </a:rPr>
              <a:t>reflection</a:t>
            </a:r>
            <a:r>
              <a:rPr lang="en-US" sz="1100">
                <a:latin typeface="Arial"/>
                <a:ea typeface="Arial"/>
                <a:cs typeface="Arial"/>
                <a:sym typeface="Arial"/>
              </a:rPr>
              <a:t> and </a:t>
            </a:r>
            <a:r>
              <a:rPr lang="en-US" sz="1100" b="1">
                <a:latin typeface="Arial"/>
                <a:ea typeface="Arial"/>
                <a:cs typeface="Arial"/>
                <a:sym typeface="Arial"/>
              </a:rPr>
              <a:t>metacognitive awareness</a:t>
            </a:r>
            <a:r>
              <a:rPr lang="en-US" sz="1100">
                <a:latin typeface="Arial"/>
                <a:ea typeface="Arial"/>
                <a:cs typeface="Arial"/>
                <a:sym typeface="Arial"/>
              </a:rPr>
              <a:t>. In addition, it adds a layer of </a:t>
            </a:r>
            <a:r>
              <a:rPr lang="en-US" sz="1100" b="1">
                <a:latin typeface="Arial"/>
                <a:ea typeface="Arial"/>
                <a:cs typeface="Arial"/>
                <a:sym typeface="Arial"/>
              </a:rPr>
              <a:t>interactivity and engagement</a:t>
            </a:r>
            <a:r>
              <a:rPr lang="en-US" sz="1100">
                <a:latin typeface="Arial"/>
                <a:ea typeface="Arial"/>
                <a:cs typeface="Arial"/>
                <a:sym typeface="Arial"/>
              </a:rPr>
              <a:t> to the learning experience, making lessons more dynamic and student-centered.</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In the context of this presentation, audience response systems are a valuable tool for acquiring information about students’ learning outcomes (summative and formative assessments) as well as a tool for acquiring feedback from students regarding teaching practices.</a:t>
            </a:r>
            <a:endParaRPr sz="1100">
              <a:latin typeface="Arial"/>
              <a:ea typeface="Arial"/>
              <a:cs typeface="Arial"/>
              <a:sym typeface="Arial"/>
            </a:endParaRPr>
          </a:p>
          <a:p>
            <a:pPr marL="0" lvl="0" indent="0" algn="l" rtl="0">
              <a:lnSpc>
                <a:spcPct val="115000"/>
              </a:lnSpc>
              <a:spcBef>
                <a:spcPts val="1200"/>
              </a:spcBef>
              <a:spcAft>
                <a:spcPts val="1200"/>
              </a:spcAft>
              <a:buSzPts val="1400"/>
              <a:buNone/>
            </a:pPr>
            <a:endParaRPr sz="1100">
              <a:latin typeface="Arial"/>
              <a:ea typeface="Arial"/>
              <a:cs typeface="Arial"/>
              <a:sym typeface="Arial"/>
            </a:endParaRPr>
          </a:p>
        </p:txBody>
      </p:sp>
      <p:sp>
        <p:nvSpPr>
          <p:cNvPr id="182" name="Google Shape;182;g347a9509dc2_0_6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347a9509dc2_0_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g347a9509dc2_0_9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This slide can be a practical exercise if participants have computers (not so convenient on smartphones) or it can be just presented as an example that participants can explore more on their own as homework.</a:t>
            </a:r>
            <a:endParaRPr sz="1100">
              <a:latin typeface="Arial"/>
              <a:ea typeface="Arial"/>
              <a:cs typeface="Arial"/>
              <a:sym typeface="Arial"/>
            </a:endParaRPr>
          </a:p>
          <a:p>
            <a:pPr marL="0" lvl="0" indent="0" algn="l" rtl="0">
              <a:lnSpc>
                <a:spcPct val="115000"/>
              </a:lnSpc>
              <a:spcBef>
                <a:spcPts val="1200"/>
              </a:spcBef>
              <a:spcAft>
                <a:spcPts val="1200"/>
              </a:spcAft>
              <a:buSzPts val="1400"/>
              <a:buNone/>
            </a:pPr>
            <a:r>
              <a:rPr lang="en-US" sz="1100">
                <a:latin typeface="Arial"/>
                <a:ea typeface="Arial"/>
                <a:cs typeface="Arial"/>
                <a:sym typeface="Arial"/>
              </a:rPr>
              <a:t>AudIT is an audience response system designed to minimize the amount of preparation. Contrary to powerful tools like Kahoot where you must prepare your materials in advance, AudIT assumes you will ask your questions in your slideshow, on the blackboard, even verbally and that you only need an audience response system to acquire and display data from your participants. You can still prepare questions in AudIT if you want.</a:t>
            </a:r>
            <a:endParaRPr sz="1100">
              <a:latin typeface="Arial"/>
              <a:ea typeface="Arial"/>
              <a:cs typeface="Arial"/>
              <a:sym typeface="Arial"/>
            </a:endParaRPr>
          </a:p>
        </p:txBody>
      </p:sp>
      <p:sp>
        <p:nvSpPr>
          <p:cNvPr id="191" name="Google Shape;191;g347a9509dc2_0_9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345dc87e41b_0_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g345dc87e41b_0_6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400"/>
              <a:buNone/>
            </a:pPr>
            <a:r>
              <a:rPr lang="en-US" sz="1100">
                <a:latin typeface="Arial"/>
                <a:ea typeface="Arial"/>
                <a:cs typeface="Arial"/>
                <a:sym typeface="Arial"/>
              </a:rPr>
              <a:t>One-on-one interviews and focus groups are valuable tools for assessing teaching practices through open, qualitative feedback. </a:t>
            </a:r>
            <a:r>
              <a:rPr lang="en-US" sz="1100" b="1">
                <a:latin typeface="Arial"/>
                <a:ea typeface="Arial"/>
                <a:cs typeface="Arial"/>
                <a:sym typeface="Arial"/>
              </a:rPr>
              <a:t>Individual interviews</a:t>
            </a:r>
            <a:r>
              <a:rPr lang="en-US" sz="1100">
                <a:latin typeface="Arial"/>
                <a:ea typeface="Arial"/>
                <a:cs typeface="Arial"/>
                <a:sym typeface="Arial"/>
              </a:rPr>
              <a:t> are conducted with students, colleagues, or supervisors to explore a teacher’s methods, classroom environment, and the overall impact of instruction. These conversations allow for personal reflections and in-depth observations that may not emerge in surveys or formal evaluations.</a:t>
            </a:r>
            <a:endParaRPr sz="1100">
              <a:latin typeface="Arial"/>
              <a:ea typeface="Arial"/>
              <a:cs typeface="Arial"/>
              <a:sym typeface="Arial"/>
            </a:endParaRPr>
          </a:p>
          <a:p>
            <a:pPr marL="0" lvl="0" indent="0" algn="l" rtl="0">
              <a:lnSpc>
                <a:spcPct val="115000"/>
              </a:lnSpc>
              <a:spcBef>
                <a:spcPts val="1200"/>
              </a:spcBef>
              <a:spcAft>
                <a:spcPts val="0"/>
              </a:spcAft>
              <a:buSzPts val="1400"/>
              <a:buNone/>
            </a:pPr>
            <a:r>
              <a:rPr lang="en-US" sz="1100" b="1">
                <a:latin typeface="Arial"/>
                <a:ea typeface="Arial"/>
                <a:cs typeface="Arial"/>
                <a:sym typeface="Arial"/>
              </a:rPr>
              <a:t>Focus groups</a:t>
            </a:r>
            <a:r>
              <a:rPr lang="en-US" sz="1100">
                <a:latin typeface="Arial"/>
                <a:ea typeface="Arial"/>
                <a:cs typeface="Arial"/>
                <a:sym typeface="Arial"/>
              </a:rPr>
              <a:t>, on the other hand, bring together small groups of students or peers to discuss teaching-related topics. This format encourages dialogue, reflection, and the comparison of different perspectives, often leading to deeper insights into the effectiveness of specific teaching strategies and classroom approaches.</a:t>
            </a:r>
            <a:endParaRPr sz="1100">
              <a:latin typeface="Arial"/>
              <a:ea typeface="Arial"/>
              <a:cs typeface="Arial"/>
              <a:sym typeface="Arial"/>
            </a:endParaRPr>
          </a:p>
          <a:p>
            <a:pPr marL="0" lvl="0" indent="0" algn="l" rtl="0">
              <a:lnSpc>
                <a:spcPct val="115000"/>
              </a:lnSpc>
              <a:spcBef>
                <a:spcPts val="1200"/>
              </a:spcBef>
              <a:spcAft>
                <a:spcPts val="1200"/>
              </a:spcAft>
              <a:buSzPts val="1400"/>
              <a:buNone/>
            </a:pPr>
            <a:r>
              <a:rPr lang="en-US" sz="1100">
                <a:latin typeface="Arial"/>
                <a:ea typeface="Arial"/>
                <a:cs typeface="Arial"/>
                <a:sym typeface="Arial"/>
              </a:rPr>
              <a:t>Both interviews and focus groups are especially useful for exploring how students perceive their learning experiences, understanding how various teaching methods affect different types of learners, and collecting ideas for improvement in a flexible, open-ended way. To be effective, these methods should be </a:t>
            </a:r>
            <a:r>
              <a:rPr lang="en-US" sz="1100" b="1">
                <a:latin typeface="Arial"/>
                <a:ea typeface="Arial"/>
                <a:cs typeface="Arial"/>
                <a:sym typeface="Arial"/>
              </a:rPr>
              <a:t>well-structured</a:t>
            </a:r>
            <a:r>
              <a:rPr lang="en-US" sz="1100">
                <a:latin typeface="Arial"/>
                <a:ea typeface="Arial"/>
                <a:cs typeface="Arial"/>
                <a:sym typeface="Arial"/>
              </a:rPr>
              <a:t>, provide </a:t>
            </a:r>
            <a:r>
              <a:rPr lang="en-US" sz="1100" b="1">
                <a:latin typeface="Arial"/>
                <a:ea typeface="Arial"/>
                <a:cs typeface="Arial"/>
                <a:sym typeface="Arial"/>
              </a:rPr>
              <a:t>anonymity or confidentiality</a:t>
            </a:r>
            <a:r>
              <a:rPr lang="en-US" sz="1100">
                <a:latin typeface="Arial"/>
                <a:ea typeface="Arial"/>
                <a:cs typeface="Arial"/>
                <a:sym typeface="Arial"/>
              </a:rPr>
              <a:t> where appropriate, and create a </a:t>
            </a:r>
            <a:r>
              <a:rPr lang="en-US" sz="1100" b="1">
                <a:latin typeface="Arial"/>
                <a:ea typeface="Arial"/>
                <a:cs typeface="Arial"/>
                <a:sym typeface="Arial"/>
              </a:rPr>
              <a:t>safe, respectful space</a:t>
            </a:r>
            <a:r>
              <a:rPr lang="en-US" sz="1100">
                <a:latin typeface="Arial"/>
                <a:ea typeface="Arial"/>
                <a:cs typeface="Arial"/>
                <a:sym typeface="Arial"/>
              </a:rPr>
              <a:t> where participants feel comfortable sharing honest feedback.</a:t>
            </a:r>
            <a:endParaRPr sz="1100">
              <a:latin typeface="Arial"/>
              <a:ea typeface="Arial"/>
              <a:cs typeface="Arial"/>
              <a:sym typeface="Arial"/>
            </a:endParaRPr>
          </a:p>
        </p:txBody>
      </p:sp>
      <p:sp>
        <p:nvSpPr>
          <p:cNvPr id="199" name="Google Shape;199;g345dc87e41b_0_6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3490f2697b1_0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7" name="Google Shape;207;g3490f2697b1_0_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400"/>
              <a:buNone/>
            </a:pPr>
            <a:r>
              <a:rPr lang="en-US" sz="1100">
                <a:latin typeface="Arial"/>
                <a:ea typeface="Arial"/>
                <a:cs typeface="Arial"/>
                <a:sym typeface="Arial"/>
              </a:rPr>
              <a:t>Focus group example adapted from </a:t>
            </a:r>
            <a:r>
              <a:rPr lang="en-US" sz="1100" u="sng">
                <a:solidFill>
                  <a:schemeClr val="hlink"/>
                </a:solidFill>
                <a:latin typeface="Arial"/>
                <a:ea typeface="Arial"/>
                <a:cs typeface="Arial"/>
                <a:sym typeface="Arial"/>
                <a:hlinkClick r:id="rId3"/>
              </a:rPr>
              <a:t>https://ceop.ku.edu/using-focus-groups-education-research-and-evaluation-practices</a:t>
            </a:r>
            <a:r>
              <a:rPr lang="en-US" sz="1100">
                <a:latin typeface="Arial"/>
                <a:ea typeface="Arial"/>
                <a:cs typeface="Arial"/>
                <a:sym typeface="Arial"/>
              </a:rPr>
              <a:t> </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To conduct an effective focus group, the process can be broken down into three key phases: </a:t>
            </a:r>
            <a:r>
              <a:rPr lang="en-US" sz="1100" b="1">
                <a:latin typeface="Arial"/>
                <a:ea typeface="Arial"/>
                <a:cs typeface="Arial"/>
                <a:sym typeface="Arial"/>
              </a:rPr>
              <a:t>preparation</a:t>
            </a:r>
            <a:r>
              <a:rPr lang="en-US" sz="1100">
                <a:latin typeface="Arial"/>
                <a:ea typeface="Arial"/>
                <a:cs typeface="Arial"/>
                <a:sym typeface="Arial"/>
              </a:rPr>
              <a:t>, </a:t>
            </a:r>
            <a:r>
              <a:rPr lang="en-US" sz="1100" b="1">
                <a:latin typeface="Arial"/>
                <a:ea typeface="Arial"/>
                <a:cs typeface="Arial"/>
                <a:sym typeface="Arial"/>
              </a:rPr>
              <a:t>conducting the session</a:t>
            </a:r>
            <a:r>
              <a:rPr lang="en-US" sz="1100">
                <a:latin typeface="Arial"/>
                <a:ea typeface="Arial"/>
                <a:cs typeface="Arial"/>
                <a:sym typeface="Arial"/>
              </a:rPr>
              <a:t>, and </a:t>
            </a:r>
            <a:r>
              <a:rPr lang="en-US" sz="1100" b="1">
                <a:latin typeface="Arial"/>
                <a:ea typeface="Arial"/>
                <a:cs typeface="Arial"/>
                <a:sym typeface="Arial"/>
              </a:rPr>
              <a:t>analysis</a:t>
            </a:r>
            <a:r>
              <a:rPr lang="en-US" sz="1100">
                <a:latin typeface="Arial"/>
                <a:ea typeface="Arial"/>
                <a:cs typeface="Arial"/>
                <a:sym typeface="Arial"/>
              </a:rPr>
              <a:t>.</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In the </a:t>
            </a:r>
            <a:r>
              <a:rPr lang="en-US" sz="1100" b="1">
                <a:latin typeface="Arial"/>
                <a:ea typeface="Arial"/>
                <a:cs typeface="Arial"/>
                <a:sym typeface="Arial"/>
              </a:rPr>
              <a:t>preparation phase</a:t>
            </a:r>
            <a:r>
              <a:rPr lang="en-US" sz="1100">
                <a:latin typeface="Arial"/>
                <a:ea typeface="Arial"/>
                <a:cs typeface="Arial"/>
                <a:sym typeface="Arial"/>
              </a:rPr>
              <a:t>, begin by clearly defining the purpose of the focus group and identifying the target participants, ideally between six and ten individuals. Assign a moderator whose role will be to guide the discussion and ensure all voices are heard. Develop a </a:t>
            </a:r>
            <a:r>
              <a:rPr lang="en-US" sz="1100" b="1">
                <a:latin typeface="Arial"/>
                <a:ea typeface="Arial"/>
                <a:cs typeface="Arial"/>
                <a:sym typeface="Arial"/>
              </a:rPr>
              <a:t>semi-structured discussion guide</a:t>
            </a:r>
            <a:r>
              <a:rPr lang="en-US" sz="1100">
                <a:latin typeface="Arial"/>
                <a:ea typeface="Arial"/>
                <a:cs typeface="Arial"/>
                <a:sym typeface="Arial"/>
              </a:rPr>
              <a:t> that includes open-ended questions—starting with general prompts and gradually narrowing to more specific or detailed issues relevant to the topic.</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During the </a:t>
            </a:r>
            <a:r>
              <a:rPr lang="en-US" sz="1100" b="1">
                <a:latin typeface="Arial"/>
                <a:ea typeface="Arial"/>
                <a:cs typeface="Arial"/>
                <a:sym typeface="Arial"/>
              </a:rPr>
              <a:t>conducting phase</a:t>
            </a:r>
            <a:r>
              <a:rPr lang="en-US" sz="1100">
                <a:latin typeface="Arial"/>
                <a:ea typeface="Arial"/>
                <a:cs typeface="Arial"/>
                <a:sym typeface="Arial"/>
              </a:rPr>
              <a:t>, the moderator should follow the prepared protocol while allowing enough flexibility for participants to explore related ideas, express personal opinions, and share examples. The environment should encourage open and honest dialogue. If appropriate and with consent, the session can be recorded to ensure accuracy in analysis.</a:t>
            </a:r>
            <a:endParaRPr sz="1100">
              <a:latin typeface="Arial"/>
              <a:ea typeface="Arial"/>
              <a:cs typeface="Arial"/>
              <a:sym typeface="Arial"/>
            </a:endParaRPr>
          </a:p>
          <a:p>
            <a:pPr marL="0" lvl="0" indent="0" algn="l" rtl="0">
              <a:lnSpc>
                <a:spcPct val="115000"/>
              </a:lnSpc>
              <a:spcBef>
                <a:spcPts val="1200"/>
              </a:spcBef>
              <a:spcAft>
                <a:spcPts val="0"/>
              </a:spcAft>
              <a:buSzPts val="1400"/>
              <a:buNone/>
            </a:pPr>
            <a:r>
              <a:rPr lang="en-US" sz="1100">
                <a:latin typeface="Arial"/>
                <a:ea typeface="Arial"/>
                <a:cs typeface="Arial"/>
                <a:sym typeface="Arial"/>
              </a:rPr>
              <a:t>In the </a:t>
            </a:r>
            <a:r>
              <a:rPr lang="en-US" sz="1100" b="1">
                <a:latin typeface="Arial"/>
                <a:ea typeface="Arial"/>
                <a:cs typeface="Arial"/>
                <a:sym typeface="Arial"/>
              </a:rPr>
              <a:t>analysis phase</a:t>
            </a:r>
            <a:r>
              <a:rPr lang="en-US" sz="1100">
                <a:latin typeface="Arial"/>
                <a:ea typeface="Arial"/>
                <a:cs typeface="Arial"/>
                <a:sym typeface="Arial"/>
              </a:rPr>
              <a:t>, review the responses and write a clear summary of the key points discussed for each question. Highlight and include </a:t>
            </a:r>
            <a:r>
              <a:rPr lang="en-US" sz="1100" b="1">
                <a:latin typeface="Arial"/>
                <a:ea typeface="Arial"/>
                <a:cs typeface="Arial"/>
                <a:sym typeface="Arial"/>
              </a:rPr>
              <a:t>particularly illustrative quotes</a:t>
            </a:r>
            <a:r>
              <a:rPr lang="en-US" sz="1100">
                <a:latin typeface="Arial"/>
                <a:ea typeface="Arial"/>
                <a:cs typeface="Arial"/>
                <a:sym typeface="Arial"/>
              </a:rPr>
              <a:t> that capture common themes or unique perspectives shared by participants. This approach provides both structure and richness to the interpretation of qualitative data.</a:t>
            </a:r>
            <a:endParaRPr sz="1100">
              <a:latin typeface="Arial"/>
              <a:ea typeface="Arial"/>
              <a:cs typeface="Arial"/>
              <a:sym typeface="Arial"/>
            </a:endParaRPr>
          </a:p>
          <a:p>
            <a:pPr marL="0" lvl="0" indent="0" algn="l" rtl="0">
              <a:lnSpc>
                <a:spcPct val="115000"/>
              </a:lnSpc>
              <a:spcBef>
                <a:spcPts val="1200"/>
              </a:spcBef>
              <a:spcAft>
                <a:spcPts val="1200"/>
              </a:spcAft>
              <a:buSzPts val="1400"/>
              <a:buNone/>
            </a:pPr>
            <a:endParaRPr sz="1100">
              <a:latin typeface="Arial"/>
              <a:ea typeface="Arial"/>
              <a:cs typeface="Arial"/>
              <a:sym typeface="Arial"/>
            </a:endParaRPr>
          </a:p>
        </p:txBody>
      </p:sp>
      <p:sp>
        <p:nvSpPr>
          <p:cNvPr id="208" name="Google Shape;208;g3490f2697b1_0_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347a9509dc2_0_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Perform ths group activity. Encourage your participants to share experiences - maybe they are already experienced with the tools that were have described, maybe they used and can recommend some other tools better fitting their specific context.</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This exercise should last approximately 10 minutes.</a:t>
            </a:r>
            <a:endParaRPr/>
          </a:p>
        </p:txBody>
      </p:sp>
      <p:sp>
        <p:nvSpPr>
          <p:cNvPr id="214" name="Google Shape;214;g347a9509dc2_0_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347a9509dc2_0_10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US"/>
              <a:t>In this lesson, we explored some tools typically used in evaluating teaching practices in Informatics education or education in general. We were focused on tools that rely on inputs from peer teachers or students and focused on four types of tools: student surveys / questionnaires, classroom observation protocols, student performance data and</a:t>
            </a:r>
            <a:endParaRPr/>
          </a:p>
          <a:p>
            <a:pPr marL="0" lvl="0" indent="0" algn="l" rtl="0">
              <a:lnSpc>
                <a:spcPct val="100000"/>
              </a:lnSpc>
              <a:spcBef>
                <a:spcPts val="0"/>
              </a:spcBef>
              <a:spcAft>
                <a:spcPts val="0"/>
              </a:spcAft>
              <a:buClr>
                <a:schemeClr val="dk1"/>
              </a:buClr>
              <a:buSzPts val="1100"/>
              <a:buFont typeface="Arial"/>
              <a:buNone/>
            </a:pPr>
            <a:r>
              <a:rPr lang="en-US"/>
              <a:t>interviews / focus groups.</a:t>
            </a:r>
            <a:endParaRPr/>
          </a:p>
          <a:p>
            <a:pPr marL="0" lvl="0" indent="0" algn="l" rtl="0">
              <a:lnSpc>
                <a:spcPct val="100000"/>
              </a:lnSpc>
              <a:spcBef>
                <a:spcPts val="0"/>
              </a:spcBef>
              <a:spcAft>
                <a:spcPts val="0"/>
              </a:spcAft>
              <a:buSzPts val="1400"/>
              <a:buNone/>
            </a:pPr>
            <a:endParaRPr/>
          </a:p>
        </p:txBody>
      </p:sp>
      <p:sp>
        <p:nvSpPr>
          <p:cNvPr id="222" name="Google Shape;222;g347a9509dc2_0_10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0" name="Google Shape;230;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6" name="Google Shape;236;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6" name="Google Shape;10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2" name="Google Shape;242;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endParaRPr/>
          </a:p>
        </p:txBody>
      </p:sp>
      <p:sp>
        <p:nvSpPr>
          <p:cNvPr id="243" name="Google Shape;243;p4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35773c2373d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9" name="Google Shape;249;g35773c2373d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3" name="Google Shape;11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9" name="Google Shape;11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354cee9ef4c_1_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5" name="Google Shape;125;g354cee9ef4c_1_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a:solidFill>
                  <a:srgbClr val="2B454E"/>
                </a:solidFill>
              </a:rPr>
              <a:t>Encouraging a reflective teaching practice is essential for the continuous improvement of teachers. By understanding how to interpret and act on evaluation results, teachers can create more inclusive, engaging, and effective learning environments.</a:t>
            </a:r>
            <a:endParaRPr>
              <a:solidFill>
                <a:srgbClr val="2B454E"/>
              </a:solidFill>
            </a:endParaRPr>
          </a:p>
          <a:p>
            <a:pPr marL="0" lvl="0" indent="0" algn="l" rtl="0">
              <a:lnSpc>
                <a:spcPct val="115000"/>
              </a:lnSpc>
              <a:spcBef>
                <a:spcPts val="1200"/>
              </a:spcBef>
              <a:spcAft>
                <a:spcPts val="0"/>
              </a:spcAft>
              <a:buClr>
                <a:schemeClr val="dk1"/>
              </a:buClr>
              <a:buSzPts val="1100"/>
              <a:buFont typeface="Arial"/>
              <a:buNone/>
            </a:pPr>
            <a:r>
              <a:rPr lang="en-US">
                <a:solidFill>
                  <a:srgbClr val="2B454E"/>
                </a:solidFill>
              </a:rPr>
              <a:t>In the previous lesson, we explored self-assessment tools that teachers can use independently, without needing assistance from others. These tools include evaluation criteria, checklists, and rubrics, which help clarify teaching goals and expectations. Self-assessment journals offer space for personal reflection, while video recordings of teaching provide an opportunity to observe one's practice from a different perspective and identify areas for growth.</a:t>
            </a:r>
            <a:endParaRPr>
              <a:solidFill>
                <a:srgbClr val="2B454E"/>
              </a:solidFill>
            </a:endParaRPr>
          </a:p>
          <a:p>
            <a:pPr marL="0" lvl="0" indent="0" algn="l" rtl="0">
              <a:lnSpc>
                <a:spcPct val="115000"/>
              </a:lnSpc>
              <a:spcBef>
                <a:spcPts val="1200"/>
              </a:spcBef>
              <a:spcAft>
                <a:spcPts val="1200"/>
              </a:spcAft>
              <a:buClr>
                <a:schemeClr val="dk1"/>
              </a:buClr>
              <a:buSzPts val="1100"/>
              <a:buFont typeface="Arial"/>
              <a:buNone/>
            </a:pPr>
            <a:r>
              <a:rPr lang="en-US">
                <a:solidFill>
                  <a:srgbClr val="2B454E"/>
                </a:solidFill>
              </a:rPr>
              <a:t>Now, we turn to tools that can be used with the help of peers or students. These include student surveys or questionnaires, which collect valuable feedback on teaching effectiveness and classroom experience. Classroom observation protocols provide structured insights from colleagues. Student performance data helps track learning outcomes and highlight areas needing instructional adjustment. Finally, interviews or focus groups allow for deeper, more nuanced feedback through conversation and shared reflection.</a:t>
            </a:r>
            <a:endParaRPr>
              <a:solidFill>
                <a:srgbClr val="2B454E"/>
              </a:solidFill>
            </a:endParaRPr>
          </a:p>
        </p:txBody>
      </p:sp>
      <p:sp>
        <p:nvSpPr>
          <p:cNvPr id="132" name="Google Shape;13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34317d68e50_0_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g34317d68e50_0_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To evaluate teaching effectiveness, engagement, and clarity, one of the most valuable approaches is to collect feedback directly from students—the primary audience. This feedback can be gathered through carefully designed surveys, which may include a variety of question types.</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A common and effective format is the </a:t>
            </a:r>
            <a:r>
              <a:rPr lang="en-US" sz="1100" b="1">
                <a:latin typeface="Arial"/>
                <a:ea typeface="Arial"/>
                <a:cs typeface="Arial"/>
                <a:sym typeface="Arial"/>
              </a:rPr>
              <a:t>Likert scale</a:t>
            </a:r>
            <a:r>
              <a:rPr lang="en-US" sz="1100">
                <a:latin typeface="Arial"/>
                <a:ea typeface="Arial"/>
                <a:cs typeface="Arial"/>
                <a:sym typeface="Arial"/>
              </a:rPr>
              <a:t>, where students indicate their level of agreement with specific statements (e.g., from "Strongly Agree" to "Strongly Disagree"). Additionally, </a:t>
            </a:r>
            <a:r>
              <a:rPr lang="en-US" sz="1100" b="1">
                <a:latin typeface="Arial"/>
                <a:ea typeface="Arial"/>
                <a:cs typeface="Arial"/>
                <a:sym typeface="Arial"/>
              </a:rPr>
              <a:t>open-ended questions</a:t>
            </a:r>
            <a:r>
              <a:rPr lang="en-US" sz="1100">
                <a:latin typeface="Arial"/>
                <a:ea typeface="Arial"/>
                <a:cs typeface="Arial"/>
                <a:sym typeface="Arial"/>
              </a:rPr>
              <a:t> can provide deeper insights by allowing students to express their thoughts in their own words. Often, a </a:t>
            </a:r>
            <a:r>
              <a:rPr lang="en-US" sz="1100" b="1">
                <a:latin typeface="Arial"/>
                <a:ea typeface="Arial"/>
                <a:cs typeface="Arial"/>
                <a:sym typeface="Arial"/>
              </a:rPr>
              <a:t>combination of both types</a:t>
            </a:r>
            <a:r>
              <a:rPr lang="en-US" sz="1100">
                <a:latin typeface="Arial"/>
                <a:ea typeface="Arial"/>
                <a:cs typeface="Arial"/>
                <a:sym typeface="Arial"/>
              </a:rPr>
              <a:t> yields the most balanced and informative feedback.</a:t>
            </a:r>
            <a:endParaRPr sz="1100">
              <a:latin typeface="Arial"/>
              <a:ea typeface="Arial"/>
              <a:cs typeface="Arial"/>
              <a:sym typeface="Arial"/>
            </a:endParaRPr>
          </a:p>
          <a:p>
            <a:pPr marL="0" lvl="0" indent="0" algn="l" rtl="0">
              <a:lnSpc>
                <a:spcPct val="115000"/>
              </a:lnSpc>
              <a:spcBef>
                <a:spcPts val="1200"/>
              </a:spcBef>
              <a:spcAft>
                <a:spcPts val="1200"/>
              </a:spcAft>
              <a:buClr>
                <a:schemeClr val="dk1"/>
              </a:buClr>
              <a:buSzPts val="1100"/>
              <a:buFont typeface="Arial"/>
              <a:buNone/>
            </a:pPr>
            <a:r>
              <a:rPr lang="en-US" sz="1100">
                <a:latin typeface="Arial"/>
                <a:ea typeface="Arial"/>
                <a:cs typeface="Arial"/>
                <a:sym typeface="Arial"/>
              </a:rPr>
              <a:t>Teachers can use the same evaluation criteria or questions from Unit 5.1.</a:t>
            </a:r>
            <a:endParaRPr sz="1100">
              <a:latin typeface="Arial"/>
              <a:ea typeface="Arial"/>
              <a:cs typeface="Arial"/>
              <a:sym typeface="Arial"/>
            </a:endParaRPr>
          </a:p>
        </p:txBody>
      </p:sp>
      <p:sp>
        <p:nvSpPr>
          <p:cNvPr id="141" name="Google Shape;141;g34317d68e50_0_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347a9509dc2_0_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Google Shape;149;g347a9509dc2_0_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Surveys can be conducted in several formats depending on the context and resources available. </a:t>
            </a:r>
            <a:r>
              <a:rPr lang="en-US" sz="1100" b="1">
                <a:latin typeface="Arial"/>
                <a:ea typeface="Arial"/>
                <a:cs typeface="Arial"/>
                <a:sym typeface="Arial"/>
              </a:rPr>
              <a:t>Printed surveys</a:t>
            </a:r>
            <a:r>
              <a:rPr lang="en-US" sz="1100">
                <a:latin typeface="Arial"/>
                <a:ea typeface="Arial"/>
                <a:cs typeface="Arial"/>
                <a:sym typeface="Arial"/>
              </a:rPr>
              <a:t> are useful in traditional classroom settings, while </a:t>
            </a:r>
            <a:r>
              <a:rPr lang="en-US" sz="1100" b="1">
                <a:latin typeface="Arial"/>
                <a:ea typeface="Arial"/>
                <a:cs typeface="Arial"/>
                <a:sym typeface="Arial"/>
              </a:rPr>
              <a:t>digital tools</a:t>
            </a:r>
            <a:r>
              <a:rPr lang="en-US" sz="1100">
                <a:latin typeface="Arial"/>
                <a:ea typeface="Arial"/>
                <a:cs typeface="Arial"/>
                <a:sym typeface="Arial"/>
              </a:rPr>
              <a:t> like </a:t>
            </a:r>
            <a:r>
              <a:rPr lang="en-US" sz="1100" b="1">
                <a:latin typeface="Arial"/>
                <a:ea typeface="Arial"/>
                <a:cs typeface="Arial"/>
                <a:sym typeface="Arial"/>
              </a:rPr>
              <a:t>Google Forms</a:t>
            </a:r>
            <a:r>
              <a:rPr lang="en-US" sz="1100">
                <a:latin typeface="Arial"/>
                <a:ea typeface="Arial"/>
                <a:cs typeface="Arial"/>
                <a:sym typeface="Arial"/>
              </a:rPr>
              <a:t> and </a:t>
            </a:r>
            <a:r>
              <a:rPr lang="en-US" sz="1100" b="1">
                <a:latin typeface="Arial"/>
                <a:ea typeface="Arial"/>
                <a:cs typeface="Arial"/>
                <a:sym typeface="Arial"/>
              </a:rPr>
              <a:t>Microsoft Forms</a:t>
            </a:r>
            <a:r>
              <a:rPr lang="en-US" sz="1100">
                <a:latin typeface="Arial"/>
                <a:ea typeface="Arial"/>
                <a:cs typeface="Arial"/>
                <a:sym typeface="Arial"/>
              </a:rPr>
              <a:t> offer a free, accessible way to collect and analyze responses online. For more interactive and engaging feedback sessions, educators can use </a:t>
            </a:r>
            <a:r>
              <a:rPr lang="en-US" sz="1100" b="1">
                <a:latin typeface="Arial"/>
                <a:ea typeface="Arial"/>
                <a:cs typeface="Arial"/>
                <a:sym typeface="Arial"/>
              </a:rPr>
              <a:t>audience response systems</a:t>
            </a:r>
            <a:r>
              <a:rPr lang="en-US" sz="1100">
                <a:latin typeface="Arial"/>
                <a:ea typeface="Arial"/>
                <a:cs typeface="Arial"/>
                <a:sym typeface="Arial"/>
              </a:rPr>
              <a:t> such as </a:t>
            </a:r>
            <a:r>
              <a:rPr lang="en-US" sz="1100" b="1">
                <a:latin typeface="Arial"/>
                <a:ea typeface="Arial"/>
                <a:cs typeface="Arial"/>
                <a:sym typeface="Arial"/>
              </a:rPr>
              <a:t>Kahoot</a:t>
            </a:r>
            <a:r>
              <a:rPr lang="en-US" sz="1100">
                <a:latin typeface="Arial"/>
                <a:ea typeface="Arial"/>
                <a:cs typeface="Arial"/>
                <a:sym typeface="Arial"/>
              </a:rPr>
              <a:t>, </a:t>
            </a:r>
            <a:r>
              <a:rPr lang="en-US" sz="1100" b="1">
                <a:latin typeface="Arial"/>
                <a:ea typeface="Arial"/>
                <a:cs typeface="Arial"/>
                <a:sym typeface="Arial"/>
              </a:rPr>
              <a:t>Mentimeter</a:t>
            </a:r>
            <a:r>
              <a:rPr lang="en-US" sz="1100">
                <a:latin typeface="Arial"/>
                <a:ea typeface="Arial"/>
                <a:cs typeface="Arial"/>
                <a:sym typeface="Arial"/>
              </a:rPr>
              <a:t>, or </a:t>
            </a:r>
            <a:r>
              <a:rPr lang="en-US" sz="1100" b="1">
                <a:latin typeface="Arial"/>
                <a:ea typeface="Arial"/>
                <a:cs typeface="Arial"/>
                <a:sym typeface="Arial"/>
              </a:rPr>
              <a:t>AudIT</a:t>
            </a:r>
            <a:r>
              <a:rPr lang="en-US" sz="1100">
                <a:latin typeface="Arial"/>
                <a:ea typeface="Arial"/>
                <a:cs typeface="Arial"/>
                <a:sym typeface="Arial"/>
              </a:rPr>
              <a:t>, which allow real-time input during or after lessons. These surveys can easily be shared with students using a direct </a:t>
            </a:r>
            <a:r>
              <a:rPr lang="en-US" sz="1100" b="1">
                <a:latin typeface="Arial"/>
                <a:ea typeface="Arial"/>
                <a:cs typeface="Arial"/>
                <a:sym typeface="Arial"/>
              </a:rPr>
              <a:t>link or QR code</a:t>
            </a:r>
            <a:r>
              <a:rPr lang="en-US" sz="1100">
                <a:latin typeface="Arial"/>
                <a:ea typeface="Arial"/>
                <a:cs typeface="Arial"/>
                <a:sym typeface="Arial"/>
              </a:rPr>
              <a:t>, simplifying the distribution process.</a:t>
            </a:r>
            <a:endParaRPr sz="1100">
              <a:latin typeface="Arial"/>
              <a:ea typeface="Arial"/>
              <a:cs typeface="Arial"/>
              <a:sym typeface="Arial"/>
            </a:endParaRPr>
          </a:p>
          <a:p>
            <a:pPr marL="0" lvl="0" indent="0" algn="l" rtl="0">
              <a:lnSpc>
                <a:spcPct val="115000"/>
              </a:lnSpc>
              <a:spcBef>
                <a:spcPts val="1200"/>
              </a:spcBef>
              <a:spcAft>
                <a:spcPts val="1200"/>
              </a:spcAft>
              <a:buClr>
                <a:schemeClr val="dk1"/>
              </a:buClr>
              <a:buSzPts val="1100"/>
              <a:buFont typeface="Arial"/>
              <a:buNone/>
            </a:pPr>
            <a:r>
              <a:rPr lang="en-US" sz="1100">
                <a:latin typeface="Arial"/>
                <a:ea typeface="Arial"/>
                <a:cs typeface="Arial"/>
                <a:sym typeface="Arial"/>
              </a:rPr>
              <a:t>Using </a:t>
            </a:r>
            <a:r>
              <a:rPr lang="en-US" sz="1100" b="1">
                <a:latin typeface="Arial"/>
                <a:ea typeface="Arial"/>
                <a:cs typeface="Arial"/>
                <a:sym typeface="Arial"/>
              </a:rPr>
              <a:t>digital tools</a:t>
            </a:r>
            <a:r>
              <a:rPr lang="en-US" sz="1100">
                <a:latin typeface="Arial"/>
                <a:ea typeface="Arial"/>
                <a:cs typeface="Arial"/>
                <a:sym typeface="Arial"/>
              </a:rPr>
              <a:t> not only streamlines the collection process but also facilitates </a:t>
            </a:r>
            <a:r>
              <a:rPr lang="en-US" sz="1100" b="1">
                <a:latin typeface="Arial"/>
                <a:ea typeface="Arial"/>
                <a:cs typeface="Arial"/>
                <a:sym typeface="Arial"/>
              </a:rPr>
              <a:t>automatic data processing and visualization</a:t>
            </a:r>
            <a:r>
              <a:rPr lang="en-US" sz="1100">
                <a:latin typeface="Arial"/>
                <a:ea typeface="Arial"/>
                <a:cs typeface="Arial"/>
                <a:sym typeface="Arial"/>
              </a:rPr>
              <a:t>, making it easier to interpret results and identify trends. Importantly, </a:t>
            </a:r>
            <a:r>
              <a:rPr lang="en-US" sz="1100" b="1">
                <a:latin typeface="Arial"/>
                <a:ea typeface="Arial"/>
                <a:cs typeface="Arial"/>
                <a:sym typeface="Arial"/>
              </a:rPr>
              <a:t>anonymous surveys</a:t>
            </a:r>
            <a:r>
              <a:rPr lang="en-US" sz="1100">
                <a:latin typeface="Arial"/>
                <a:ea typeface="Arial"/>
                <a:cs typeface="Arial"/>
                <a:sym typeface="Arial"/>
              </a:rPr>
              <a:t> are highly recommended, as they encourage more </a:t>
            </a:r>
            <a:r>
              <a:rPr lang="en-US" sz="1100" b="1">
                <a:latin typeface="Arial"/>
                <a:ea typeface="Arial"/>
                <a:cs typeface="Arial"/>
                <a:sym typeface="Arial"/>
              </a:rPr>
              <a:t>honest and candid responses</a:t>
            </a:r>
            <a:r>
              <a:rPr lang="en-US" sz="1100">
                <a:latin typeface="Arial"/>
                <a:ea typeface="Arial"/>
                <a:cs typeface="Arial"/>
                <a:sym typeface="Arial"/>
              </a:rPr>
              <a:t>, leading to more reliable and actionable feedback.</a:t>
            </a:r>
            <a:endParaRPr sz="1100">
              <a:latin typeface="Arial"/>
              <a:ea typeface="Arial"/>
              <a:cs typeface="Arial"/>
              <a:sym typeface="Arial"/>
            </a:endParaRPr>
          </a:p>
        </p:txBody>
      </p:sp>
      <p:sp>
        <p:nvSpPr>
          <p:cNvPr id="150" name="Google Shape;150;g347a9509dc2_0_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347a9509dc2_0_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6" name="Google Shape;156;g347a9509dc2_0_8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1200"/>
              </a:spcAft>
              <a:buSzPts val="1400"/>
              <a:buNone/>
            </a:pPr>
            <a:r>
              <a:rPr lang="en-US" sz="1100">
                <a:latin typeface="Arial"/>
                <a:ea typeface="Arial"/>
                <a:cs typeface="Arial"/>
                <a:sym typeface="Arial"/>
              </a:rPr>
              <a:t>This slide can be a practical exercise if participants have computers (not so convenient on smartphones) or it can be just presented as an example.</a:t>
            </a:r>
            <a:endParaRPr sz="1100">
              <a:latin typeface="Arial"/>
              <a:ea typeface="Arial"/>
              <a:cs typeface="Arial"/>
              <a:sym typeface="Arial"/>
            </a:endParaRPr>
          </a:p>
        </p:txBody>
      </p:sp>
      <p:sp>
        <p:nvSpPr>
          <p:cNvPr id="157" name="Google Shape;157;g347a9509dc2_0_8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E179E24A-C81E-FFF3-53C9-4D42EC85BD7D}"/>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4899403"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4899403"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43ABC840-8C75-0B40-5FC8-3CA503ADC6AB}"/>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34"/>
        <p:cNvGrpSpPr/>
        <p:nvPr/>
      </p:nvGrpSpPr>
      <p:grpSpPr>
        <a:xfrm>
          <a:off x="0" y="0"/>
          <a:ext cx="0" cy="0"/>
          <a:chOff x="0" y="0"/>
          <a:chExt cx="0" cy="0"/>
        </a:xfrm>
      </p:grpSpPr>
      <p:sp>
        <p:nvSpPr>
          <p:cNvPr id="35" name="Google Shape;35;p19"/>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36" name="Google Shape;36;p19"/>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37" name="Google Shape;37;p19"/>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8" name="Google Shape;38;p19"/>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0" name="Google Shape;40;p19"/>
          <p:cNvGrpSpPr/>
          <p:nvPr/>
        </p:nvGrpSpPr>
        <p:grpSpPr>
          <a:xfrm>
            <a:off x="2179865" y="4729766"/>
            <a:ext cx="7832271" cy="1110328"/>
            <a:chOff x="2179603" y="4888792"/>
            <a:chExt cx="7798545" cy="1110328"/>
          </a:xfrm>
        </p:grpSpPr>
        <p:pic>
          <p:nvPicPr>
            <p:cNvPr id="41" name="Google Shape;41;p19"/>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42" name="Google Shape;42;p19"/>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43" name="Google Shape;43;p19"/>
            <p:cNvPicPr preferRelativeResize="0"/>
            <p:nvPr/>
          </p:nvPicPr>
          <p:blipFill rotWithShape="1">
            <a:blip r:embed="rId5">
              <a:alphaModFix/>
            </a:blip>
            <a:srcRect/>
            <a:stretch/>
          </p:blipFill>
          <p:spPr>
            <a:xfrm>
              <a:off x="5134273" y="4888792"/>
              <a:ext cx="1053678" cy="602102"/>
            </a:xfrm>
            <a:prstGeom prst="rect">
              <a:avLst/>
            </a:prstGeom>
            <a:noFill/>
            <a:ln>
              <a:noFill/>
            </a:ln>
          </p:spPr>
        </p:pic>
        <p:pic>
          <p:nvPicPr>
            <p:cNvPr id="44" name="Google Shape;44;p19"/>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45" name="Google Shape;45;p19"/>
            <p:cNvPicPr preferRelativeResize="0"/>
            <p:nvPr/>
          </p:nvPicPr>
          <p:blipFill rotWithShape="1">
            <a:blip r:embed="rId7">
              <a:alphaModFix/>
            </a:blip>
            <a:srcRect l="6519" t="2905" r="6458"/>
            <a:stretch/>
          </p:blipFill>
          <p:spPr>
            <a:xfrm>
              <a:off x="7781600" y="4945247"/>
              <a:ext cx="2196548" cy="545647"/>
            </a:xfrm>
            <a:prstGeom prst="rect">
              <a:avLst/>
            </a:prstGeom>
            <a:noFill/>
            <a:ln>
              <a:noFill/>
            </a:ln>
          </p:spPr>
        </p:pic>
        <p:pic>
          <p:nvPicPr>
            <p:cNvPr id="46" name="Google Shape;46;p19"/>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47" name="Google Shape;47;p19"/>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48" name="Google Shape;48;p19"/>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49" name="Google Shape;49;p19"/>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50" name="Google Shape;50;p19"/>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F5732C35-2434-1D17-D38F-36F3E1B3F662}"/>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54"/>
        <p:cNvGrpSpPr/>
        <p:nvPr/>
      </p:nvGrpSpPr>
      <p:grpSpPr>
        <a:xfrm>
          <a:off x="0" y="0"/>
          <a:ext cx="0" cy="0"/>
          <a:chOff x="0" y="0"/>
          <a:chExt cx="0" cy="0"/>
        </a:xfrm>
      </p:grpSpPr>
      <p:sp>
        <p:nvSpPr>
          <p:cNvPr id="55" name="Google Shape;55;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57"/>
        <p:cNvGrpSpPr/>
        <p:nvPr/>
      </p:nvGrpSpPr>
      <p:grpSpPr>
        <a:xfrm>
          <a:off x="0" y="0"/>
          <a:ext cx="0" cy="0"/>
          <a:chOff x="0" y="0"/>
          <a:chExt cx="0" cy="0"/>
        </a:xfrm>
      </p:grpSpPr>
      <p:sp>
        <p:nvSpPr>
          <p:cNvPr id="58" name="Google Shape;58;g354cee9ef4c_1_38"/>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59" name="Google Shape;59;g354cee9ef4c_1_38"/>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60" name="Google Shape;60;g354cee9ef4c_1_38"/>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61" name="Google Shape;61;g354cee9ef4c_1_38"/>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63" name="Google Shape;63;g354cee9ef4c_1_38"/>
          <p:cNvGrpSpPr/>
          <p:nvPr/>
        </p:nvGrpSpPr>
        <p:grpSpPr>
          <a:xfrm>
            <a:off x="2179811" y="4729766"/>
            <a:ext cx="7832078" cy="1110328"/>
            <a:chOff x="2179603" y="4888792"/>
            <a:chExt cx="7798544" cy="1110328"/>
          </a:xfrm>
        </p:grpSpPr>
        <p:pic>
          <p:nvPicPr>
            <p:cNvPr id="64" name="Google Shape;64;g354cee9ef4c_1_38"/>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65" name="Google Shape;65;g354cee9ef4c_1_38"/>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66" name="Google Shape;66;g354cee9ef4c_1_38"/>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67" name="Google Shape;67;g354cee9ef4c_1_38"/>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68" name="Google Shape;68;g354cee9ef4c_1_38"/>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69" name="Google Shape;69;g354cee9ef4c_1_38"/>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70" name="Google Shape;70;g354cee9ef4c_1_38"/>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71" name="Google Shape;71;g354cee9ef4c_1_38"/>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72" name="Google Shape;72;g354cee9ef4c_1_38"/>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73" name="Google Shape;73;g354cee9ef4c_1_38"/>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C698ED5C-180A-71E9-509A-A074B0865678}"/>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77"/>
        <p:cNvGrpSpPr/>
        <p:nvPr/>
      </p:nvGrpSpPr>
      <p:grpSpPr>
        <a:xfrm>
          <a:off x="0" y="0"/>
          <a:ext cx="0" cy="0"/>
          <a:chOff x="0" y="0"/>
          <a:chExt cx="0" cy="0"/>
        </a:xfrm>
      </p:grpSpPr>
      <p:sp>
        <p:nvSpPr>
          <p:cNvPr id="78" name="Google Shape;78;g35773c2373d_0_63"/>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79" name="Google Shape;79;g35773c2373d_0_63"/>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80" name="Google Shape;80;g35773c2373d_0_63"/>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81" name="Google Shape;81;g35773c2373d_0_63"/>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83" name="Google Shape;83;g35773c2373d_0_63"/>
          <p:cNvGrpSpPr/>
          <p:nvPr/>
        </p:nvGrpSpPr>
        <p:grpSpPr>
          <a:xfrm>
            <a:off x="2179811" y="4729766"/>
            <a:ext cx="7832078" cy="1110328"/>
            <a:chOff x="2179603" y="4888792"/>
            <a:chExt cx="7798544" cy="1110328"/>
          </a:xfrm>
        </p:grpSpPr>
        <p:pic>
          <p:nvPicPr>
            <p:cNvPr id="84" name="Google Shape;84;g35773c2373d_0_63"/>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85" name="Google Shape;85;g35773c2373d_0_63"/>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86" name="Google Shape;86;g35773c2373d_0_63"/>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87" name="Google Shape;87;g35773c2373d_0_63"/>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88" name="Google Shape;88;g35773c2373d_0_63"/>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89" name="Google Shape;89;g35773c2373d_0_63"/>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90" name="Google Shape;90;g35773c2373d_0_63"/>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91" name="Google Shape;91;g35773c2373d_0_63"/>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92" name="Google Shape;92;g35773c2373d_0_63"/>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93" name="Google Shape;93;g35773c2373d_0_63"/>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D9654DB6-F730-D644-2EC2-1F943369DD80}"/>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94"/>
        <p:cNvGrpSpPr/>
        <p:nvPr/>
      </p:nvGrpSpPr>
      <p:grpSpPr>
        <a:xfrm>
          <a:off x="0" y="0"/>
          <a:ext cx="0" cy="0"/>
          <a:chOff x="0" y="0"/>
          <a:chExt cx="0" cy="0"/>
        </a:xfrm>
      </p:grpSpPr>
      <p:sp>
        <p:nvSpPr>
          <p:cNvPr id="95" name="Google Shape;95;g35773c2373d_0_6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g35773c2373d_0_6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8235"/>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1"/>
        <p:cNvGrpSpPr/>
        <p:nvPr/>
      </p:nvGrpSpPr>
      <p:grpSpPr>
        <a:xfrm>
          <a:off x="0" y="0"/>
          <a:ext cx="0" cy="0"/>
          <a:chOff x="0" y="0"/>
          <a:chExt cx="0" cy="0"/>
        </a:xfrm>
      </p:grpSpPr>
      <p:sp>
        <p:nvSpPr>
          <p:cNvPr id="52" name="Google Shape;52;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3" name="Google Shape;53;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74"/>
        <p:cNvGrpSpPr/>
        <p:nvPr/>
      </p:nvGrpSpPr>
      <p:grpSpPr>
        <a:xfrm>
          <a:off x="0" y="0"/>
          <a:ext cx="0" cy="0"/>
          <a:chOff x="0" y="0"/>
          <a:chExt cx="0" cy="0"/>
        </a:xfrm>
      </p:grpSpPr>
      <p:sp>
        <p:nvSpPr>
          <p:cNvPr id="75" name="Google Shape;75;g35773c2373d_0_57"/>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76" name="Google Shape;76;g35773c2373d_0_5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anielsongroup.org/framework/"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9.jpg"/><Relationship Id="rId5" Type="http://schemas.openxmlformats.org/officeDocument/2006/relationships/hyperlink" Target="https://www.google.com/url?sa=t&amp;source=web&amp;rct=j&amp;opi=89978449&amp;url=https://ospi.k12.wa.us/sites/default/files/2023-10/marzano_teacher_evaluation_model.pdf&amp;ved=2ahUKEwjxyc64yayMAxWZ3QIHHWW5FkoQFnoECCEQAQ&amp;usg=AOvVaw07qwGbbbEYZeuTs9rUh844" TargetMode="External"/><Relationship Id="rId4" Type="http://schemas.openxmlformats.org/officeDocument/2006/relationships/hyperlink" Target="https://teachstone.com/class/"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kahoot.com/" TargetMode="External"/><Relationship Id="rId7"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hyperlink" Target="https://audit.altii.online/" TargetMode="External"/><Relationship Id="rId5" Type="http://schemas.openxmlformats.org/officeDocument/2006/relationships/hyperlink" Target="https://www.mentimeter.com/" TargetMode="External"/><Relationship Id="rId4" Type="http://schemas.openxmlformats.org/officeDocument/2006/relationships/hyperlink" Target="https://www.socrative.com/"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audit.altii.online"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22.png"/><Relationship Id="rId4" Type="http://schemas.openxmlformats.org/officeDocument/2006/relationships/hyperlink" Target="http://audit.altii.online/s/"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danielsongroup.org/framework/"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hyperlink" Target="https://ospi.k12.wa.us/sites/default/files/2023-10/marzano_teacher_evaluation_model.pdf" TargetMode="External"/><Relationship Id="rId4" Type="http://schemas.openxmlformats.org/officeDocument/2006/relationships/hyperlink" Target="https://teachstone.com/clas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ceop.ku.edu/using-focus-groups-education-research-and-evaluation-practices"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thinker.ucd.ie/elearning/" TargetMode="Externa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5" Type="http://schemas.openxmlformats.org/officeDocument/2006/relationships/hyperlink" Target="https://creativecommons.org/licenses/by-nc-nd/4.0/"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hyperlink" Target="https://audit.altii.online/" TargetMode="External"/><Relationship Id="rId3" Type="http://schemas.openxmlformats.org/officeDocument/2006/relationships/hyperlink" Target="https://workspace.google.com/products/forms/" TargetMode="External"/><Relationship Id="rId7" Type="http://schemas.openxmlformats.org/officeDocument/2006/relationships/hyperlink" Target="https://www.mentimeter.com/"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s://kahoot.com/" TargetMode="External"/><Relationship Id="rId5" Type="http://schemas.openxmlformats.org/officeDocument/2006/relationships/hyperlink" Target="https://moodle.org/" TargetMode="External"/><Relationship Id="rId4" Type="http://schemas.openxmlformats.org/officeDocument/2006/relationships/hyperlink" Target="https://www.microsoft.com/en-us/microsoft-365/online-surveys-polls-quizzes" TargetMode="External"/><Relationship Id="rId9" Type="http://schemas.openxmlformats.org/officeDocument/2006/relationships/hyperlink" Target="https://www.qr-code-generator.com/"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3"/>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a:t>WP3: Teacher training for authentic and gender inclusive informatics education</a:t>
            </a:r>
            <a:endParaRPr/>
          </a:p>
        </p:txBody>
      </p:sp>
      <p:sp>
        <p:nvSpPr>
          <p:cNvPr id="102" name="Google Shape;102;p3"/>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THINKER training course for primary and secondary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g345dc87e41b_0_17"/>
          <p:cNvSpPr txBox="1">
            <a:spLocks noGrp="1"/>
          </p:cNvSpPr>
          <p:nvPr>
            <p:ph type="body" idx="1"/>
          </p:nvPr>
        </p:nvSpPr>
        <p:spPr>
          <a:xfrm>
            <a:off x="97975" y="881750"/>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Clr>
                <a:srgbClr val="000000"/>
              </a:buClr>
              <a:buSzPts val="2200"/>
              <a:buChar char="•"/>
            </a:pPr>
            <a:r>
              <a:rPr lang="en-US"/>
              <a:t>Fellow teachers can observe a class using a structured rubric/checklist</a:t>
            </a:r>
            <a:endParaRPr/>
          </a:p>
          <a:p>
            <a:pPr marL="571500" lvl="0" indent="-342900" algn="l" rtl="0">
              <a:lnSpc>
                <a:spcPct val="90000"/>
              </a:lnSpc>
              <a:spcBef>
                <a:spcPts val="1000"/>
              </a:spcBef>
              <a:spcAft>
                <a:spcPts val="0"/>
              </a:spcAft>
              <a:buClr>
                <a:srgbClr val="000000"/>
              </a:buClr>
              <a:buSzPts val="2200"/>
              <a:buChar char="•"/>
            </a:pPr>
            <a:r>
              <a:rPr lang="en-US"/>
              <a:t>Alternative: </a:t>
            </a:r>
            <a:r>
              <a:rPr lang="en-US" b="1"/>
              <a:t>standardized classroom observation protocols</a:t>
            </a:r>
            <a:endParaRPr b="1"/>
          </a:p>
          <a:p>
            <a:pPr marL="914400" lvl="1" indent="-368300" algn="l" rtl="0">
              <a:lnSpc>
                <a:spcPct val="90000"/>
              </a:lnSpc>
              <a:spcBef>
                <a:spcPts val="500"/>
              </a:spcBef>
              <a:spcAft>
                <a:spcPts val="0"/>
              </a:spcAft>
              <a:buSzPts val="1800"/>
              <a:buChar char="•"/>
            </a:pPr>
            <a:r>
              <a:rPr lang="en-US" sz="1800"/>
              <a:t>Observers watch and evaluate a teacher's lesson (live or a recording)</a:t>
            </a:r>
            <a:endParaRPr sz="1800"/>
          </a:p>
          <a:p>
            <a:pPr marL="914400" lvl="1" indent="-368300" algn="l" rtl="0">
              <a:lnSpc>
                <a:spcPct val="90000"/>
              </a:lnSpc>
              <a:spcBef>
                <a:spcPts val="500"/>
              </a:spcBef>
              <a:spcAft>
                <a:spcPts val="0"/>
              </a:spcAft>
              <a:buSzPts val="1800"/>
              <a:buChar char="•"/>
            </a:pPr>
            <a:r>
              <a:rPr lang="en-US" sz="1800"/>
              <a:t>Results are used to provide structured feedback</a:t>
            </a:r>
            <a:br>
              <a:rPr lang="en-US" sz="1800"/>
            </a:br>
            <a:endParaRPr sz="1800"/>
          </a:p>
          <a:p>
            <a:pPr marL="914400" lvl="1" indent="-368300" algn="l" rtl="0">
              <a:lnSpc>
                <a:spcPct val="90000"/>
              </a:lnSpc>
              <a:spcBef>
                <a:spcPts val="500"/>
              </a:spcBef>
              <a:spcAft>
                <a:spcPts val="0"/>
              </a:spcAft>
              <a:buSzPts val="1800"/>
              <a:buChar char="•"/>
            </a:pPr>
            <a:r>
              <a:rPr lang="en-US" u="sng">
                <a:solidFill>
                  <a:schemeClr val="hlink"/>
                </a:solidFill>
                <a:hlinkClick r:id="rId3"/>
              </a:rPr>
              <a:t>Danielson framework</a:t>
            </a:r>
            <a:endParaRPr/>
          </a:p>
          <a:p>
            <a:pPr marL="1371600" lvl="2" indent="-368300" algn="l" rtl="0">
              <a:lnSpc>
                <a:spcPct val="90000"/>
              </a:lnSpc>
              <a:spcBef>
                <a:spcPts val="500"/>
              </a:spcBef>
              <a:spcAft>
                <a:spcPts val="0"/>
              </a:spcAft>
              <a:buSzPts val="1440"/>
              <a:buChar char="•"/>
            </a:pPr>
            <a:r>
              <a:rPr lang="en-US"/>
              <a:t>Four domains: Planning and preparation, Classroom environment, Instruction, Professional responsibilities, each including specific components and performance levels (unsatisfactory, basic, proficient, distinguished)</a:t>
            </a:r>
            <a:br>
              <a:rPr lang="en-US"/>
            </a:br>
            <a:endParaRPr/>
          </a:p>
          <a:p>
            <a:pPr marL="914400" lvl="1" indent="-368300" algn="l" rtl="0">
              <a:lnSpc>
                <a:spcPct val="90000"/>
              </a:lnSpc>
              <a:spcBef>
                <a:spcPts val="500"/>
              </a:spcBef>
              <a:spcAft>
                <a:spcPts val="0"/>
              </a:spcAft>
              <a:buSzPts val="1800"/>
              <a:buChar char="•"/>
            </a:pPr>
            <a:r>
              <a:rPr lang="en-US" u="sng">
                <a:solidFill>
                  <a:schemeClr val="hlink"/>
                </a:solidFill>
                <a:hlinkClick r:id="rId4"/>
              </a:rPr>
              <a:t>CLASS (Classroom Assessment Scoring System)</a:t>
            </a:r>
            <a:endParaRPr/>
          </a:p>
          <a:p>
            <a:pPr marL="1371600" lvl="2" indent="-368300" algn="l" rtl="0">
              <a:lnSpc>
                <a:spcPct val="90000"/>
              </a:lnSpc>
              <a:spcBef>
                <a:spcPts val="500"/>
              </a:spcBef>
              <a:spcAft>
                <a:spcPts val="0"/>
              </a:spcAft>
              <a:buSzPts val="1440"/>
              <a:buChar char="•"/>
            </a:pPr>
            <a:r>
              <a:rPr lang="en-US"/>
              <a:t>Three main domains, each with detailed criteria:</a:t>
            </a:r>
            <a:br>
              <a:rPr lang="en-US"/>
            </a:br>
            <a:r>
              <a:rPr lang="en-US"/>
              <a:t>emotional support, classroom organization, instructional support</a:t>
            </a:r>
            <a:br>
              <a:rPr lang="en-US"/>
            </a:br>
            <a:endParaRPr/>
          </a:p>
          <a:p>
            <a:pPr marL="914400" lvl="1" indent="-368300" algn="l" rtl="0">
              <a:lnSpc>
                <a:spcPct val="90000"/>
              </a:lnSpc>
              <a:spcBef>
                <a:spcPts val="500"/>
              </a:spcBef>
              <a:spcAft>
                <a:spcPts val="0"/>
              </a:spcAft>
              <a:buSzPts val="1800"/>
              <a:buChar char="•"/>
            </a:pPr>
            <a:r>
              <a:rPr lang="en-US" u="sng">
                <a:solidFill>
                  <a:schemeClr val="hlink"/>
                </a:solidFill>
                <a:hlinkClick r:id="rId5"/>
              </a:rPr>
              <a:t>Marzano Teacher Evaluation Model</a:t>
            </a:r>
            <a:endParaRPr/>
          </a:p>
          <a:p>
            <a:pPr marL="1371600" lvl="2" indent="-368300" algn="l" rtl="0">
              <a:lnSpc>
                <a:spcPct val="90000"/>
              </a:lnSpc>
              <a:spcBef>
                <a:spcPts val="500"/>
              </a:spcBef>
              <a:spcAft>
                <a:spcPts val="0"/>
              </a:spcAft>
              <a:buSzPts val="1440"/>
              <a:buChar char="•"/>
            </a:pPr>
            <a:r>
              <a:rPr lang="en-US"/>
              <a:t>A detailed rubric based on four domains:</a:t>
            </a:r>
            <a:br>
              <a:rPr lang="en-US"/>
            </a:br>
            <a:r>
              <a:rPr lang="en-US"/>
              <a:t>Classroom strategies and behaviors, planning and preparing,</a:t>
            </a:r>
            <a:br>
              <a:rPr lang="en-US"/>
            </a:br>
            <a:r>
              <a:rPr lang="en-US"/>
              <a:t>reflecting on teaching, collegiality and professionalism</a:t>
            </a:r>
            <a:endParaRPr/>
          </a:p>
          <a:p>
            <a:pPr marL="685800" marR="0" lvl="0" indent="-228600" algn="l" rtl="0">
              <a:lnSpc>
                <a:spcPct val="107916"/>
              </a:lnSpc>
              <a:spcBef>
                <a:spcPts val="0"/>
              </a:spcBef>
              <a:spcAft>
                <a:spcPts val="0"/>
              </a:spcAft>
              <a:buSzPts val="2200"/>
              <a:buNone/>
            </a:pPr>
            <a:endParaRPr sz="1200">
              <a:solidFill>
                <a:srgbClr val="000000"/>
              </a:solidFill>
            </a:endParaRPr>
          </a:p>
          <a:p>
            <a:pPr marL="0" lvl="0" indent="0" algn="l" rtl="0">
              <a:lnSpc>
                <a:spcPct val="90000"/>
              </a:lnSpc>
              <a:spcBef>
                <a:spcPts val="1000"/>
              </a:spcBef>
              <a:spcAft>
                <a:spcPts val="0"/>
              </a:spcAft>
              <a:buSzPts val="2200"/>
              <a:buNone/>
            </a:pPr>
            <a:endParaRPr/>
          </a:p>
        </p:txBody>
      </p:sp>
      <p:sp>
        <p:nvSpPr>
          <p:cNvPr id="168" name="Google Shape;168;g345dc87e41b_0_1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Classroom observation protocols</a:t>
            </a:r>
            <a:endParaRPr/>
          </a:p>
        </p:txBody>
      </p:sp>
      <p:pic>
        <p:nvPicPr>
          <p:cNvPr id="169" name="Google Shape;169;g345dc87e41b_0_17" title="15680.jpg"/>
          <p:cNvPicPr preferRelativeResize="0"/>
          <p:nvPr/>
        </p:nvPicPr>
        <p:blipFill rotWithShape="1">
          <a:blip r:embed="rId6">
            <a:alphaModFix/>
          </a:blip>
          <a:srcRect/>
          <a:stretch/>
        </p:blipFill>
        <p:spPr>
          <a:xfrm>
            <a:off x="9837500" y="4354850"/>
            <a:ext cx="2204974" cy="2204974"/>
          </a:xfrm>
          <a:prstGeom prst="rect">
            <a:avLst/>
          </a:prstGeom>
          <a:noFill/>
          <a:ln>
            <a:noFill/>
          </a:ln>
        </p:spPr>
      </p:pic>
      <p:sp>
        <p:nvSpPr>
          <p:cNvPr id="170" name="Google Shape;170;g345dc87e41b_0_17"/>
          <p:cNvSpPr txBox="1"/>
          <p:nvPr/>
        </p:nvSpPr>
        <p:spPr>
          <a:xfrm>
            <a:off x="10051866" y="6444040"/>
            <a:ext cx="24414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g345dc87e41b_0_39"/>
          <p:cNvSpPr txBox="1">
            <a:spLocks noGrp="1"/>
          </p:cNvSpPr>
          <p:nvPr>
            <p:ph type="body" idx="1"/>
          </p:nvPr>
        </p:nvSpPr>
        <p:spPr>
          <a:xfrm>
            <a:off x="97975" y="881750"/>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Clr>
                <a:srgbClr val="000000"/>
              </a:buClr>
              <a:buSzPts val="2200"/>
              <a:buChar char="•"/>
            </a:pPr>
            <a:r>
              <a:rPr lang="en-US"/>
              <a:t>Measurable information about how well students are</a:t>
            </a:r>
            <a:endParaRPr/>
          </a:p>
          <a:p>
            <a:pPr marL="914400" lvl="1" indent="-368300" algn="l" rtl="0">
              <a:lnSpc>
                <a:spcPct val="90000"/>
              </a:lnSpc>
              <a:spcBef>
                <a:spcPts val="500"/>
              </a:spcBef>
              <a:spcAft>
                <a:spcPts val="0"/>
              </a:spcAft>
              <a:buClr>
                <a:srgbClr val="000000"/>
              </a:buClr>
              <a:buSzPts val="1800"/>
              <a:buChar char="•"/>
            </a:pPr>
            <a:r>
              <a:rPr lang="en-US" b="1"/>
              <a:t>learning</a:t>
            </a:r>
            <a:endParaRPr b="1"/>
          </a:p>
          <a:p>
            <a:pPr marL="914400" lvl="1" indent="-368300" algn="l" rtl="0">
              <a:lnSpc>
                <a:spcPct val="90000"/>
              </a:lnSpc>
              <a:spcBef>
                <a:spcPts val="500"/>
              </a:spcBef>
              <a:spcAft>
                <a:spcPts val="0"/>
              </a:spcAft>
              <a:buClr>
                <a:srgbClr val="000000"/>
              </a:buClr>
              <a:buSzPts val="1800"/>
              <a:buChar char="•"/>
            </a:pPr>
            <a:r>
              <a:rPr lang="en-US" b="1"/>
              <a:t>progressing</a:t>
            </a:r>
            <a:r>
              <a:rPr lang="en-US"/>
              <a:t>, and</a:t>
            </a:r>
            <a:endParaRPr/>
          </a:p>
          <a:p>
            <a:pPr marL="914400" lvl="1" indent="-368300" algn="l" rtl="0">
              <a:lnSpc>
                <a:spcPct val="90000"/>
              </a:lnSpc>
              <a:spcBef>
                <a:spcPts val="500"/>
              </a:spcBef>
              <a:spcAft>
                <a:spcPts val="0"/>
              </a:spcAft>
              <a:buClr>
                <a:srgbClr val="000000"/>
              </a:buClr>
              <a:buSzPts val="1800"/>
              <a:buChar char="•"/>
            </a:pPr>
            <a:r>
              <a:rPr lang="en-US" b="1"/>
              <a:t>meeting educational goals/learning outcomes</a:t>
            </a:r>
            <a:br>
              <a:rPr lang="en-US" b="1"/>
            </a:br>
            <a:endParaRPr b="1"/>
          </a:p>
          <a:p>
            <a:pPr marL="571500" lvl="0" indent="-342900" algn="l" rtl="0">
              <a:lnSpc>
                <a:spcPct val="90000"/>
              </a:lnSpc>
              <a:spcBef>
                <a:spcPts val="1000"/>
              </a:spcBef>
              <a:spcAft>
                <a:spcPts val="0"/>
              </a:spcAft>
              <a:buClr>
                <a:srgbClr val="000000"/>
              </a:buClr>
              <a:buSzPts val="2200"/>
              <a:buChar char="•"/>
            </a:pPr>
            <a:r>
              <a:rPr lang="en-US"/>
              <a:t>These can include:</a:t>
            </a:r>
            <a:endParaRPr/>
          </a:p>
          <a:p>
            <a:pPr marL="914400" lvl="1" indent="-368300" algn="l" rtl="0">
              <a:lnSpc>
                <a:spcPct val="90000"/>
              </a:lnSpc>
              <a:spcBef>
                <a:spcPts val="500"/>
              </a:spcBef>
              <a:spcAft>
                <a:spcPts val="0"/>
              </a:spcAft>
              <a:buClr>
                <a:srgbClr val="000000"/>
              </a:buClr>
              <a:buSzPts val="1800"/>
              <a:buChar char="•"/>
            </a:pPr>
            <a:r>
              <a:rPr lang="en-US" b="1"/>
              <a:t>assessment results</a:t>
            </a:r>
            <a:endParaRPr b="1"/>
          </a:p>
          <a:p>
            <a:pPr marL="1371600" lvl="2" indent="-368300" algn="l" rtl="0">
              <a:lnSpc>
                <a:spcPct val="90000"/>
              </a:lnSpc>
              <a:spcBef>
                <a:spcPts val="500"/>
              </a:spcBef>
              <a:spcAft>
                <a:spcPts val="0"/>
              </a:spcAft>
              <a:buClr>
                <a:srgbClr val="000000"/>
              </a:buClr>
              <a:buSzPts val="1440"/>
              <a:buChar char="•"/>
            </a:pPr>
            <a:r>
              <a:rPr lang="en-US"/>
              <a:t>formative assessments (quizzes, classwork)</a:t>
            </a:r>
            <a:endParaRPr/>
          </a:p>
          <a:p>
            <a:pPr marL="1371600" lvl="2" indent="-368300" algn="l" rtl="0">
              <a:lnSpc>
                <a:spcPct val="90000"/>
              </a:lnSpc>
              <a:spcBef>
                <a:spcPts val="500"/>
              </a:spcBef>
              <a:spcAft>
                <a:spcPts val="0"/>
              </a:spcAft>
              <a:buClr>
                <a:srgbClr val="000000"/>
              </a:buClr>
              <a:buSzPts val="1440"/>
              <a:buChar char="•"/>
            </a:pPr>
            <a:r>
              <a:rPr lang="en-US"/>
              <a:t>summative assessments (unit tests, final exams)</a:t>
            </a:r>
            <a:endParaRPr/>
          </a:p>
          <a:p>
            <a:pPr marL="914400" lvl="1" indent="-368300" algn="l" rtl="0">
              <a:lnSpc>
                <a:spcPct val="90000"/>
              </a:lnSpc>
              <a:spcBef>
                <a:spcPts val="500"/>
              </a:spcBef>
              <a:spcAft>
                <a:spcPts val="0"/>
              </a:spcAft>
              <a:buClr>
                <a:srgbClr val="000000"/>
              </a:buClr>
              <a:buSzPts val="1800"/>
              <a:buChar char="•"/>
            </a:pPr>
            <a:r>
              <a:rPr lang="en-US" b="1"/>
              <a:t>behavioral and engagement metrics</a:t>
            </a:r>
            <a:br>
              <a:rPr lang="en-US" b="1"/>
            </a:br>
            <a:r>
              <a:rPr lang="en-US"/>
              <a:t>for example, in a learning management system like Moodle</a:t>
            </a:r>
            <a:endParaRPr/>
          </a:p>
          <a:p>
            <a:pPr marL="1371600" lvl="2" indent="-368300" algn="l" rtl="0">
              <a:lnSpc>
                <a:spcPct val="90000"/>
              </a:lnSpc>
              <a:spcBef>
                <a:spcPts val="500"/>
              </a:spcBef>
              <a:spcAft>
                <a:spcPts val="0"/>
              </a:spcAft>
              <a:buClr>
                <a:srgbClr val="000000"/>
              </a:buClr>
              <a:buSzPts val="1440"/>
              <a:buChar char="•"/>
            </a:pPr>
            <a:r>
              <a:rPr lang="en-US"/>
              <a:t>participation rates</a:t>
            </a:r>
            <a:endParaRPr/>
          </a:p>
          <a:p>
            <a:pPr marL="1371600" lvl="2" indent="-368300" algn="l" rtl="0">
              <a:lnSpc>
                <a:spcPct val="90000"/>
              </a:lnSpc>
              <a:spcBef>
                <a:spcPts val="500"/>
              </a:spcBef>
              <a:spcAft>
                <a:spcPts val="0"/>
              </a:spcAft>
              <a:buClr>
                <a:srgbClr val="000000"/>
              </a:buClr>
              <a:buSzPts val="1440"/>
              <a:buChar char="•"/>
            </a:pPr>
            <a:r>
              <a:rPr lang="en-US"/>
              <a:t>attendance</a:t>
            </a:r>
            <a:endParaRPr/>
          </a:p>
          <a:p>
            <a:pPr marL="1371600" lvl="2" indent="-368300" algn="l" rtl="0">
              <a:lnSpc>
                <a:spcPct val="90000"/>
              </a:lnSpc>
              <a:spcBef>
                <a:spcPts val="500"/>
              </a:spcBef>
              <a:spcAft>
                <a:spcPts val="0"/>
              </a:spcAft>
              <a:buClr>
                <a:srgbClr val="000000"/>
              </a:buClr>
              <a:buSzPts val="1440"/>
              <a:buChar char="•"/>
            </a:pPr>
            <a:r>
              <a:rPr lang="en-US"/>
              <a:t>task completion</a:t>
            </a:r>
            <a:endParaRPr/>
          </a:p>
          <a:p>
            <a:pPr marL="1371600" lvl="2" indent="-368300" algn="l" rtl="0">
              <a:lnSpc>
                <a:spcPct val="90000"/>
              </a:lnSpc>
              <a:spcBef>
                <a:spcPts val="500"/>
              </a:spcBef>
              <a:spcAft>
                <a:spcPts val="0"/>
              </a:spcAft>
              <a:buClr>
                <a:srgbClr val="000000"/>
              </a:buClr>
              <a:buSzPts val="1440"/>
              <a:buChar char="•"/>
            </a:pPr>
            <a:r>
              <a:rPr lang="en-US"/>
              <a:t>time-on-task in digital platforms</a:t>
            </a:r>
            <a:endParaRPr/>
          </a:p>
          <a:p>
            <a:pPr marL="685800" marR="0" lvl="0" indent="-228600" algn="l" rtl="0">
              <a:lnSpc>
                <a:spcPct val="107916"/>
              </a:lnSpc>
              <a:spcBef>
                <a:spcPts val="0"/>
              </a:spcBef>
              <a:spcAft>
                <a:spcPts val="0"/>
              </a:spcAft>
              <a:buSzPts val="2200"/>
              <a:buNone/>
            </a:pPr>
            <a:endParaRPr sz="1200">
              <a:solidFill>
                <a:srgbClr val="000000"/>
              </a:solidFill>
            </a:endParaRPr>
          </a:p>
          <a:p>
            <a:pPr marL="0" lvl="0" indent="0" algn="l" rtl="0">
              <a:lnSpc>
                <a:spcPct val="90000"/>
              </a:lnSpc>
              <a:spcBef>
                <a:spcPts val="1000"/>
              </a:spcBef>
              <a:spcAft>
                <a:spcPts val="0"/>
              </a:spcAft>
              <a:buSzPts val="2200"/>
              <a:buNone/>
            </a:pPr>
            <a:endParaRPr/>
          </a:p>
        </p:txBody>
      </p:sp>
      <p:sp>
        <p:nvSpPr>
          <p:cNvPr id="177" name="Google Shape;177;g345dc87e41b_0_39"/>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Student performance data</a:t>
            </a:r>
            <a:endParaRPr/>
          </a:p>
        </p:txBody>
      </p:sp>
      <p:pic>
        <p:nvPicPr>
          <p:cNvPr id="178" name="Google Shape;178;g345dc87e41b_0_39" descr="Moodle LMS Review | PCMag"/>
          <p:cNvPicPr preferRelativeResize="0"/>
          <p:nvPr/>
        </p:nvPicPr>
        <p:blipFill rotWithShape="1">
          <a:blip r:embed="rId3">
            <a:alphaModFix/>
          </a:blip>
          <a:srcRect/>
          <a:stretch/>
        </p:blipFill>
        <p:spPr>
          <a:xfrm>
            <a:off x="7659475" y="4286250"/>
            <a:ext cx="3958351" cy="22294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347a9509dc2_0_61"/>
          <p:cNvSpPr txBox="1">
            <a:spLocks noGrp="1"/>
          </p:cNvSpPr>
          <p:nvPr>
            <p:ph type="body" idx="1"/>
          </p:nvPr>
        </p:nvSpPr>
        <p:spPr>
          <a:xfrm>
            <a:off x="97975" y="881750"/>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Clr>
                <a:srgbClr val="000000"/>
              </a:buClr>
              <a:buSzPts val="2200"/>
              <a:buChar char="•"/>
            </a:pPr>
            <a:r>
              <a:rPr lang="en-US"/>
              <a:t>Simple and easy way to acquire student performance/opinion data</a:t>
            </a:r>
            <a:endParaRPr/>
          </a:p>
          <a:p>
            <a:pPr marL="571500" lvl="0" indent="-342900" algn="l" rtl="0">
              <a:lnSpc>
                <a:spcPct val="90000"/>
              </a:lnSpc>
              <a:spcBef>
                <a:spcPts val="1000"/>
              </a:spcBef>
              <a:spcAft>
                <a:spcPts val="0"/>
              </a:spcAft>
              <a:buClr>
                <a:srgbClr val="000000"/>
              </a:buClr>
              <a:buSzPts val="2200"/>
              <a:buChar char="•"/>
            </a:pPr>
            <a:r>
              <a:rPr lang="en-US"/>
              <a:t>Allow students to </a:t>
            </a:r>
            <a:r>
              <a:rPr lang="en-US" b="1"/>
              <a:t>respond to questions or prompts in real time</a:t>
            </a:r>
            <a:endParaRPr b="1"/>
          </a:p>
          <a:p>
            <a:pPr marL="914400" lvl="1" indent="-368300" algn="l" rtl="0">
              <a:lnSpc>
                <a:spcPct val="90000"/>
              </a:lnSpc>
              <a:spcBef>
                <a:spcPts val="500"/>
              </a:spcBef>
              <a:spcAft>
                <a:spcPts val="0"/>
              </a:spcAft>
              <a:buClr>
                <a:srgbClr val="000000"/>
              </a:buClr>
              <a:buSzPts val="1800"/>
              <a:buChar char="•"/>
            </a:pPr>
            <a:r>
              <a:rPr lang="en-US"/>
              <a:t>using devices like smartphones, tablets, or computers</a:t>
            </a:r>
            <a:endParaRPr/>
          </a:p>
          <a:p>
            <a:pPr marL="571500" lvl="0" indent="-342900" algn="l" rtl="0">
              <a:lnSpc>
                <a:spcPct val="90000"/>
              </a:lnSpc>
              <a:spcBef>
                <a:spcPts val="1000"/>
              </a:spcBef>
              <a:spcAft>
                <a:spcPts val="0"/>
              </a:spcAft>
              <a:buSzPts val="2200"/>
              <a:buChar char="•"/>
            </a:pPr>
            <a:r>
              <a:rPr lang="en-US">
                <a:solidFill>
                  <a:srgbClr val="000000"/>
                </a:solidFill>
              </a:rPr>
              <a:t>Popular ones:</a:t>
            </a:r>
            <a:endParaRPr>
              <a:solidFill>
                <a:srgbClr val="000000"/>
              </a:solidFill>
            </a:endParaRPr>
          </a:p>
          <a:p>
            <a:pPr marL="914400" lvl="1" indent="-368300" algn="l" rtl="0">
              <a:lnSpc>
                <a:spcPct val="90000"/>
              </a:lnSpc>
              <a:spcBef>
                <a:spcPts val="500"/>
              </a:spcBef>
              <a:spcAft>
                <a:spcPts val="0"/>
              </a:spcAft>
              <a:buSzPts val="1800"/>
              <a:buChar char="•"/>
            </a:pPr>
            <a:r>
              <a:rPr lang="en-US">
                <a:solidFill>
                  <a:srgbClr val="000000"/>
                </a:solidFill>
              </a:rPr>
              <a:t>prepare questions in advance: </a:t>
            </a:r>
            <a:r>
              <a:rPr lang="en-US" u="sng">
                <a:solidFill>
                  <a:schemeClr val="accent1"/>
                </a:solidFill>
                <a:hlinkClick r:id="rId3">
                  <a:extLst>
                    <a:ext uri="{A12FA001-AC4F-418D-AE19-62706E023703}">
                      <ahyp:hlinkClr xmlns:ahyp="http://schemas.microsoft.com/office/drawing/2018/hyperlinkcolor" val="tx"/>
                    </a:ext>
                  </a:extLst>
                </a:hlinkClick>
              </a:rPr>
              <a:t>Kahoot</a:t>
            </a:r>
            <a:r>
              <a:rPr lang="en-US">
                <a:solidFill>
                  <a:srgbClr val="000000"/>
                </a:solidFill>
              </a:rPr>
              <a:t>, </a:t>
            </a:r>
            <a:r>
              <a:rPr lang="en-US" u="sng">
                <a:solidFill>
                  <a:schemeClr val="hlink"/>
                </a:solidFill>
                <a:hlinkClick r:id="rId4"/>
              </a:rPr>
              <a:t>Socrative</a:t>
            </a:r>
            <a:r>
              <a:rPr lang="en-US">
                <a:solidFill>
                  <a:srgbClr val="000000"/>
                </a:solidFill>
              </a:rPr>
              <a:t>, </a:t>
            </a:r>
            <a:r>
              <a:rPr lang="en-US" u="sng">
                <a:solidFill>
                  <a:schemeClr val="accent1"/>
                </a:solidFill>
                <a:hlinkClick r:id="rId5">
                  <a:extLst>
                    <a:ext uri="{A12FA001-AC4F-418D-AE19-62706E023703}">
                      <ahyp:hlinkClr xmlns:ahyp="http://schemas.microsoft.com/office/drawing/2018/hyperlinkcolor" val="tx"/>
                    </a:ext>
                  </a:extLst>
                </a:hlinkClick>
              </a:rPr>
              <a:t>Mentimeter</a:t>
            </a:r>
            <a:endParaRPr/>
          </a:p>
          <a:p>
            <a:pPr marL="914400" lvl="1" indent="-368300" algn="l" rtl="0">
              <a:lnSpc>
                <a:spcPct val="90000"/>
              </a:lnSpc>
              <a:spcBef>
                <a:spcPts val="500"/>
              </a:spcBef>
              <a:spcAft>
                <a:spcPts val="0"/>
              </a:spcAft>
              <a:buSzPts val="1800"/>
              <a:buChar char="•"/>
            </a:pPr>
            <a:r>
              <a:rPr lang="en-US" i="1">
                <a:solidFill>
                  <a:srgbClr val="000000"/>
                </a:solidFill>
              </a:rPr>
              <a:t>ad hoc</a:t>
            </a:r>
            <a:r>
              <a:rPr lang="en-US">
                <a:solidFill>
                  <a:srgbClr val="000000"/>
                </a:solidFill>
              </a:rPr>
              <a:t> questions or questions in your slideshow: </a:t>
            </a:r>
            <a:r>
              <a:rPr lang="en-US" u="sng">
                <a:solidFill>
                  <a:schemeClr val="accent1"/>
                </a:solidFill>
                <a:hlinkClick r:id="rId6">
                  <a:extLst>
                    <a:ext uri="{A12FA001-AC4F-418D-AE19-62706E023703}">
                      <ahyp:hlinkClr xmlns:ahyp="http://schemas.microsoft.com/office/drawing/2018/hyperlinkcolor" val="tx"/>
                    </a:ext>
                  </a:extLst>
                </a:hlinkClick>
              </a:rPr>
              <a:t>AudIT</a:t>
            </a:r>
            <a:endParaRPr b="1"/>
          </a:p>
          <a:p>
            <a:pPr marL="571500" lvl="0" indent="-342900" algn="l" rtl="0">
              <a:lnSpc>
                <a:spcPct val="90000"/>
              </a:lnSpc>
              <a:spcBef>
                <a:spcPts val="1000"/>
              </a:spcBef>
              <a:spcAft>
                <a:spcPts val="0"/>
              </a:spcAft>
              <a:buSzPts val="2200"/>
              <a:buChar char="•"/>
            </a:pPr>
            <a:r>
              <a:rPr lang="en-US"/>
              <a:t>Fosters:</a:t>
            </a:r>
            <a:endParaRPr/>
          </a:p>
          <a:p>
            <a:pPr marL="914400" lvl="1" indent="-368300" algn="l" rtl="0">
              <a:lnSpc>
                <a:spcPct val="90000"/>
              </a:lnSpc>
              <a:spcBef>
                <a:spcPts val="500"/>
              </a:spcBef>
              <a:spcAft>
                <a:spcPts val="0"/>
              </a:spcAft>
              <a:buSzPts val="1800"/>
              <a:buChar char="•"/>
            </a:pPr>
            <a:r>
              <a:rPr lang="en-US" b="1"/>
              <a:t>Instant feedback</a:t>
            </a:r>
            <a:r>
              <a:rPr lang="en-US"/>
              <a:t> on student </a:t>
            </a:r>
            <a:r>
              <a:rPr lang="en-US" b="1"/>
              <a:t>understanding</a:t>
            </a:r>
            <a:r>
              <a:rPr lang="en-US"/>
              <a:t> and </a:t>
            </a:r>
            <a:r>
              <a:rPr lang="en-US" b="1"/>
              <a:t>opinions</a:t>
            </a:r>
            <a:endParaRPr b="1"/>
          </a:p>
          <a:p>
            <a:pPr marL="914400" lvl="1" indent="-368300" algn="l" rtl="0">
              <a:lnSpc>
                <a:spcPct val="90000"/>
              </a:lnSpc>
              <a:spcBef>
                <a:spcPts val="500"/>
              </a:spcBef>
              <a:spcAft>
                <a:spcPts val="0"/>
              </a:spcAft>
              <a:buSzPts val="1800"/>
              <a:buChar char="•"/>
            </a:pPr>
            <a:r>
              <a:rPr lang="en-US"/>
              <a:t>Increase student </a:t>
            </a:r>
            <a:r>
              <a:rPr lang="en-US" b="1"/>
              <a:t>participation</a:t>
            </a:r>
            <a:endParaRPr b="1"/>
          </a:p>
          <a:p>
            <a:pPr marL="914400" lvl="1" indent="-368300" algn="l" rtl="0">
              <a:lnSpc>
                <a:spcPct val="90000"/>
              </a:lnSpc>
              <a:spcBef>
                <a:spcPts val="500"/>
              </a:spcBef>
              <a:spcAft>
                <a:spcPts val="0"/>
              </a:spcAft>
              <a:buSzPts val="1800"/>
              <a:buChar char="•"/>
            </a:pPr>
            <a:r>
              <a:rPr lang="en-US"/>
              <a:t>Encourages </a:t>
            </a:r>
            <a:r>
              <a:rPr lang="en-US" b="1"/>
              <a:t>reflection</a:t>
            </a:r>
            <a:r>
              <a:rPr lang="en-US"/>
              <a:t> and </a:t>
            </a:r>
            <a:r>
              <a:rPr lang="en-US" b="1"/>
              <a:t>metacognition</a:t>
            </a:r>
            <a:endParaRPr b="1"/>
          </a:p>
          <a:p>
            <a:pPr marL="914400" lvl="1" indent="-368300" algn="l" rtl="0">
              <a:lnSpc>
                <a:spcPct val="90000"/>
              </a:lnSpc>
              <a:spcBef>
                <a:spcPts val="500"/>
              </a:spcBef>
              <a:spcAft>
                <a:spcPts val="0"/>
              </a:spcAft>
              <a:buSzPts val="1800"/>
              <a:buChar char="•"/>
            </a:pPr>
            <a:r>
              <a:rPr lang="en-US"/>
              <a:t>Adds </a:t>
            </a:r>
            <a:r>
              <a:rPr lang="en-US" b="1"/>
              <a:t>interactivity </a:t>
            </a:r>
            <a:r>
              <a:rPr lang="en-US"/>
              <a:t>into lessons</a:t>
            </a:r>
            <a:endParaRPr/>
          </a:p>
        </p:txBody>
      </p:sp>
      <p:sp>
        <p:nvSpPr>
          <p:cNvPr id="185" name="Google Shape;185;g347a9509dc2_0_6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Audience response systems</a:t>
            </a:r>
            <a:endParaRPr/>
          </a:p>
        </p:txBody>
      </p:sp>
      <p:pic>
        <p:nvPicPr>
          <p:cNvPr id="186" name="Google Shape;186;g347a9509dc2_0_61"/>
          <p:cNvPicPr preferRelativeResize="0"/>
          <p:nvPr/>
        </p:nvPicPr>
        <p:blipFill rotWithShape="1">
          <a:blip r:embed="rId7">
            <a:alphaModFix/>
          </a:blip>
          <a:srcRect/>
          <a:stretch/>
        </p:blipFill>
        <p:spPr>
          <a:xfrm>
            <a:off x="8135900" y="2815800"/>
            <a:ext cx="3541500" cy="3541500"/>
          </a:xfrm>
          <a:prstGeom prst="flowChartAlternateProcess">
            <a:avLst/>
          </a:prstGeom>
          <a:noFill/>
          <a:ln>
            <a:noFill/>
          </a:ln>
        </p:spPr>
      </p:pic>
      <p:sp>
        <p:nvSpPr>
          <p:cNvPr id="187" name="Google Shape;187;g347a9509dc2_0_61"/>
          <p:cNvSpPr txBox="1"/>
          <p:nvPr/>
        </p:nvSpPr>
        <p:spPr>
          <a:xfrm>
            <a:off x="9116903" y="6357290"/>
            <a:ext cx="24414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g347a9509dc2_0_91"/>
          <p:cNvSpPr txBox="1">
            <a:spLocks noGrp="1"/>
          </p:cNvSpPr>
          <p:nvPr>
            <p:ph type="body" idx="1"/>
          </p:nvPr>
        </p:nvSpPr>
        <p:spPr>
          <a:xfrm>
            <a:off x="97975" y="881750"/>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Clr>
                <a:srgbClr val="000000"/>
              </a:buClr>
              <a:buSzPts val="2200"/>
              <a:buChar char="•"/>
            </a:pPr>
            <a:r>
              <a:rPr lang="en-US">
                <a:solidFill>
                  <a:srgbClr val="000000"/>
                </a:solidFill>
              </a:rPr>
              <a:t>Choose </a:t>
            </a:r>
            <a:r>
              <a:rPr lang="en-US" i="1">
                <a:solidFill>
                  <a:srgbClr val="000000"/>
                </a:solidFill>
              </a:rPr>
              <a:t>Teacher </a:t>
            </a:r>
            <a:r>
              <a:rPr lang="en-US">
                <a:solidFill>
                  <a:srgbClr val="000000"/>
                </a:solidFill>
              </a:rPr>
              <a:t>and open a </a:t>
            </a:r>
            <a:r>
              <a:rPr lang="en-US" i="1">
                <a:solidFill>
                  <a:srgbClr val="000000"/>
                </a:solidFill>
              </a:rPr>
              <a:t>New room</a:t>
            </a:r>
            <a:r>
              <a:rPr lang="en-US">
                <a:solidFill>
                  <a:srgbClr val="000000"/>
                </a:solidFill>
              </a:rPr>
              <a:t> at </a:t>
            </a:r>
            <a:r>
              <a:rPr lang="en-US" u="sng">
                <a:solidFill>
                  <a:schemeClr val="hlink"/>
                </a:solidFill>
                <a:hlinkClick r:id="rId3"/>
              </a:rPr>
              <a:t>http://audit.altii.online</a:t>
            </a:r>
            <a:endParaRPr b="1">
              <a:solidFill>
                <a:srgbClr val="000000"/>
              </a:solidFill>
            </a:endParaRPr>
          </a:p>
          <a:p>
            <a:pPr marL="571500" lvl="0" indent="-342900" algn="l" rtl="0">
              <a:lnSpc>
                <a:spcPct val="90000"/>
              </a:lnSpc>
              <a:spcBef>
                <a:spcPts val="1000"/>
              </a:spcBef>
              <a:spcAft>
                <a:spcPts val="0"/>
              </a:spcAft>
              <a:buClr>
                <a:srgbClr val="000000"/>
              </a:buClr>
              <a:buSzPts val="2200"/>
              <a:buChar char="•"/>
            </a:pPr>
            <a:r>
              <a:rPr lang="en-US">
                <a:solidFill>
                  <a:srgbClr val="000000"/>
                </a:solidFill>
              </a:rPr>
              <a:t>Invite your audience by sharing room ID or QR code (</a:t>
            </a:r>
            <a:r>
              <a:rPr lang="en-US" u="sng">
                <a:solidFill>
                  <a:schemeClr val="hlink"/>
                </a:solidFill>
                <a:hlinkClick r:id="rId4"/>
              </a:rPr>
              <a:t>http://audit.altii.online/s/</a:t>
            </a:r>
            <a:r>
              <a:rPr lang="en-US">
                <a:solidFill>
                  <a:srgbClr val="000000"/>
                </a:solidFill>
              </a:rPr>
              <a:t>)</a:t>
            </a:r>
            <a:endParaRPr b="1">
              <a:solidFill>
                <a:srgbClr val="000000"/>
              </a:solidFill>
            </a:endParaRPr>
          </a:p>
          <a:p>
            <a:pPr marL="571500" lvl="0" indent="-342900" algn="l" rtl="0">
              <a:lnSpc>
                <a:spcPct val="90000"/>
              </a:lnSpc>
              <a:spcBef>
                <a:spcPts val="1000"/>
              </a:spcBef>
              <a:spcAft>
                <a:spcPts val="0"/>
              </a:spcAft>
              <a:buClr>
                <a:srgbClr val="000000"/>
              </a:buClr>
              <a:buSzPts val="2200"/>
              <a:buChar char="•"/>
            </a:pPr>
            <a:r>
              <a:rPr lang="en-US">
                <a:solidFill>
                  <a:srgbClr val="000000"/>
                </a:solidFill>
              </a:rPr>
              <a:t>Ask a question</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a:solidFill>
                  <a:srgbClr val="000000"/>
                </a:solidFill>
              </a:rPr>
              <a:t>in your slideshow</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a:solidFill>
                  <a:srgbClr val="000000"/>
                </a:solidFill>
              </a:rPr>
              <a:t>verbally</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a:solidFill>
                  <a:srgbClr val="000000"/>
                </a:solidFill>
              </a:rPr>
              <a:t>on the balckboard</a:t>
            </a:r>
            <a:endParaRPr>
              <a:solidFill>
                <a:srgbClr val="000000"/>
              </a:solidFill>
            </a:endParaRPr>
          </a:p>
          <a:p>
            <a:pPr marL="571500" lvl="0" indent="-342900" algn="l" rtl="0">
              <a:lnSpc>
                <a:spcPct val="90000"/>
              </a:lnSpc>
              <a:spcBef>
                <a:spcPts val="1000"/>
              </a:spcBef>
              <a:spcAft>
                <a:spcPts val="0"/>
              </a:spcAft>
              <a:buClr>
                <a:srgbClr val="000000"/>
              </a:buClr>
              <a:buSzPts val="2200"/>
              <a:buChar char="•"/>
            </a:pPr>
            <a:r>
              <a:rPr lang="en-US">
                <a:solidFill>
                  <a:srgbClr val="000000"/>
                </a:solidFill>
              </a:rPr>
              <a:t>Configure question settings in the interface</a:t>
            </a:r>
            <a:endParaRPr>
              <a:solidFill>
                <a:srgbClr val="000000"/>
              </a:solidFill>
            </a:endParaRPr>
          </a:p>
          <a:p>
            <a:pPr marL="571500" lvl="0" indent="-342900" algn="l" rtl="0">
              <a:lnSpc>
                <a:spcPct val="90000"/>
              </a:lnSpc>
              <a:spcBef>
                <a:spcPts val="1000"/>
              </a:spcBef>
              <a:spcAft>
                <a:spcPts val="0"/>
              </a:spcAft>
              <a:buClr>
                <a:srgbClr val="000000"/>
              </a:buClr>
              <a:buSzPts val="2200"/>
              <a:buChar char="•"/>
            </a:pPr>
            <a:r>
              <a:rPr lang="en-US">
                <a:solidFill>
                  <a:srgbClr val="000000"/>
                </a:solidFill>
              </a:rPr>
              <a:t>Invite your audience to vote</a:t>
            </a:r>
            <a:endParaRPr b="1" i="1">
              <a:solidFill>
                <a:srgbClr val="000000"/>
              </a:solidFill>
            </a:endParaRPr>
          </a:p>
          <a:p>
            <a:pPr marL="571500" lvl="0" indent="-342900" algn="l" rtl="0">
              <a:lnSpc>
                <a:spcPct val="90000"/>
              </a:lnSpc>
              <a:spcBef>
                <a:spcPts val="1000"/>
              </a:spcBef>
              <a:spcAft>
                <a:spcPts val="0"/>
              </a:spcAft>
              <a:buSzPts val="2200"/>
              <a:buChar char="•"/>
            </a:pPr>
            <a:r>
              <a:rPr lang="en-US"/>
              <a:t>Display answers and react based on them</a:t>
            </a:r>
            <a:endParaRPr/>
          </a:p>
          <a:p>
            <a:pPr marL="914400" lvl="1" indent="-368300" algn="l" rtl="0">
              <a:lnSpc>
                <a:spcPct val="90000"/>
              </a:lnSpc>
              <a:spcBef>
                <a:spcPts val="500"/>
              </a:spcBef>
              <a:spcAft>
                <a:spcPts val="0"/>
              </a:spcAft>
              <a:buSzPts val="1800"/>
              <a:buChar char="•"/>
            </a:pPr>
            <a:r>
              <a:rPr lang="en-US"/>
              <a:t>answer students’ questions</a:t>
            </a:r>
            <a:endParaRPr/>
          </a:p>
          <a:p>
            <a:pPr marL="914400" lvl="1" indent="-368300" algn="l" rtl="0">
              <a:lnSpc>
                <a:spcPct val="90000"/>
              </a:lnSpc>
              <a:spcBef>
                <a:spcPts val="500"/>
              </a:spcBef>
              <a:spcAft>
                <a:spcPts val="0"/>
              </a:spcAft>
              <a:buSzPts val="1800"/>
              <a:buChar char="•"/>
            </a:pPr>
            <a:r>
              <a:rPr lang="en-US"/>
              <a:t>provide them with feedback</a:t>
            </a:r>
            <a:endParaRPr/>
          </a:p>
          <a:p>
            <a:pPr marL="914400" lvl="1" indent="-368300" algn="l" rtl="0">
              <a:lnSpc>
                <a:spcPct val="90000"/>
              </a:lnSpc>
              <a:spcBef>
                <a:spcPts val="500"/>
              </a:spcBef>
              <a:spcAft>
                <a:spcPts val="0"/>
              </a:spcAft>
              <a:buSzPts val="1800"/>
              <a:buChar char="•"/>
            </a:pPr>
            <a:r>
              <a:rPr lang="en-US"/>
              <a:t>adjust the course of your lecture</a:t>
            </a:r>
            <a:endParaRPr/>
          </a:p>
          <a:p>
            <a:pPr marL="571500" lvl="0" indent="-342900" algn="l" rtl="0">
              <a:lnSpc>
                <a:spcPct val="90000"/>
              </a:lnSpc>
              <a:spcBef>
                <a:spcPts val="1000"/>
              </a:spcBef>
              <a:spcAft>
                <a:spcPts val="0"/>
              </a:spcAft>
              <a:buSzPts val="2200"/>
              <a:buChar char="•"/>
            </a:pPr>
            <a:r>
              <a:rPr lang="en-US"/>
              <a:t>Export data to award assignment credits manually</a:t>
            </a:r>
            <a:endParaRPr/>
          </a:p>
        </p:txBody>
      </p:sp>
      <p:sp>
        <p:nvSpPr>
          <p:cNvPr id="194" name="Google Shape;194;g347a9509dc2_0_9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Example - AudIT</a:t>
            </a:r>
            <a:endParaRPr/>
          </a:p>
        </p:txBody>
      </p:sp>
      <p:pic>
        <p:nvPicPr>
          <p:cNvPr id="195" name="Google Shape;195;g347a9509dc2_0_91"/>
          <p:cNvPicPr preferRelativeResize="0"/>
          <p:nvPr/>
        </p:nvPicPr>
        <p:blipFill rotWithShape="1">
          <a:blip r:embed="rId5">
            <a:alphaModFix/>
          </a:blip>
          <a:srcRect/>
          <a:stretch/>
        </p:blipFill>
        <p:spPr>
          <a:xfrm>
            <a:off x="6862675" y="2754025"/>
            <a:ext cx="4997900" cy="356994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345dc87e41b_0_67"/>
          <p:cNvSpPr txBox="1">
            <a:spLocks noGrp="1"/>
          </p:cNvSpPr>
          <p:nvPr>
            <p:ph type="body" idx="1"/>
          </p:nvPr>
        </p:nvSpPr>
        <p:spPr>
          <a:xfrm>
            <a:off x="97975" y="881750"/>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Clr>
                <a:srgbClr val="000000"/>
              </a:buClr>
              <a:buSzPts val="2200"/>
              <a:buChar char="•"/>
            </a:pPr>
            <a:r>
              <a:rPr lang="en-US"/>
              <a:t>One-on-one interviews</a:t>
            </a:r>
            <a:endParaRPr/>
          </a:p>
          <a:p>
            <a:pPr marL="914400" lvl="1" indent="-368300" algn="l" rtl="0">
              <a:lnSpc>
                <a:spcPct val="90000"/>
              </a:lnSpc>
              <a:spcBef>
                <a:spcPts val="500"/>
              </a:spcBef>
              <a:spcAft>
                <a:spcPts val="0"/>
              </a:spcAft>
              <a:buClr>
                <a:srgbClr val="000000"/>
              </a:buClr>
              <a:buSzPts val="1800"/>
              <a:buChar char="•"/>
            </a:pPr>
            <a:r>
              <a:rPr lang="en-US" b="1"/>
              <a:t>with students, colleagues, or supervisors</a:t>
            </a:r>
            <a:endParaRPr b="1"/>
          </a:p>
          <a:p>
            <a:pPr marL="914400" lvl="1" indent="-368300" algn="l" rtl="0">
              <a:lnSpc>
                <a:spcPct val="90000"/>
              </a:lnSpc>
              <a:spcBef>
                <a:spcPts val="500"/>
              </a:spcBef>
              <a:spcAft>
                <a:spcPts val="0"/>
              </a:spcAft>
              <a:buClr>
                <a:srgbClr val="000000"/>
              </a:buClr>
              <a:buSzPts val="1800"/>
              <a:buChar char="•"/>
            </a:pPr>
            <a:r>
              <a:rPr lang="en-US"/>
              <a:t>regarding a teacher’s methods, classroom climate, or instructional impact</a:t>
            </a:r>
            <a:endParaRPr/>
          </a:p>
          <a:p>
            <a:pPr marL="571500" lvl="0" indent="-342900" algn="l" rtl="0">
              <a:lnSpc>
                <a:spcPct val="90000"/>
              </a:lnSpc>
              <a:spcBef>
                <a:spcPts val="1000"/>
              </a:spcBef>
              <a:spcAft>
                <a:spcPts val="0"/>
              </a:spcAft>
              <a:buClr>
                <a:srgbClr val="000000"/>
              </a:buClr>
              <a:buSzPts val="2200"/>
              <a:buChar char="•"/>
            </a:pPr>
            <a:r>
              <a:rPr lang="en-US"/>
              <a:t>Focus groups</a:t>
            </a:r>
            <a:endParaRPr/>
          </a:p>
          <a:p>
            <a:pPr marL="914400" lvl="1" indent="-368300" algn="l" rtl="0">
              <a:lnSpc>
                <a:spcPct val="90000"/>
              </a:lnSpc>
              <a:spcBef>
                <a:spcPts val="500"/>
              </a:spcBef>
              <a:spcAft>
                <a:spcPts val="0"/>
              </a:spcAft>
              <a:buClr>
                <a:srgbClr val="000000"/>
              </a:buClr>
              <a:buSzPts val="1800"/>
              <a:buChar char="•"/>
            </a:pPr>
            <a:r>
              <a:rPr lang="en-US"/>
              <a:t>small groups of students or peers</a:t>
            </a:r>
            <a:endParaRPr/>
          </a:p>
          <a:p>
            <a:pPr marL="914400" lvl="1" indent="-368300" algn="l" rtl="0">
              <a:lnSpc>
                <a:spcPct val="90000"/>
              </a:lnSpc>
              <a:spcBef>
                <a:spcPts val="500"/>
              </a:spcBef>
              <a:spcAft>
                <a:spcPts val="0"/>
              </a:spcAft>
              <a:buClr>
                <a:srgbClr val="000000"/>
              </a:buClr>
              <a:buSzPts val="1800"/>
              <a:buChar char="•"/>
            </a:pPr>
            <a:r>
              <a:rPr lang="en-US"/>
              <a:t>encourage dialogue, reflection, and comparison of perspectives</a:t>
            </a:r>
            <a:endParaRPr/>
          </a:p>
          <a:p>
            <a:pPr marL="914400" lvl="1" indent="-368300" algn="l" rtl="0">
              <a:lnSpc>
                <a:spcPct val="90000"/>
              </a:lnSpc>
              <a:spcBef>
                <a:spcPts val="500"/>
              </a:spcBef>
              <a:spcAft>
                <a:spcPts val="0"/>
              </a:spcAft>
              <a:buClr>
                <a:srgbClr val="000000"/>
              </a:buClr>
              <a:buSzPts val="1800"/>
              <a:buChar char="•"/>
            </a:pPr>
            <a:r>
              <a:rPr lang="en-US" b="1"/>
              <a:t>deeper insights into the effectiveness of teaching strategies</a:t>
            </a:r>
            <a:endParaRPr b="1"/>
          </a:p>
          <a:p>
            <a:pPr marL="571500" lvl="0" indent="-342900" algn="l" rtl="0">
              <a:lnSpc>
                <a:spcPct val="90000"/>
              </a:lnSpc>
              <a:spcBef>
                <a:spcPts val="1000"/>
              </a:spcBef>
              <a:spcAft>
                <a:spcPts val="0"/>
              </a:spcAft>
              <a:buClr>
                <a:srgbClr val="000000"/>
              </a:buClr>
              <a:buSzPts val="2200"/>
              <a:buChar char="•"/>
            </a:pPr>
            <a:r>
              <a:rPr lang="en-US"/>
              <a:t>Both methods are particularly useful for:</a:t>
            </a:r>
            <a:endParaRPr/>
          </a:p>
          <a:p>
            <a:pPr marL="914400" lvl="1" indent="-368300" algn="l" rtl="0">
              <a:lnSpc>
                <a:spcPct val="90000"/>
              </a:lnSpc>
              <a:spcBef>
                <a:spcPts val="500"/>
              </a:spcBef>
              <a:spcAft>
                <a:spcPts val="0"/>
              </a:spcAft>
              <a:buClr>
                <a:srgbClr val="000000"/>
              </a:buClr>
              <a:buSzPts val="1800"/>
              <a:buChar char="•"/>
            </a:pPr>
            <a:r>
              <a:rPr lang="en-US"/>
              <a:t>Exploring how students perceive their learning experience</a:t>
            </a:r>
            <a:endParaRPr/>
          </a:p>
          <a:p>
            <a:pPr marL="914400" lvl="1" indent="-368300" algn="l" rtl="0">
              <a:lnSpc>
                <a:spcPct val="90000"/>
              </a:lnSpc>
              <a:spcBef>
                <a:spcPts val="500"/>
              </a:spcBef>
              <a:spcAft>
                <a:spcPts val="0"/>
              </a:spcAft>
              <a:buClr>
                <a:srgbClr val="000000"/>
              </a:buClr>
              <a:buSzPts val="1800"/>
              <a:buChar char="•"/>
            </a:pPr>
            <a:r>
              <a:rPr lang="en-US"/>
              <a:t>Understanding how teaching approaches affect different learners</a:t>
            </a:r>
            <a:endParaRPr/>
          </a:p>
          <a:p>
            <a:pPr marL="914400" lvl="1" indent="-368300" algn="l" rtl="0">
              <a:lnSpc>
                <a:spcPct val="90000"/>
              </a:lnSpc>
              <a:spcBef>
                <a:spcPts val="500"/>
              </a:spcBef>
              <a:spcAft>
                <a:spcPts val="0"/>
              </a:spcAft>
              <a:buClr>
                <a:srgbClr val="000000"/>
              </a:buClr>
              <a:buSzPts val="1800"/>
              <a:buChar char="•"/>
            </a:pPr>
            <a:r>
              <a:rPr lang="en-US"/>
              <a:t>Gathering ideas for improvement in a more open-ended, flexible format</a:t>
            </a:r>
            <a:endParaRPr/>
          </a:p>
          <a:p>
            <a:pPr marL="571500" lvl="0" indent="-342900" algn="l" rtl="0">
              <a:lnSpc>
                <a:spcPct val="90000"/>
              </a:lnSpc>
              <a:spcBef>
                <a:spcPts val="1000"/>
              </a:spcBef>
              <a:spcAft>
                <a:spcPts val="0"/>
              </a:spcAft>
              <a:buClr>
                <a:srgbClr val="000000"/>
              </a:buClr>
              <a:buSzPts val="2200"/>
              <a:buChar char="•"/>
            </a:pPr>
            <a:r>
              <a:rPr lang="en-US"/>
              <a:t>Both methods should be</a:t>
            </a:r>
            <a:endParaRPr/>
          </a:p>
          <a:p>
            <a:pPr marL="914400" lvl="1" indent="-368300" algn="l" rtl="0">
              <a:lnSpc>
                <a:spcPct val="90000"/>
              </a:lnSpc>
              <a:spcBef>
                <a:spcPts val="500"/>
              </a:spcBef>
              <a:spcAft>
                <a:spcPts val="0"/>
              </a:spcAft>
              <a:buClr>
                <a:srgbClr val="000000"/>
              </a:buClr>
              <a:buSzPts val="1800"/>
              <a:buChar char="•"/>
            </a:pPr>
            <a:r>
              <a:rPr lang="en-US"/>
              <a:t>well-structured,</a:t>
            </a:r>
            <a:endParaRPr/>
          </a:p>
          <a:p>
            <a:pPr marL="914400" lvl="1" indent="-368300" algn="l" rtl="0">
              <a:lnSpc>
                <a:spcPct val="90000"/>
              </a:lnSpc>
              <a:spcBef>
                <a:spcPts val="500"/>
              </a:spcBef>
              <a:spcAft>
                <a:spcPts val="0"/>
              </a:spcAft>
              <a:buClr>
                <a:srgbClr val="000000"/>
              </a:buClr>
              <a:buSzPts val="1800"/>
              <a:buChar char="•"/>
            </a:pPr>
            <a:r>
              <a:rPr lang="en-US"/>
              <a:t>ensure anonymity or confidentiality, </a:t>
            </a:r>
            <a:endParaRPr/>
          </a:p>
          <a:p>
            <a:pPr marL="914400" lvl="1" indent="-368300" algn="l" rtl="0">
              <a:lnSpc>
                <a:spcPct val="90000"/>
              </a:lnSpc>
              <a:spcBef>
                <a:spcPts val="500"/>
              </a:spcBef>
              <a:spcAft>
                <a:spcPts val="0"/>
              </a:spcAft>
              <a:buClr>
                <a:srgbClr val="000000"/>
              </a:buClr>
              <a:buSzPts val="1800"/>
              <a:buChar char="•"/>
            </a:pPr>
            <a:r>
              <a:rPr lang="en-US"/>
              <a:t>foster a safe, respectful space for honest feedback</a:t>
            </a:r>
            <a:endParaRPr/>
          </a:p>
          <a:p>
            <a:pPr marL="685800" marR="0" lvl="0" indent="-228600" algn="l" rtl="0">
              <a:lnSpc>
                <a:spcPct val="107916"/>
              </a:lnSpc>
              <a:spcBef>
                <a:spcPts val="0"/>
              </a:spcBef>
              <a:spcAft>
                <a:spcPts val="0"/>
              </a:spcAft>
              <a:buSzPts val="2200"/>
              <a:buNone/>
            </a:pPr>
            <a:endParaRPr sz="1200">
              <a:solidFill>
                <a:srgbClr val="000000"/>
              </a:solidFill>
            </a:endParaRPr>
          </a:p>
          <a:p>
            <a:pPr marL="0" lvl="0" indent="0" algn="l" rtl="0">
              <a:lnSpc>
                <a:spcPct val="90000"/>
              </a:lnSpc>
              <a:spcBef>
                <a:spcPts val="1000"/>
              </a:spcBef>
              <a:spcAft>
                <a:spcPts val="0"/>
              </a:spcAft>
              <a:buSzPts val="2200"/>
              <a:buNone/>
            </a:pPr>
            <a:endParaRPr/>
          </a:p>
        </p:txBody>
      </p:sp>
      <p:sp>
        <p:nvSpPr>
          <p:cNvPr id="202" name="Google Shape;202;g345dc87e41b_0_6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Interviews / focus groups</a:t>
            </a:r>
            <a:endParaRPr/>
          </a:p>
        </p:txBody>
      </p:sp>
      <p:pic>
        <p:nvPicPr>
          <p:cNvPr id="203" name="Google Shape;203;g345dc87e41b_0_67" title="2234550.jpg"/>
          <p:cNvPicPr preferRelativeResize="0"/>
          <p:nvPr/>
        </p:nvPicPr>
        <p:blipFill rotWithShape="1">
          <a:blip r:embed="rId3">
            <a:alphaModFix/>
          </a:blip>
          <a:srcRect/>
          <a:stretch/>
        </p:blipFill>
        <p:spPr>
          <a:xfrm>
            <a:off x="8727900" y="3598175"/>
            <a:ext cx="2921550" cy="2921550"/>
          </a:xfrm>
          <a:prstGeom prst="rect">
            <a:avLst/>
          </a:prstGeom>
          <a:noFill/>
          <a:ln>
            <a:noFill/>
          </a:ln>
        </p:spPr>
      </p:pic>
      <p:sp>
        <p:nvSpPr>
          <p:cNvPr id="204" name="Google Shape;204;g345dc87e41b_0_67"/>
          <p:cNvSpPr txBox="1"/>
          <p:nvPr/>
        </p:nvSpPr>
        <p:spPr>
          <a:xfrm>
            <a:off x="9380653" y="6519715"/>
            <a:ext cx="24414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g3490f2697b1_0_5"/>
          <p:cNvSpPr txBox="1">
            <a:spLocks noGrp="1"/>
          </p:cNvSpPr>
          <p:nvPr>
            <p:ph type="body" idx="1"/>
          </p:nvPr>
        </p:nvSpPr>
        <p:spPr>
          <a:xfrm>
            <a:off x="97975" y="881750"/>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Clr>
                <a:srgbClr val="000000"/>
              </a:buClr>
              <a:buSzPts val="2200"/>
              <a:buChar char="•"/>
            </a:pPr>
            <a:r>
              <a:rPr lang="en-US" b="1"/>
              <a:t>Prepare</a:t>
            </a:r>
            <a:endParaRPr b="1"/>
          </a:p>
          <a:p>
            <a:pPr marL="914400" lvl="1" indent="-368300" algn="l" rtl="0">
              <a:lnSpc>
                <a:spcPct val="90000"/>
              </a:lnSpc>
              <a:spcBef>
                <a:spcPts val="500"/>
              </a:spcBef>
              <a:spcAft>
                <a:spcPts val="0"/>
              </a:spcAft>
              <a:buClr>
                <a:srgbClr val="000000"/>
              </a:buClr>
              <a:buSzPts val="1800"/>
              <a:buChar char="•"/>
            </a:pPr>
            <a:r>
              <a:rPr lang="en-US"/>
              <a:t>Define </a:t>
            </a:r>
            <a:r>
              <a:rPr lang="en-US" b="1"/>
              <a:t>purpose</a:t>
            </a:r>
            <a:r>
              <a:rPr lang="en-US"/>
              <a:t>, </a:t>
            </a:r>
            <a:r>
              <a:rPr lang="en-US" b="1"/>
              <a:t>participants </a:t>
            </a:r>
            <a:r>
              <a:rPr lang="en-US"/>
              <a:t>(6-10), assign the </a:t>
            </a:r>
            <a:r>
              <a:rPr lang="en-US" b="1"/>
              <a:t>moderator </a:t>
            </a:r>
            <a:r>
              <a:rPr lang="en-US"/>
              <a:t>role</a:t>
            </a:r>
            <a:endParaRPr/>
          </a:p>
          <a:p>
            <a:pPr marL="914400" lvl="1" indent="-368300" algn="l" rtl="0">
              <a:lnSpc>
                <a:spcPct val="90000"/>
              </a:lnSpc>
              <a:spcBef>
                <a:spcPts val="500"/>
              </a:spcBef>
              <a:spcAft>
                <a:spcPts val="0"/>
              </a:spcAft>
              <a:buClr>
                <a:srgbClr val="000000"/>
              </a:buClr>
              <a:buSzPts val="1800"/>
              <a:buChar char="•"/>
            </a:pPr>
            <a:r>
              <a:rPr lang="en-US"/>
              <a:t>Prepare a semi-structured </a:t>
            </a:r>
            <a:r>
              <a:rPr lang="en-US" b="1"/>
              <a:t>protocol </a:t>
            </a:r>
            <a:r>
              <a:rPr lang="en-US"/>
              <a:t>/ questions:</a:t>
            </a:r>
            <a:br>
              <a:rPr lang="en-US"/>
            </a:br>
            <a:r>
              <a:rPr lang="en-US"/>
              <a:t>more general questions followed by more specific and detailed options)</a:t>
            </a:r>
            <a:br>
              <a:rPr lang="en-US"/>
            </a:br>
            <a:endParaRPr/>
          </a:p>
          <a:p>
            <a:pPr marL="571500" lvl="0" indent="-342900" algn="l" rtl="0">
              <a:lnSpc>
                <a:spcPct val="90000"/>
              </a:lnSpc>
              <a:spcBef>
                <a:spcPts val="1000"/>
              </a:spcBef>
              <a:spcAft>
                <a:spcPts val="0"/>
              </a:spcAft>
              <a:buClr>
                <a:srgbClr val="000000"/>
              </a:buClr>
              <a:buSzPts val="2200"/>
              <a:buChar char="•"/>
            </a:pPr>
            <a:r>
              <a:rPr lang="en-US" b="1"/>
              <a:t>Conduct</a:t>
            </a:r>
            <a:endParaRPr b="1"/>
          </a:p>
          <a:p>
            <a:pPr marL="914400" lvl="1" indent="-368300" algn="l" rtl="0">
              <a:lnSpc>
                <a:spcPct val="90000"/>
              </a:lnSpc>
              <a:spcBef>
                <a:spcPts val="500"/>
              </a:spcBef>
              <a:spcAft>
                <a:spcPts val="0"/>
              </a:spcAft>
              <a:buClr>
                <a:srgbClr val="000000"/>
              </a:buClr>
              <a:buSzPts val="1800"/>
              <a:buChar char="•"/>
            </a:pPr>
            <a:r>
              <a:rPr lang="en-US" b="1"/>
              <a:t>Follow protocol</a:t>
            </a:r>
            <a:r>
              <a:rPr lang="en-US"/>
              <a:t> but allow enough flexibility for the participants to deviate</a:t>
            </a:r>
            <a:br>
              <a:rPr lang="en-US"/>
            </a:br>
            <a:r>
              <a:rPr lang="en-US"/>
              <a:t>from the question to express an opinion and give examples</a:t>
            </a:r>
            <a:endParaRPr/>
          </a:p>
          <a:p>
            <a:pPr marL="914400" lvl="1" indent="-368300" algn="l" rtl="0">
              <a:lnSpc>
                <a:spcPct val="90000"/>
              </a:lnSpc>
              <a:spcBef>
                <a:spcPts val="500"/>
              </a:spcBef>
              <a:spcAft>
                <a:spcPts val="0"/>
              </a:spcAft>
              <a:buClr>
                <a:srgbClr val="000000"/>
              </a:buClr>
              <a:buSzPts val="1800"/>
              <a:buChar char="•"/>
            </a:pPr>
            <a:r>
              <a:rPr lang="en-US" b="1"/>
              <a:t>Record if necessary</a:t>
            </a:r>
            <a:br>
              <a:rPr lang="en-US"/>
            </a:br>
            <a:endParaRPr b="1"/>
          </a:p>
          <a:p>
            <a:pPr marL="571500" lvl="0" indent="-342900" algn="l" rtl="0">
              <a:lnSpc>
                <a:spcPct val="90000"/>
              </a:lnSpc>
              <a:spcBef>
                <a:spcPts val="1000"/>
              </a:spcBef>
              <a:spcAft>
                <a:spcPts val="0"/>
              </a:spcAft>
              <a:buClr>
                <a:srgbClr val="000000"/>
              </a:buClr>
              <a:buSzPts val="2200"/>
              <a:buChar char="•"/>
            </a:pPr>
            <a:r>
              <a:rPr lang="en-US" b="1"/>
              <a:t>Analyze</a:t>
            </a:r>
            <a:endParaRPr b="1"/>
          </a:p>
          <a:p>
            <a:pPr marL="914400" lvl="1" indent="-368300" algn="l" rtl="0">
              <a:lnSpc>
                <a:spcPct val="90000"/>
              </a:lnSpc>
              <a:spcBef>
                <a:spcPts val="500"/>
              </a:spcBef>
              <a:spcAft>
                <a:spcPts val="0"/>
              </a:spcAft>
              <a:buClr>
                <a:srgbClr val="000000"/>
              </a:buClr>
              <a:buSzPts val="1800"/>
              <a:buChar char="•"/>
            </a:pPr>
            <a:r>
              <a:rPr lang="en-US"/>
              <a:t>Write a </a:t>
            </a:r>
            <a:r>
              <a:rPr lang="en-US" b="1"/>
              <a:t>summary </a:t>
            </a:r>
            <a:r>
              <a:rPr lang="en-US"/>
              <a:t>of the responses for each question</a:t>
            </a:r>
            <a:endParaRPr/>
          </a:p>
          <a:p>
            <a:pPr marL="914400" lvl="1" indent="-368300" algn="l" rtl="0">
              <a:lnSpc>
                <a:spcPct val="90000"/>
              </a:lnSpc>
              <a:spcBef>
                <a:spcPts val="500"/>
              </a:spcBef>
              <a:spcAft>
                <a:spcPts val="0"/>
              </a:spcAft>
              <a:buClr>
                <a:srgbClr val="000000"/>
              </a:buClr>
              <a:buSzPts val="1800"/>
              <a:buChar char="•"/>
            </a:pPr>
            <a:r>
              <a:rPr lang="en-US"/>
              <a:t>Choose the most i</a:t>
            </a:r>
            <a:r>
              <a:rPr lang="en-US" b="1"/>
              <a:t>llustrative quotes</a:t>
            </a:r>
            <a:endParaRPr b="1"/>
          </a:p>
          <a:p>
            <a:pPr marL="685800" marR="0" lvl="0" indent="-228600" algn="l" rtl="0">
              <a:lnSpc>
                <a:spcPct val="107916"/>
              </a:lnSpc>
              <a:spcBef>
                <a:spcPts val="0"/>
              </a:spcBef>
              <a:spcAft>
                <a:spcPts val="0"/>
              </a:spcAft>
              <a:buSzPts val="2200"/>
              <a:buNone/>
            </a:pPr>
            <a:endParaRPr sz="1200">
              <a:solidFill>
                <a:srgbClr val="000000"/>
              </a:solidFill>
            </a:endParaRPr>
          </a:p>
          <a:p>
            <a:pPr marL="0" lvl="0" indent="0" algn="l" rtl="0">
              <a:lnSpc>
                <a:spcPct val="90000"/>
              </a:lnSpc>
              <a:spcBef>
                <a:spcPts val="1000"/>
              </a:spcBef>
              <a:spcAft>
                <a:spcPts val="0"/>
              </a:spcAft>
              <a:buSzPts val="2200"/>
              <a:buNone/>
            </a:pPr>
            <a:endParaRPr/>
          </a:p>
        </p:txBody>
      </p:sp>
      <p:sp>
        <p:nvSpPr>
          <p:cNvPr id="211" name="Google Shape;211;g3490f2697b1_0_5"/>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Focus groups - example</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g347a9509dc2_0_2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#1 Group activity – Used tools and experiences</a:t>
            </a:r>
            <a:endParaRPr/>
          </a:p>
        </p:txBody>
      </p:sp>
      <p:sp>
        <p:nvSpPr>
          <p:cNvPr id="217" name="Google Shape;217;g347a9509dc2_0_23"/>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2200"/>
              <a:buFont typeface="Arial"/>
              <a:buChar char="•"/>
            </a:pPr>
            <a:r>
              <a:rPr lang="en-US"/>
              <a:t>We explored</a:t>
            </a:r>
            <a:endParaRPr/>
          </a:p>
          <a:p>
            <a:pPr marL="914400" lvl="1" indent="-381000" algn="l" rtl="0">
              <a:lnSpc>
                <a:spcPct val="90000"/>
              </a:lnSpc>
              <a:spcBef>
                <a:spcPts val="1000"/>
              </a:spcBef>
              <a:spcAft>
                <a:spcPts val="0"/>
              </a:spcAft>
              <a:buClr>
                <a:schemeClr val="accent4"/>
              </a:buClr>
              <a:buSzPts val="2000"/>
              <a:buChar char="•"/>
            </a:pPr>
            <a:r>
              <a:rPr lang="en-US">
                <a:solidFill>
                  <a:schemeClr val="accent4"/>
                </a:solidFill>
              </a:rPr>
              <a:t>Student surveys / questionnaires</a:t>
            </a:r>
            <a:endParaRPr>
              <a:solidFill>
                <a:schemeClr val="accent4"/>
              </a:solidFill>
            </a:endParaRPr>
          </a:p>
          <a:p>
            <a:pPr marL="914400" lvl="1" indent="-381000" algn="l" rtl="0">
              <a:lnSpc>
                <a:spcPct val="90000"/>
              </a:lnSpc>
              <a:spcBef>
                <a:spcPts val="1000"/>
              </a:spcBef>
              <a:spcAft>
                <a:spcPts val="0"/>
              </a:spcAft>
              <a:buClr>
                <a:schemeClr val="accent4"/>
              </a:buClr>
              <a:buSzPts val="2000"/>
              <a:buChar char="•"/>
            </a:pPr>
            <a:r>
              <a:rPr lang="en-US">
                <a:solidFill>
                  <a:schemeClr val="accent4"/>
                </a:solidFill>
              </a:rPr>
              <a:t>Classroom observation protocols</a:t>
            </a:r>
            <a:endParaRPr>
              <a:solidFill>
                <a:schemeClr val="accent4"/>
              </a:solidFill>
            </a:endParaRPr>
          </a:p>
          <a:p>
            <a:pPr marL="914400" lvl="1" indent="-381000" algn="l" rtl="0">
              <a:lnSpc>
                <a:spcPct val="90000"/>
              </a:lnSpc>
              <a:spcBef>
                <a:spcPts val="1000"/>
              </a:spcBef>
              <a:spcAft>
                <a:spcPts val="0"/>
              </a:spcAft>
              <a:buClr>
                <a:schemeClr val="accent4"/>
              </a:buClr>
              <a:buSzPts val="2000"/>
              <a:buChar char="•"/>
            </a:pPr>
            <a:r>
              <a:rPr lang="en-US">
                <a:solidFill>
                  <a:schemeClr val="accent4"/>
                </a:solidFill>
              </a:rPr>
              <a:t>Student performance data</a:t>
            </a:r>
            <a:endParaRPr>
              <a:solidFill>
                <a:schemeClr val="accent4"/>
              </a:solidFill>
            </a:endParaRPr>
          </a:p>
          <a:p>
            <a:pPr marL="914400" lvl="1" indent="-381000" algn="l" rtl="0">
              <a:lnSpc>
                <a:spcPct val="90000"/>
              </a:lnSpc>
              <a:spcBef>
                <a:spcPts val="1000"/>
              </a:spcBef>
              <a:spcAft>
                <a:spcPts val="0"/>
              </a:spcAft>
              <a:buClr>
                <a:schemeClr val="accent4"/>
              </a:buClr>
              <a:buSzPts val="2000"/>
              <a:buChar char="•"/>
            </a:pPr>
            <a:r>
              <a:rPr lang="en-US">
                <a:solidFill>
                  <a:schemeClr val="accent4"/>
                </a:solidFill>
              </a:rPr>
              <a:t>Self-assessment and reflection</a:t>
            </a:r>
            <a:endParaRPr>
              <a:solidFill>
                <a:schemeClr val="accent4"/>
              </a:solidFill>
            </a:endParaRPr>
          </a:p>
          <a:p>
            <a:pPr marL="914400" lvl="1" indent="-381000" algn="l" rtl="0">
              <a:lnSpc>
                <a:spcPct val="90000"/>
              </a:lnSpc>
              <a:spcBef>
                <a:spcPts val="1000"/>
              </a:spcBef>
              <a:spcAft>
                <a:spcPts val="0"/>
              </a:spcAft>
              <a:buClr>
                <a:schemeClr val="accent4"/>
              </a:buClr>
              <a:buSzPts val="2000"/>
              <a:buChar char="•"/>
            </a:pPr>
            <a:r>
              <a:rPr lang="en-US">
                <a:solidFill>
                  <a:schemeClr val="accent4"/>
                </a:solidFill>
              </a:rPr>
              <a:t>Interviews / focus groups</a:t>
            </a:r>
            <a:endParaRPr/>
          </a:p>
          <a:p>
            <a:pPr marL="571500" marR="0" lvl="0" indent="-342900" algn="l" rtl="0">
              <a:lnSpc>
                <a:spcPct val="90000"/>
              </a:lnSpc>
              <a:spcBef>
                <a:spcPts val="1000"/>
              </a:spcBef>
              <a:spcAft>
                <a:spcPts val="0"/>
              </a:spcAft>
              <a:buClr>
                <a:schemeClr val="accent4"/>
              </a:buClr>
              <a:buSzPts val="2200"/>
              <a:buFont typeface="Arial"/>
              <a:buChar char="•"/>
            </a:pPr>
            <a:r>
              <a:rPr lang="en-US"/>
              <a:t>Share your experiences with the group:</a:t>
            </a:r>
            <a:endParaRPr/>
          </a:p>
          <a:p>
            <a:pPr marL="914400" lvl="1" indent="-368300" algn="l" rtl="0">
              <a:lnSpc>
                <a:spcPct val="90000"/>
              </a:lnSpc>
              <a:spcBef>
                <a:spcPts val="1000"/>
              </a:spcBef>
              <a:spcAft>
                <a:spcPts val="0"/>
              </a:spcAft>
              <a:buSzPts val="1800"/>
              <a:buChar char="•"/>
            </a:pPr>
            <a:r>
              <a:rPr lang="en-US" b="1"/>
              <a:t>Have you already used any of the described tools</a:t>
            </a:r>
            <a:br>
              <a:rPr lang="en-US" b="1"/>
            </a:br>
            <a:r>
              <a:rPr lang="en-US" b="1"/>
              <a:t>for assessment of your teaching practices?</a:t>
            </a:r>
            <a:endParaRPr b="1"/>
          </a:p>
          <a:p>
            <a:pPr marL="914400" lvl="1" indent="-368300" algn="l" rtl="0">
              <a:lnSpc>
                <a:spcPct val="90000"/>
              </a:lnSpc>
              <a:spcBef>
                <a:spcPts val="1000"/>
              </a:spcBef>
              <a:spcAft>
                <a:spcPts val="0"/>
              </a:spcAft>
              <a:buSzPts val="1800"/>
              <a:buChar char="•"/>
            </a:pPr>
            <a:r>
              <a:rPr lang="en-US" b="1"/>
              <a:t>Which of those would you (not) recommend and why?</a:t>
            </a:r>
            <a:endParaRPr b="1"/>
          </a:p>
          <a:p>
            <a:pPr marL="914400" lvl="1" indent="-368300" algn="l" rtl="0">
              <a:lnSpc>
                <a:spcPct val="90000"/>
              </a:lnSpc>
              <a:spcBef>
                <a:spcPts val="1000"/>
              </a:spcBef>
              <a:spcAft>
                <a:spcPts val="0"/>
              </a:spcAft>
              <a:buSzPts val="1800"/>
              <a:buChar char="•"/>
            </a:pPr>
            <a:r>
              <a:rPr lang="en-US" b="1"/>
              <a:t>Did you encounter any specific obstacles when using them?</a:t>
            </a:r>
            <a:endParaRPr b="1"/>
          </a:p>
          <a:p>
            <a:pPr marL="914400" lvl="1" indent="-368300" algn="l" rtl="0">
              <a:lnSpc>
                <a:spcPct val="90000"/>
              </a:lnSpc>
              <a:spcBef>
                <a:spcPts val="1000"/>
              </a:spcBef>
              <a:spcAft>
                <a:spcPts val="0"/>
              </a:spcAft>
              <a:buSzPts val="1800"/>
              <a:buChar char="•"/>
            </a:pPr>
            <a:r>
              <a:rPr lang="en-US" b="1"/>
              <a:t>Do you use any other techniques/tools you would recommend?</a:t>
            </a:r>
            <a:endParaRPr b="1"/>
          </a:p>
        </p:txBody>
      </p:sp>
      <p:pic>
        <p:nvPicPr>
          <p:cNvPr id="218" name="Google Shape;218;g347a9509dc2_0_23" descr="Slika na kojoj se prikazuje namještaj, odijevanje, crtić, ilustracija&#10;&#10;Sadržaj koji je generirala umjetna inteligencija možda nije točan."/>
          <p:cNvPicPr preferRelativeResize="0"/>
          <p:nvPr/>
        </p:nvPicPr>
        <p:blipFill rotWithShape="1">
          <a:blip r:embed="rId3">
            <a:alphaModFix/>
          </a:blip>
          <a:srcRect/>
          <a:stretch/>
        </p:blipFill>
        <p:spPr>
          <a:xfrm>
            <a:off x="9056297" y="3441939"/>
            <a:ext cx="2993365" cy="2993365"/>
          </a:xfrm>
          <a:prstGeom prst="rect">
            <a:avLst/>
          </a:prstGeom>
          <a:noFill/>
          <a:ln>
            <a:noFill/>
          </a:ln>
        </p:spPr>
      </p:pic>
      <p:sp>
        <p:nvSpPr>
          <p:cNvPr id="219" name="Google Shape;219;g347a9509dc2_0_23"/>
          <p:cNvSpPr txBox="1"/>
          <p:nvPr/>
        </p:nvSpPr>
        <p:spPr>
          <a:xfrm>
            <a:off x="9603782" y="6442817"/>
            <a:ext cx="24414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g347a9509dc2_0_10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Reflections and conclusions</a:t>
            </a:r>
            <a:endParaRPr/>
          </a:p>
        </p:txBody>
      </p:sp>
      <p:sp>
        <p:nvSpPr>
          <p:cNvPr id="225" name="Google Shape;225;g347a9509dc2_0_107"/>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SzPts val="2200"/>
              <a:buChar char="•"/>
            </a:pPr>
            <a:r>
              <a:rPr lang="en-US"/>
              <a:t>Key tools that help evaluating teaching practices</a:t>
            </a:r>
            <a:br>
              <a:rPr lang="en-US"/>
            </a:br>
            <a:r>
              <a:rPr lang="en-US"/>
              <a:t>with help of peer teachers or students:</a:t>
            </a:r>
            <a:endParaRPr/>
          </a:p>
          <a:p>
            <a:pPr marL="914400" lvl="1" indent="-368300" algn="l" rtl="0">
              <a:lnSpc>
                <a:spcPct val="90000"/>
              </a:lnSpc>
              <a:spcBef>
                <a:spcPts val="500"/>
              </a:spcBef>
              <a:spcAft>
                <a:spcPts val="0"/>
              </a:spcAft>
              <a:buSzPts val="1800"/>
              <a:buChar char="•"/>
            </a:pPr>
            <a:r>
              <a:rPr lang="en-US" b="1"/>
              <a:t>student surveys / questionnaires,</a:t>
            </a:r>
            <a:endParaRPr b="1"/>
          </a:p>
          <a:p>
            <a:pPr marL="914400" lvl="1" indent="-368300" algn="l" rtl="0">
              <a:lnSpc>
                <a:spcPct val="90000"/>
              </a:lnSpc>
              <a:spcBef>
                <a:spcPts val="500"/>
              </a:spcBef>
              <a:spcAft>
                <a:spcPts val="0"/>
              </a:spcAft>
              <a:buSzPts val="1800"/>
              <a:buChar char="•"/>
            </a:pPr>
            <a:r>
              <a:rPr lang="en-US" b="1"/>
              <a:t>classroom observation protocols,</a:t>
            </a:r>
            <a:endParaRPr b="1"/>
          </a:p>
          <a:p>
            <a:pPr marL="914400" lvl="1" indent="-368300" algn="l" rtl="0">
              <a:lnSpc>
                <a:spcPct val="90000"/>
              </a:lnSpc>
              <a:spcBef>
                <a:spcPts val="500"/>
              </a:spcBef>
              <a:spcAft>
                <a:spcPts val="0"/>
              </a:spcAft>
              <a:buSzPts val="1800"/>
              <a:buChar char="•"/>
            </a:pPr>
            <a:r>
              <a:rPr lang="en-US" b="1"/>
              <a:t>student performance data and</a:t>
            </a:r>
            <a:endParaRPr b="1"/>
          </a:p>
          <a:p>
            <a:pPr marL="914400" lvl="1" indent="-368300" algn="l" rtl="0">
              <a:lnSpc>
                <a:spcPct val="90000"/>
              </a:lnSpc>
              <a:spcBef>
                <a:spcPts val="500"/>
              </a:spcBef>
              <a:spcAft>
                <a:spcPts val="0"/>
              </a:spcAft>
              <a:buSzPts val="1800"/>
              <a:buChar char="•"/>
            </a:pPr>
            <a:r>
              <a:rPr lang="en-US" b="1"/>
              <a:t>interviews / focus groups</a:t>
            </a:r>
            <a:br>
              <a:rPr lang="en-US" b="1"/>
            </a:br>
            <a:endParaRPr b="1"/>
          </a:p>
          <a:p>
            <a:pPr marL="571500" lvl="0" indent="-342900" algn="l" rtl="0">
              <a:lnSpc>
                <a:spcPct val="90000"/>
              </a:lnSpc>
              <a:spcBef>
                <a:spcPts val="1000"/>
              </a:spcBef>
              <a:spcAft>
                <a:spcPts val="0"/>
              </a:spcAft>
              <a:buSzPts val="2200"/>
              <a:buChar char="•"/>
            </a:pPr>
            <a:r>
              <a:rPr lang="en-US"/>
              <a:t>Can be </a:t>
            </a:r>
            <a:r>
              <a:rPr lang="en-US" b="1"/>
              <a:t>supplemented with technology</a:t>
            </a:r>
            <a:br>
              <a:rPr lang="en-US"/>
            </a:br>
            <a:r>
              <a:rPr lang="en-US"/>
              <a:t>to simplify data collection and processing</a:t>
            </a:r>
            <a:endParaRPr/>
          </a:p>
          <a:p>
            <a:pPr marL="914400" lvl="1" indent="-368300" algn="l" rtl="0">
              <a:lnSpc>
                <a:spcPct val="90000"/>
              </a:lnSpc>
              <a:spcBef>
                <a:spcPts val="500"/>
              </a:spcBef>
              <a:spcAft>
                <a:spcPts val="0"/>
              </a:spcAft>
              <a:buSzPts val="1800"/>
              <a:buChar char="•"/>
            </a:pPr>
            <a:r>
              <a:rPr lang="en-US"/>
              <a:t>audience response systems</a:t>
            </a:r>
            <a:endParaRPr/>
          </a:p>
          <a:p>
            <a:pPr marL="914400" lvl="1" indent="-368300" algn="l" rtl="0">
              <a:lnSpc>
                <a:spcPct val="90000"/>
              </a:lnSpc>
              <a:spcBef>
                <a:spcPts val="500"/>
              </a:spcBef>
              <a:spcAft>
                <a:spcPts val="0"/>
              </a:spcAft>
              <a:buSzPts val="1800"/>
              <a:buChar char="•"/>
            </a:pPr>
            <a:r>
              <a:rPr lang="en-US"/>
              <a:t>learning management systems</a:t>
            </a:r>
            <a:endParaRPr/>
          </a:p>
          <a:p>
            <a:pPr marL="914400" lvl="1" indent="-368300" algn="l" rtl="0">
              <a:lnSpc>
                <a:spcPct val="90000"/>
              </a:lnSpc>
              <a:spcBef>
                <a:spcPts val="500"/>
              </a:spcBef>
              <a:spcAft>
                <a:spcPts val="0"/>
              </a:spcAft>
              <a:buSzPts val="1800"/>
              <a:buChar char="•"/>
            </a:pPr>
            <a:r>
              <a:rPr lang="en-US"/>
              <a:t>shared documents like Google forms</a:t>
            </a:r>
            <a:endParaRPr/>
          </a:p>
        </p:txBody>
      </p:sp>
      <p:pic>
        <p:nvPicPr>
          <p:cNvPr id="226" name="Google Shape;226;g347a9509dc2_0_107" descr="A clipboard with check marks and a magnifying glass&#10;&#10;Description automatically generated"/>
          <p:cNvPicPr preferRelativeResize="0"/>
          <p:nvPr/>
        </p:nvPicPr>
        <p:blipFill rotWithShape="1">
          <a:blip r:embed="rId3">
            <a:alphaModFix/>
          </a:blip>
          <a:srcRect/>
          <a:stretch/>
        </p:blipFill>
        <p:spPr>
          <a:xfrm>
            <a:off x="7196446" y="2190007"/>
            <a:ext cx="3872346" cy="3872346"/>
          </a:xfrm>
          <a:prstGeom prst="rect">
            <a:avLst/>
          </a:prstGeom>
          <a:noFill/>
          <a:ln>
            <a:noFill/>
          </a:ln>
        </p:spPr>
      </p:pic>
      <p:sp>
        <p:nvSpPr>
          <p:cNvPr id="227" name="Google Shape;227;g347a9509dc2_0_107"/>
          <p:cNvSpPr txBox="1"/>
          <p:nvPr/>
        </p:nvSpPr>
        <p:spPr>
          <a:xfrm>
            <a:off x="7328200" y="6062350"/>
            <a:ext cx="37959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ChatGPT, AI generated image</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40"/>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Homework / additional tasks</a:t>
            </a:r>
            <a:endParaRPr/>
          </a:p>
        </p:txBody>
      </p:sp>
      <p:sp>
        <p:nvSpPr>
          <p:cNvPr id="233" name="Google Shape;233;p40"/>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685800" lvl="0" indent="-457200" algn="l" rtl="0">
              <a:lnSpc>
                <a:spcPct val="90000"/>
              </a:lnSpc>
              <a:spcBef>
                <a:spcPts val="1000"/>
              </a:spcBef>
              <a:spcAft>
                <a:spcPts val="0"/>
              </a:spcAft>
              <a:buSzPts val="2200"/>
              <a:buFont typeface="Arial"/>
              <a:buAutoNum type="arabicPeriod"/>
            </a:pPr>
            <a:r>
              <a:rPr lang="en-US" b="1"/>
              <a:t>Try an audience response system of your choice. </a:t>
            </a:r>
            <a:r>
              <a:rPr lang="en-US"/>
              <a:t>Several have been mentioned in this presentation. Pick one, prepare a quiz for a unit your students find challenging and run the quiz after or during the unit.</a:t>
            </a:r>
            <a:endParaRPr/>
          </a:p>
          <a:p>
            <a:pPr marL="685800" lvl="0" indent="-457200" algn="l" rtl="0">
              <a:lnSpc>
                <a:spcPct val="90000"/>
              </a:lnSpc>
              <a:spcBef>
                <a:spcPts val="1000"/>
              </a:spcBef>
              <a:spcAft>
                <a:spcPts val="0"/>
              </a:spcAft>
              <a:buSzPts val="2200"/>
              <a:buFont typeface="Arial"/>
              <a:buAutoNum type="arabicPeriod"/>
            </a:pPr>
            <a:r>
              <a:rPr lang="en-US" b="1"/>
              <a:t>Evaluate the outcomes of using a quiz within an audience response system. </a:t>
            </a:r>
            <a:r>
              <a:rPr lang="en-US"/>
              <a:t>Did it provide you with valuable feedback? Did it help students to assess their own knowledge? Can you think of contexts in which using audience response systems would be more or less beneficial?</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41"/>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Additional resources</a:t>
            </a:r>
            <a:endParaRPr/>
          </a:p>
        </p:txBody>
      </p:sp>
      <p:sp>
        <p:nvSpPr>
          <p:cNvPr id="239" name="Google Shape;239;p41"/>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SzPts val="2200"/>
              <a:buChar char="•"/>
            </a:pPr>
            <a:r>
              <a:rPr lang="en-US" u="sng">
                <a:solidFill>
                  <a:schemeClr val="accent1"/>
                </a:solidFill>
                <a:hlinkClick r:id="rId3">
                  <a:extLst>
                    <a:ext uri="{A12FA001-AC4F-418D-AE19-62706E023703}">
                      <ahyp:hlinkClr xmlns:ahyp="http://schemas.microsoft.com/office/drawing/2018/hyperlinkcolor" val="tx"/>
                    </a:ext>
                  </a:extLst>
                </a:hlinkClick>
              </a:rPr>
              <a:t>Danielson framework</a:t>
            </a:r>
            <a:endParaRPr/>
          </a:p>
          <a:p>
            <a:pPr marL="571500" lvl="0" indent="-342900" algn="l" rtl="0">
              <a:lnSpc>
                <a:spcPct val="90000"/>
              </a:lnSpc>
              <a:spcBef>
                <a:spcPts val="1000"/>
              </a:spcBef>
              <a:spcAft>
                <a:spcPts val="0"/>
              </a:spcAft>
              <a:buSzPts val="2200"/>
              <a:buChar char="•"/>
            </a:pPr>
            <a:r>
              <a:rPr lang="en-US" u="sng">
                <a:solidFill>
                  <a:schemeClr val="accent1"/>
                </a:solidFill>
                <a:hlinkClick r:id="rId4">
                  <a:extLst>
                    <a:ext uri="{A12FA001-AC4F-418D-AE19-62706E023703}">
                      <ahyp:hlinkClr xmlns:ahyp="http://schemas.microsoft.com/office/drawing/2018/hyperlinkcolor" val="tx"/>
                    </a:ext>
                  </a:extLst>
                </a:hlinkClick>
              </a:rPr>
              <a:t>CLASS (Classroom Assessment Scoring System)</a:t>
            </a:r>
            <a:endParaRPr/>
          </a:p>
          <a:p>
            <a:pPr marL="571500" lvl="0" indent="-342900" algn="l" rtl="0">
              <a:lnSpc>
                <a:spcPct val="90000"/>
              </a:lnSpc>
              <a:spcBef>
                <a:spcPts val="1000"/>
              </a:spcBef>
              <a:spcAft>
                <a:spcPts val="0"/>
              </a:spcAft>
              <a:buSzPts val="2200"/>
              <a:buChar char="•"/>
            </a:pPr>
            <a:r>
              <a:rPr lang="en-US" u="sng">
                <a:solidFill>
                  <a:schemeClr val="accent1"/>
                </a:solidFill>
                <a:hlinkClick r:id="rId5">
                  <a:extLst>
                    <a:ext uri="{A12FA001-AC4F-418D-AE19-62706E023703}">
                      <ahyp:hlinkClr xmlns:ahyp="http://schemas.microsoft.com/office/drawing/2018/hyperlinkcolor" val="tx"/>
                    </a:ext>
                  </a:extLst>
                </a:hlinkClick>
              </a:rPr>
              <a:t>Marzano Teacher Evaluation Model</a:t>
            </a:r>
            <a:endParaRPr b="1">
              <a:solidFill>
                <a:srgbClr val="000000"/>
              </a:solidFill>
            </a:endParaRPr>
          </a:p>
          <a:p>
            <a:pPr marL="571500" marR="0" lvl="0" indent="-215900" algn="l" rtl="0">
              <a:lnSpc>
                <a:spcPct val="90000"/>
              </a:lnSpc>
              <a:spcBef>
                <a:spcPts val="1000"/>
              </a:spcBef>
              <a:spcAft>
                <a:spcPts val="0"/>
              </a:spcAft>
              <a:buClr>
                <a:schemeClr val="accent4"/>
              </a:buClr>
              <a:buSzPts val="2000"/>
              <a:buFont typeface="Arial"/>
              <a:buNone/>
            </a:pPr>
            <a:endParaRPr sz="2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a:t>Module 5: Evaluation of teaching and assessment practices in secondary informatics education</a:t>
            </a:r>
            <a:endParaRPr/>
          </a:p>
        </p:txBody>
      </p:sp>
      <p:sp>
        <p:nvSpPr>
          <p:cNvPr id="109" name="Google Shape;109;p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5.2: Other tools for evaluating</a:t>
            </a:r>
            <a:br>
              <a:rPr lang="en-US"/>
            </a:br>
            <a:r>
              <a:rPr lang="en-US"/>
              <a:t>teaching practices in informatics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42"/>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Literature</a:t>
            </a:r>
            <a:endParaRPr/>
          </a:p>
        </p:txBody>
      </p:sp>
      <p:sp>
        <p:nvSpPr>
          <p:cNvPr id="246" name="Google Shape;246;p42"/>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2200"/>
              <a:buFont typeface="Arial"/>
              <a:buChar char="•"/>
            </a:pPr>
            <a:r>
              <a:rPr lang="en-US"/>
              <a:t>Danielson, C. (2013). The Framework for Teaching: Evaluation Instrument. Princeton, NJ; The Danielson Group.</a:t>
            </a:r>
            <a:endParaRPr/>
          </a:p>
          <a:p>
            <a:pPr marL="571500" marR="0" lvl="0" indent="-342900" algn="l" rtl="0">
              <a:lnSpc>
                <a:spcPct val="90000"/>
              </a:lnSpc>
              <a:spcBef>
                <a:spcPts val="1000"/>
              </a:spcBef>
              <a:spcAft>
                <a:spcPts val="0"/>
              </a:spcAft>
              <a:buClr>
                <a:schemeClr val="accent4"/>
              </a:buClr>
              <a:buSzPts val="2200"/>
              <a:buFont typeface="Arial"/>
              <a:buChar char="•"/>
            </a:pPr>
            <a:r>
              <a:rPr lang="en-US"/>
              <a:t>Marzano, R. J. (2009). Classroom Management that Works—Research Based Strategies for Every Teacher. New York: Pearson Education Inc.</a:t>
            </a:r>
            <a:endParaRPr/>
          </a:p>
          <a:p>
            <a:pPr marL="571500" lvl="0" indent="-342900" algn="l" rtl="0">
              <a:lnSpc>
                <a:spcPct val="90000"/>
              </a:lnSpc>
              <a:spcBef>
                <a:spcPts val="1000"/>
              </a:spcBef>
              <a:spcAft>
                <a:spcPts val="0"/>
              </a:spcAft>
              <a:buSzPts val="2200"/>
              <a:buChar char="•"/>
            </a:pPr>
            <a:r>
              <a:rPr lang="en-US"/>
              <a:t>Ruth Wood, Shaista Shirazi (2020), A systematic review of audience response systems for teaching and learning in higher education: The student experience. </a:t>
            </a:r>
            <a:r>
              <a:rPr lang="en-US" i="1"/>
              <a:t>Computers &amp; Education</a:t>
            </a:r>
            <a:r>
              <a:rPr lang="en-US"/>
              <a:t>, vol 153, 2020.</a:t>
            </a:r>
            <a:endParaRPr/>
          </a:p>
          <a:p>
            <a:pPr marL="571500" lvl="0" indent="-342900" algn="l" rtl="0">
              <a:lnSpc>
                <a:spcPct val="90000"/>
              </a:lnSpc>
              <a:spcBef>
                <a:spcPts val="1000"/>
              </a:spcBef>
              <a:spcAft>
                <a:spcPts val="0"/>
              </a:spcAft>
              <a:buSzPts val="2200"/>
              <a:buChar char="•"/>
            </a:pPr>
            <a:r>
              <a:rPr lang="en-US"/>
              <a:t>Kardash, N. Using Focus Groups in Education Research and Evaluation Practices. Center for Educational Opportunity Programs, University of Kansas. Available at </a:t>
            </a:r>
            <a:r>
              <a:rPr lang="en-US" u="sng">
                <a:solidFill>
                  <a:schemeClr val="hlink"/>
                </a:solidFill>
                <a:hlinkClick r:id="rId3"/>
              </a:rPr>
              <a:t>https://ceop.ku.edu/using-focus-groups-education-research-and-evaluation-practices</a:t>
            </a:r>
            <a:r>
              <a:rPr lang="en-US"/>
              <a:t> </a:t>
            </a:r>
            <a:endParaRPr/>
          </a:p>
          <a:p>
            <a:pPr marL="685800" lvl="0" indent="-317500" algn="l" rtl="0">
              <a:lnSpc>
                <a:spcPct val="90000"/>
              </a:lnSpc>
              <a:spcBef>
                <a:spcPts val="1000"/>
              </a:spcBef>
              <a:spcAft>
                <a:spcPts val="0"/>
              </a:spcAft>
              <a:buSzPts val="2200"/>
              <a:buFont typeface="Arial"/>
              <a:buNone/>
            </a:pPr>
            <a:endParaRPr/>
          </a:p>
          <a:p>
            <a:pPr marL="685800" lvl="0" indent="-317500" algn="l" rtl="0">
              <a:lnSpc>
                <a:spcPct val="90000"/>
              </a:lnSpc>
              <a:spcBef>
                <a:spcPts val="1000"/>
              </a:spcBef>
              <a:spcAft>
                <a:spcPts val="0"/>
              </a:spcAft>
              <a:buSzPts val="2200"/>
              <a:buFont typeface="Arial"/>
              <a:buNone/>
            </a:pPr>
            <a:endParaRPr/>
          </a:p>
          <a:p>
            <a:pPr marL="685800" lvl="0" indent="-317500" algn="l" rtl="0">
              <a:lnSpc>
                <a:spcPct val="90000"/>
              </a:lnSpc>
              <a:spcBef>
                <a:spcPts val="1000"/>
              </a:spcBef>
              <a:spcAft>
                <a:spcPts val="0"/>
              </a:spcAft>
              <a:buSzPts val="2200"/>
              <a:buFont typeface="Arial"/>
              <a:buNone/>
            </a:pPr>
            <a:endParaRPr/>
          </a:p>
          <a:p>
            <a:pPr marL="571500" marR="0" lvl="0" indent="-203200" algn="l" rtl="0">
              <a:lnSpc>
                <a:spcPct val="90000"/>
              </a:lnSpc>
              <a:spcBef>
                <a:spcPts val="1000"/>
              </a:spcBef>
              <a:spcAft>
                <a:spcPts val="0"/>
              </a:spcAft>
              <a:buClr>
                <a:schemeClr val="accent4"/>
              </a:buClr>
              <a:buSzPts val="2200"/>
              <a:buFont typeface="Arial"/>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grpSp>
        <p:nvGrpSpPr>
          <p:cNvPr id="251" name="Google Shape;251;g35773c2373d_0_40"/>
          <p:cNvGrpSpPr/>
          <p:nvPr/>
        </p:nvGrpSpPr>
        <p:grpSpPr>
          <a:xfrm>
            <a:off x="2179811" y="4729766"/>
            <a:ext cx="7832078" cy="1110328"/>
            <a:chOff x="2179603" y="4888792"/>
            <a:chExt cx="7798544" cy="1110328"/>
          </a:xfrm>
        </p:grpSpPr>
        <p:pic>
          <p:nvPicPr>
            <p:cNvPr id="252" name="Google Shape;252;g35773c2373d_0_4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53" name="Google Shape;253;g35773c2373d_0_40"/>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254" name="Google Shape;254;g35773c2373d_0_4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55" name="Google Shape;255;g35773c2373d_0_4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56" name="Google Shape;256;g35773c2373d_0_40"/>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257" name="Google Shape;257;g35773c2373d_0_4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58" name="Google Shape;258;g35773c2373d_0_4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59" name="Google Shape;259;g35773c2373d_0_4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60" name="Google Shape;260;g35773c2373d_0_4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61" name="Google Shape;261;g35773c2373d_0_4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62" name="Google Shape;262;g35773c2373d_0_4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263" name="Google Shape;263;g35773c2373d_0_40"/>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264" name="Google Shape;264;g35773c2373d_0_4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Learning outcomes</a:t>
            </a:r>
            <a:endParaRPr/>
          </a:p>
        </p:txBody>
      </p:sp>
      <p:sp>
        <p:nvSpPr>
          <p:cNvPr id="116" name="Google Shape;116;p5"/>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2200"/>
              <a:buFont typeface="Arial"/>
              <a:buChar char="•"/>
            </a:pPr>
            <a:r>
              <a:rPr lang="en-US"/>
              <a:t>By the end of this module teachers will be able to:</a:t>
            </a:r>
            <a:br>
              <a:rPr lang="en-US"/>
            </a:br>
            <a:endParaRPr/>
          </a:p>
          <a:p>
            <a:pPr marL="914400" lvl="1" indent="-368300" algn="l" rtl="0">
              <a:lnSpc>
                <a:spcPct val="90000"/>
              </a:lnSpc>
              <a:spcBef>
                <a:spcPts val="500"/>
              </a:spcBef>
              <a:spcAft>
                <a:spcPts val="0"/>
              </a:spcAft>
              <a:buSzPts val="1800"/>
              <a:buChar char="•"/>
            </a:pPr>
            <a:r>
              <a:rPr lang="en-US"/>
              <a:t>Describe, develop, and evaluate</a:t>
            </a:r>
            <a:br>
              <a:rPr lang="en-US"/>
            </a:br>
            <a:r>
              <a:rPr lang="en-US"/>
              <a:t>tools for evaluation of teaching practices focused on</a:t>
            </a:r>
            <a:endParaRPr/>
          </a:p>
          <a:p>
            <a:pPr marL="1371600" lvl="2" indent="-368300" algn="l" rtl="0">
              <a:lnSpc>
                <a:spcPct val="90000"/>
              </a:lnSpc>
              <a:spcBef>
                <a:spcPts val="500"/>
              </a:spcBef>
              <a:spcAft>
                <a:spcPts val="0"/>
              </a:spcAft>
              <a:buSzPts val="1440"/>
              <a:buChar char="•"/>
            </a:pPr>
            <a:r>
              <a:rPr lang="en-US"/>
              <a:t>student surveys / questionnaires</a:t>
            </a:r>
            <a:endParaRPr/>
          </a:p>
          <a:p>
            <a:pPr marL="1371600" lvl="2" indent="-368300" algn="l" rtl="0">
              <a:lnSpc>
                <a:spcPct val="90000"/>
              </a:lnSpc>
              <a:spcBef>
                <a:spcPts val="500"/>
              </a:spcBef>
              <a:spcAft>
                <a:spcPts val="0"/>
              </a:spcAft>
              <a:buSzPts val="1440"/>
              <a:buChar char="•"/>
            </a:pPr>
            <a:r>
              <a:rPr lang="en-US"/>
              <a:t>classroom observation protocols</a:t>
            </a:r>
            <a:endParaRPr/>
          </a:p>
          <a:p>
            <a:pPr marL="1371600" lvl="2" indent="-368300" algn="l" rtl="0">
              <a:lnSpc>
                <a:spcPct val="90000"/>
              </a:lnSpc>
              <a:spcBef>
                <a:spcPts val="500"/>
              </a:spcBef>
              <a:spcAft>
                <a:spcPts val="0"/>
              </a:spcAft>
              <a:buSzPts val="1440"/>
              <a:buChar char="•"/>
            </a:pPr>
            <a:r>
              <a:rPr lang="en-US"/>
              <a:t>student performance data</a:t>
            </a:r>
            <a:endParaRPr/>
          </a:p>
          <a:p>
            <a:pPr marL="1371600" lvl="2" indent="-368300" algn="l" rtl="0">
              <a:lnSpc>
                <a:spcPct val="90000"/>
              </a:lnSpc>
              <a:spcBef>
                <a:spcPts val="500"/>
              </a:spcBef>
              <a:spcAft>
                <a:spcPts val="0"/>
              </a:spcAft>
              <a:buSzPts val="1440"/>
              <a:buChar char="•"/>
            </a:pPr>
            <a:r>
              <a:rPr lang="en-US"/>
              <a:t>interviews / focus groups</a:t>
            </a:r>
            <a:endParaRPr/>
          </a:p>
          <a:p>
            <a:pPr marL="571500" marR="0" lvl="0" indent="-203200" algn="l" rtl="0">
              <a:lnSpc>
                <a:spcPct val="90000"/>
              </a:lnSpc>
              <a:spcBef>
                <a:spcPts val="1000"/>
              </a:spcBef>
              <a:spcAft>
                <a:spcPts val="0"/>
              </a:spcAft>
              <a:buClr>
                <a:schemeClr val="accent4"/>
              </a:buClr>
              <a:buSzPts val="2200"/>
              <a:buFont typeface="Arial"/>
              <a:buNone/>
            </a:pPr>
            <a:endParaRPr/>
          </a:p>
          <a:p>
            <a:pPr marL="571500" marR="0" lvl="0" indent="-203200" algn="l" rtl="0">
              <a:lnSpc>
                <a:spcPct val="90000"/>
              </a:lnSpc>
              <a:spcBef>
                <a:spcPts val="1000"/>
              </a:spcBef>
              <a:spcAft>
                <a:spcPts val="0"/>
              </a:spcAft>
              <a:buClr>
                <a:schemeClr val="accent4"/>
              </a:buClr>
              <a:buSzPts val="2200"/>
              <a:buFont typeface="Arial"/>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6"/>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lvl="0" indent="-330200" algn="l" rtl="0">
              <a:lnSpc>
                <a:spcPct val="90000"/>
              </a:lnSpc>
              <a:spcBef>
                <a:spcPts val="1000"/>
              </a:spcBef>
              <a:spcAft>
                <a:spcPts val="0"/>
              </a:spcAft>
              <a:buSzPts val="2000"/>
              <a:buChar char="•"/>
            </a:pPr>
            <a:r>
              <a:rPr lang="en-US" sz="2000"/>
              <a:t>Slide 1 - WP title</a:t>
            </a:r>
            <a:endParaRPr sz="2000"/>
          </a:p>
          <a:p>
            <a:pPr marL="571500" lvl="0" indent="-330200" algn="l" rtl="0">
              <a:lnSpc>
                <a:spcPct val="90000"/>
              </a:lnSpc>
              <a:spcBef>
                <a:spcPts val="1000"/>
              </a:spcBef>
              <a:spcAft>
                <a:spcPts val="0"/>
              </a:spcAft>
              <a:buSzPts val="2000"/>
              <a:buChar char="•"/>
            </a:pPr>
            <a:r>
              <a:rPr lang="en-US" sz="2000"/>
              <a:t>Slide 2 - Unit title</a:t>
            </a:r>
            <a:endParaRPr sz="2000"/>
          </a:p>
          <a:p>
            <a:pPr marL="571500" lvl="0" indent="-330200" algn="l" rtl="0">
              <a:lnSpc>
                <a:spcPct val="90000"/>
              </a:lnSpc>
              <a:spcBef>
                <a:spcPts val="1000"/>
              </a:spcBef>
              <a:spcAft>
                <a:spcPts val="0"/>
              </a:spcAft>
              <a:buSzPts val="2000"/>
              <a:buChar char="•"/>
            </a:pPr>
            <a:r>
              <a:rPr lang="en-US" sz="2000"/>
              <a:t>Slide 3 - Learning outcomes</a:t>
            </a:r>
            <a:endParaRPr sz="2000"/>
          </a:p>
          <a:p>
            <a:pPr marL="571500" lvl="0" indent="-330200" algn="l" rtl="0">
              <a:lnSpc>
                <a:spcPct val="90000"/>
              </a:lnSpc>
              <a:spcBef>
                <a:spcPts val="1000"/>
              </a:spcBef>
              <a:spcAft>
                <a:spcPts val="0"/>
              </a:spcAft>
              <a:buSzPts val="2000"/>
              <a:buChar char="•"/>
            </a:pPr>
            <a:r>
              <a:rPr lang="en-US" sz="2000"/>
              <a:t>Slides 4 &amp; 5 - Contents </a:t>
            </a:r>
            <a:endParaRPr sz="2000"/>
          </a:p>
          <a:p>
            <a:pPr marL="571500" lvl="0" indent="-330200" algn="l" rtl="0">
              <a:lnSpc>
                <a:spcPct val="90000"/>
              </a:lnSpc>
              <a:spcBef>
                <a:spcPts val="1000"/>
              </a:spcBef>
              <a:spcAft>
                <a:spcPts val="0"/>
              </a:spcAft>
              <a:buSzPts val="2000"/>
              <a:buChar char="•"/>
            </a:pPr>
            <a:r>
              <a:rPr lang="en-US" sz="2000"/>
              <a:t>Slide 6 - Introduction</a:t>
            </a:r>
            <a:endParaRPr sz="2000"/>
          </a:p>
          <a:p>
            <a:pPr marL="571500" lvl="0" indent="-330200" algn="l" rtl="0">
              <a:lnSpc>
                <a:spcPct val="90000"/>
              </a:lnSpc>
              <a:spcBef>
                <a:spcPts val="1000"/>
              </a:spcBef>
              <a:spcAft>
                <a:spcPts val="0"/>
              </a:spcAft>
              <a:buSzPts val="2000"/>
              <a:buChar char="•"/>
            </a:pPr>
            <a:r>
              <a:rPr lang="en-US" sz="2000"/>
              <a:t>Slide 7 - Student surveys / questionnaires - what and how</a:t>
            </a:r>
            <a:endParaRPr sz="2000"/>
          </a:p>
          <a:p>
            <a:pPr marL="571500" lvl="0" indent="-330200" algn="l" rtl="0">
              <a:lnSpc>
                <a:spcPct val="90000"/>
              </a:lnSpc>
              <a:spcBef>
                <a:spcPts val="1000"/>
              </a:spcBef>
              <a:spcAft>
                <a:spcPts val="0"/>
              </a:spcAft>
              <a:buSzPts val="2000"/>
              <a:buChar char="•"/>
            </a:pPr>
            <a:r>
              <a:rPr lang="en-US" sz="2000"/>
              <a:t>Slide 8 - Student surveys / questionnaires - tools</a:t>
            </a:r>
            <a:endParaRPr sz="2000"/>
          </a:p>
          <a:p>
            <a:pPr marL="571500" lvl="0" indent="-330200" algn="l" rtl="0">
              <a:lnSpc>
                <a:spcPct val="90000"/>
              </a:lnSpc>
              <a:spcBef>
                <a:spcPts val="1000"/>
              </a:spcBef>
              <a:spcAft>
                <a:spcPts val="0"/>
              </a:spcAft>
              <a:buSzPts val="2000"/>
              <a:buChar char="•"/>
            </a:pPr>
            <a:r>
              <a:rPr lang="en-US" sz="2000"/>
              <a:t>Slide 9 - Example - Google forms</a:t>
            </a:r>
            <a:endParaRPr sz="2000"/>
          </a:p>
          <a:p>
            <a:pPr marL="571500" lvl="0" indent="-330200" algn="l" rtl="0">
              <a:lnSpc>
                <a:spcPct val="90000"/>
              </a:lnSpc>
              <a:spcBef>
                <a:spcPts val="1000"/>
              </a:spcBef>
              <a:spcAft>
                <a:spcPts val="0"/>
              </a:spcAft>
              <a:buSzPts val="2000"/>
              <a:buChar char="•"/>
            </a:pPr>
            <a:r>
              <a:rPr lang="en-US" sz="2000"/>
              <a:t>Slide 10 - Classroom observation protocols</a:t>
            </a:r>
            <a:endParaRPr sz="2000"/>
          </a:p>
          <a:p>
            <a:pPr marL="571500" lvl="0" indent="-330200" algn="l" rtl="0">
              <a:lnSpc>
                <a:spcPct val="90000"/>
              </a:lnSpc>
              <a:spcBef>
                <a:spcPts val="1000"/>
              </a:spcBef>
              <a:spcAft>
                <a:spcPts val="0"/>
              </a:spcAft>
              <a:buSzPts val="2000"/>
              <a:buChar char="•"/>
            </a:pPr>
            <a:r>
              <a:rPr lang="en-US" sz="2000"/>
              <a:t>Slide 11 - Student performance data</a:t>
            </a:r>
            <a:endParaRPr sz="2000"/>
          </a:p>
          <a:p>
            <a:pPr marL="571500" lvl="0" indent="-330200" algn="l" rtl="0">
              <a:lnSpc>
                <a:spcPct val="90000"/>
              </a:lnSpc>
              <a:spcBef>
                <a:spcPts val="1000"/>
              </a:spcBef>
              <a:spcAft>
                <a:spcPts val="0"/>
              </a:spcAft>
              <a:buSzPts val="2000"/>
              <a:buChar char="•"/>
            </a:pPr>
            <a:r>
              <a:rPr lang="en-US" sz="2000"/>
              <a:t>Slide 12 - Audience response systems</a:t>
            </a:r>
            <a:endParaRPr sz="2000"/>
          </a:p>
          <a:p>
            <a:pPr marL="571500" lvl="0" indent="-330200" algn="l" rtl="0">
              <a:lnSpc>
                <a:spcPct val="90000"/>
              </a:lnSpc>
              <a:spcBef>
                <a:spcPts val="1000"/>
              </a:spcBef>
              <a:spcAft>
                <a:spcPts val="0"/>
              </a:spcAft>
              <a:buSzPts val="2000"/>
              <a:buChar char="•"/>
            </a:pPr>
            <a:r>
              <a:rPr lang="en-US" sz="2000"/>
              <a:t>Slide 13 - Example - AudIT</a:t>
            </a:r>
            <a:endParaRPr sz="2000"/>
          </a:p>
          <a:p>
            <a:pPr marL="571500" lvl="0" indent="-330200" algn="l" rtl="0">
              <a:lnSpc>
                <a:spcPct val="90000"/>
              </a:lnSpc>
              <a:spcBef>
                <a:spcPts val="1000"/>
              </a:spcBef>
              <a:spcAft>
                <a:spcPts val="0"/>
              </a:spcAft>
              <a:buSzPts val="2000"/>
              <a:buChar char="•"/>
            </a:pPr>
            <a:r>
              <a:rPr lang="en-US" sz="2000"/>
              <a:t>Slide 14 - Interviews / focus groups</a:t>
            </a:r>
            <a:endParaRPr sz="2000"/>
          </a:p>
          <a:p>
            <a:pPr marL="571500" lvl="0" indent="-330200" algn="l" rtl="0">
              <a:lnSpc>
                <a:spcPct val="90000"/>
              </a:lnSpc>
              <a:spcBef>
                <a:spcPts val="1000"/>
              </a:spcBef>
              <a:spcAft>
                <a:spcPts val="0"/>
              </a:spcAft>
              <a:buSzPts val="2000"/>
              <a:buChar char="•"/>
            </a:pPr>
            <a:r>
              <a:rPr lang="en-US" sz="2000"/>
              <a:t>Slide 15 - #1 Group activity – Used tools and experiences</a:t>
            </a:r>
            <a:endParaRPr sz="2000"/>
          </a:p>
        </p:txBody>
      </p:sp>
      <p:sp>
        <p:nvSpPr>
          <p:cNvPr id="122" name="Google Shape;122;p6"/>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Contents (1/2)</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354cee9ef4c_1_55"/>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Contents (2/2)</a:t>
            </a:r>
            <a:endParaRPr/>
          </a:p>
        </p:txBody>
      </p:sp>
      <p:sp>
        <p:nvSpPr>
          <p:cNvPr id="128" name="Google Shape;128;g354cee9ef4c_1_55"/>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330200" algn="l" rtl="0">
              <a:lnSpc>
                <a:spcPct val="90000"/>
              </a:lnSpc>
              <a:spcBef>
                <a:spcPts val="1000"/>
              </a:spcBef>
              <a:spcAft>
                <a:spcPts val="0"/>
              </a:spcAft>
              <a:buSzPts val="2000"/>
              <a:buChar char="•"/>
            </a:pPr>
            <a:r>
              <a:rPr lang="en-US" sz="2000"/>
              <a:t>Slide 16 - Reflections and conclusions</a:t>
            </a:r>
            <a:endParaRPr sz="2000"/>
          </a:p>
          <a:p>
            <a:pPr marL="571500" lvl="0" indent="-330200" algn="l" rtl="0">
              <a:lnSpc>
                <a:spcPct val="90000"/>
              </a:lnSpc>
              <a:spcBef>
                <a:spcPts val="1000"/>
              </a:spcBef>
              <a:spcAft>
                <a:spcPts val="0"/>
              </a:spcAft>
              <a:buSzPts val="2000"/>
              <a:buChar char="•"/>
            </a:pPr>
            <a:r>
              <a:rPr lang="en-US" sz="2000"/>
              <a:t>Slide 17 - Homework / additional tasks</a:t>
            </a:r>
            <a:endParaRPr sz="2000"/>
          </a:p>
          <a:p>
            <a:pPr marL="571500" lvl="0" indent="-330200" algn="l" rtl="0">
              <a:lnSpc>
                <a:spcPct val="90000"/>
              </a:lnSpc>
              <a:spcBef>
                <a:spcPts val="1000"/>
              </a:spcBef>
              <a:spcAft>
                <a:spcPts val="0"/>
              </a:spcAft>
              <a:buSzPts val="2000"/>
              <a:buChar char="•"/>
            </a:pPr>
            <a:r>
              <a:rPr lang="en-US" sz="2000"/>
              <a:t>Slide 18 - Additional resources</a:t>
            </a:r>
            <a:endParaRPr sz="2000"/>
          </a:p>
          <a:p>
            <a:pPr marL="571500" lvl="0" indent="-330200" algn="l" rtl="0">
              <a:lnSpc>
                <a:spcPct val="90000"/>
              </a:lnSpc>
              <a:spcBef>
                <a:spcPts val="1000"/>
              </a:spcBef>
              <a:spcAft>
                <a:spcPts val="0"/>
              </a:spcAft>
              <a:buSzPts val="2000"/>
              <a:buChar char="•"/>
            </a:pPr>
            <a:r>
              <a:rPr lang="en-US" sz="2000"/>
              <a:t>Slide 19 - Literature</a:t>
            </a:r>
            <a:endParaRPr sz="20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9"/>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Introduction</a:t>
            </a:r>
            <a:endParaRPr/>
          </a:p>
        </p:txBody>
      </p:sp>
      <p:sp>
        <p:nvSpPr>
          <p:cNvPr id="135" name="Google Shape;135;p9"/>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2200"/>
              <a:buFont typeface="Arial"/>
              <a:buChar char="•"/>
            </a:pPr>
            <a:r>
              <a:rPr lang="en-US"/>
              <a:t>Encouraging a reflective teaching practice is essential for continuous improvement of teachers</a:t>
            </a:r>
            <a:endParaRPr/>
          </a:p>
          <a:p>
            <a:pPr marL="571500" marR="0" lvl="0" indent="-342900" algn="l" rtl="0">
              <a:lnSpc>
                <a:spcPct val="90000"/>
              </a:lnSpc>
              <a:spcBef>
                <a:spcPts val="1000"/>
              </a:spcBef>
              <a:spcAft>
                <a:spcPts val="0"/>
              </a:spcAft>
              <a:buClr>
                <a:schemeClr val="accent4"/>
              </a:buClr>
              <a:buSzPts val="2200"/>
              <a:buFont typeface="Arial"/>
              <a:buChar char="•"/>
            </a:pPr>
            <a:r>
              <a:rPr lang="en-US"/>
              <a:t>By understanding how to interpret and act on evaluation results,</a:t>
            </a:r>
            <a:br>
              <a:rPr lang="en-US"/>
            </a:br>
            <a:r>
              <a:rPr lang="en-US"/>
              <a:t>teachers can create more </a:t>
            </a:r>
            <a:r>
              <a:rPr lang="en-US" b="1"/>
              <a:t>inclusive</a:t>
            </a:r>
            <a:r>
              <a:rPr lang="en-US"/>
              <a:t>, </a:t>
            </a:r>
            <a:r>
              <a:rPr lang="en-US" b="1"/>
              <a:t>engaging</a:t>
            </a:r>
            <a:r>
              <a:rPr lang="en-US"/>
              <a:t>, and </a:t>
            </a:r>
            <a:r>
              <a:rPr lang="en-US" b="1"/>
              <a:t>effective learning environments</a:t>
            </a:r>
            <a:endParaRPr b="1"/>
          </a:p>
          <a:p>
            <a:pPr marL="571500" marR="0" lvl="0" indent="-342900" algn="l" rtl="0">
              <a:lnSpc>
                <a:spcPct val="90000"/>
              </a:lnSpc>
              <a:spcBef>
                <a:spcPts val="1000"/>
              </a:spcBef>
              <a:spcAft>
                <a:spcPts val="0"/>
              </a:spcAft>
              <a:buClr>
                <a:schemeClr val="accent4"/>
              </a:buClr>
              <a:buSzPts val="2200"/>
              <a:buFont typeface="Arial"/>
              <a:buChar char="•"/>
            </a:pPr>
            <a:r>
              <a:rPr lang="en-US"/>
              <a:t>In previous lesson:</a:t>
            </a:r>
            <a:endParaRPr/>
          </a:p>
          <a:p>
            <a:pPr marL="914400" lvl="1" indent="-368300" algn="l" rtl="0">
              <a:lnSpc>
                <a:spcPct val="90000"/>
              </a:lnSpc>
              <a:spcBef>
                <a:spcPts val="500"/>
              </a:spcBef>
              <a:spcAft>
                <a:spcPts val="0"/>
              </a:spcAft>
              <a:buSzPts val="1800"/>
              <a:buChar char="•"/>
            </a:pPr>
            <a:r>
              <a:rPr lang="en-US"/>
              <a:t>Evaluation criteria / checklists / rubrics</a:t>
            </a:r>
            <a:endParaRPr/>
          </a:p>
          <a:p>
            <a:pPr marL="914400" lvl="1" indent="-368300" algn="l" rtl="0">
              <a:lnSpc>
                <a:spcPct val="90000"/>
              </a:lnSpc>
              <a:spcBef>
                <a:spcPts val="500"/>
              </a:spcBef>
              <a:spcAft>
                <a:spcPts val="0"/>
              </a:spcAft>
              <a:buSzPts val="1800"/>
              <a:buChar char="•"/>
            </a:pPr>
            <a:r>
              <a:rPr lang="en-US"/>
              <a:t>Self-assessment journals</a:t>
            </a:r>
            <a:endParaRPr/>
          </a:p>
          <a:p>
            <a:pPr marL="914400" lvl="1" indent="-368300" algn="l" rtl="0">
              <a:lnSpc>
                <a:spcPct val="90000"/>
              </a:lnSpc>
              <a:spcBef>
                <a:spcPts val="500"/>
              </a:spcBef>
              <a:spcAft>
                <a:spcPts val="0"/>
              </a:spcAft>
              <a:buSzPts val="1800"/>
              <a:buChar char="•"/>
            </a:pPr>
            <a:r>
              <a:rPr lang="en-US"/>
              <a:t>Video recordings of teaching</a:t>
            </a:r>
            <a:br>
              <a:rPr lang="en-US"/>
            </a:br>
            <a:endParaRPr/>
          </a:p>
          <a:p>
            <a:pPr marL="571500" lvl="0" indent="-342900" algn="l" rtl="0">
              <a:lnSpc>
                <a:spcPct val="90000"/>
              </a:lnSpc>
              <a:spcBef>
                <a:spcPts val="1000"/>
              </a:spcBef>
              <a:spcAft>
                <a:spcPts val="0"/>
              </a:spcAft>
              <a:buSzPts val="2200"/>
              <a:buChar char="•"/>
            </a:pPr>
            <a:r>
              <a:rPr lang="en-US"/>
              <a:t>Now, tools you can use</a:t>
            </a:r>
            <a:br>
              <a:rPr lang="en-US"/>
            </a:br>
            <a:r>
              <a:rPr lang="en-US" b="1"/>
              <a:t>with help of peers or students</a:t>
            </a:r>
            <a:r>
              <a:rPr lang="en-US"/>
              <a:t>:</a:t>
            </a:r>
            <a:endParaRPr/>
          </a:p>
          <a:p>
            <a:pPr marL="914400" lvl="1" indent="-368300" algn="l" rtl="0">
              <a:lnSpc>
                <a:spcPct val="90000"/>
              </a:lnSpc>
              <a:spcBef>
                <a:spcPts val="500"/>
              </a:spcBef>
              <a:spcAft>
                <a:spcPts val="0"/>
              </a:spcAft>
              <a:buSzPts val="1800"/>
              <a:buChar char="•"/>
            </a:pPr>
            <a:r>
              <a:rPr lang="en-US" b="1"/>
              <a:t>Student surveys / questionnaires</a:t>
            </a:r>
            <a:endParaRPr b="1"/>
          </a:p>
          <a:p>
            <a:pPr marL="914400" lvl="1" indent="-368300" algn="l" rtl="0">
              <a:lnSpc>
                <a:spcPct val="90000"/>
              </a:lnSpc>
              <a:spcBef>
                <a:spcPts val="500"/>
              </a:spcBef>
              <a:spcAft>
                <a:spcPts val="0"/>
              </a:spcAft>
              <a:buSzPts val="1800"/>
              <a:buChar char="•"/>
            </a:pPr>
            <a:r>
              <a:rPr lang="en-US" b="1"/>
              <a:t>Classroom observation protocols</a:t>
            </a:r>
            <a:endParaRPr b="1"/>
          </a:p>
          <a:p>
            <a:pPr marL="914400" lvl="1" indent="-368300" algn="l" rtl="0">
              <a:lnSpc>
                <a:spcPct val="90000"/>
              </a:lnSpc>
              <a:spcBef>
                <a:spcPts val="500"/>
              </a:spcBef>
              <a:spcAft>
                <a:spcPts val="0"/>
              </a:spcAft>
              <a:buSzPts val="1800"/>
              <a:buChar char="•"/>
            </a:pPr>
            <a:r>
              <a:rPr lang="en-US" b="1"/>
              <a:t>Student performance data</a:t>
            </a:r>
            <a:endParaRPr b="1"/>
          </a:p>
          <a:p>
            <a:pPr marL="914400" lvl="1" indent="-368300" algn="l" rtl="0">
              <a:lnSpc>
                <a:spcPct val="90000"/>
              </a:lnSpc>
              <a:spcBef>
                <a:spcPts val="500"/>
              </a:spcBef>
              <a:spcAft>
                <a:spcPts val="0"/>
              </a:spcAft>
              <a:buSzPts val="1800"/>
              <a:buChar char="•"/>
            </a:pPr>
            <a:r>
              <a:rPr lang="en-US" b="1"/>
              <a:t>Interviews / focus groups</a:t>
            </a:r>
            <a:endParaRPr b="1"/>
          </a:p>
        </p:txBody>
      </p:sp>
      <p:pic>
        <p:nvPicPr>
          <p:cNvPr id="136" name="Google Shape;136;p9" descr="Slika na kojoj se prikazuje odijevanje, osoba, obuća, namještaj&#10;&#10;Sadržaj koji je generirala umjetna inteligencija možda nije točan."/>
          <p:cNvPicPr preferRelativeResize="0"/>
          <p:nvPr/>
        </p:nvPicPr>
        <p:blipFill rotWithShape="1">
          <a:blip r:embed="rId3">
            <a:alphaModFix/>
          </a:blip>
          <a:srcRect/>
          <a:stretch/>
        </p:blipFill>
        <p:spPr>
          <a:xfrm>
            <a:off x="5441466" y="3429004"/>
            <a:ext cx="6096002" cy="2199131"/>
          </a:xfrm>
          <a:prstGeom prst="rect">
            <a:avLst/>
          </a:prstGeom>
          <a:noFill/>
          <a:ln>
            <a:noFill/>
          </a:ln>
        </p:spPr>
      </p:pic>
      <p:sp>
        <p:nvSpPr>
          <p:cNvPr id="137" name="Google Shape;137;p9"/>
          <p:cNvSpPr txBox="1"/>
          <p:nvPr/>
        </p:nvSpPr>
        <p:spPr>
          <a:xfrm>
            <a:off x="7454003" y="5730840"/>
            <a:ext cx="24414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g34317d68e50_0_2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Student surveys / questionnaires - what and how</a:t>
            </a:r>
            <a:endParaRPr/>
          </a:p>
        </p:txBody>
      </p:sp>
      <p:sp>
        <p:nvSpPr>
          <p:cNvPr id="144" name="Google Shape;144;g34317d68e50_0_24"/>
          <p:cNvSpPr txBox="1">
            <a:spLocks noGrp="1"/>
          </p:cNvSpPr>
          <p:nvPr>
            <p:ph type="body" idx="1"/>
          </p:nvPr>
        </p:nvSpPr>
        <p:spPr>
          <a:xfrm>
            <a:off x="97975" y="881750"/>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SzPts val="2200"/>
              <a:buChar char="•"/>
            </a:pPr>
            <a:r>
              <a:rPr lang="en-US"/>
              <a:t>Collect feedback on teaching effectiveness, engagement, and clarity</a:t>
            </a:r>
            <a:br>
              <a:rPr lang="en-US"/>
            </a:br>
            <a:r>
              <a:rPr lang="en-US" b="1"/>
              <a:t>directly from your main audience</a:t>
            </a:r>
            <a:br>
              <a:rPr lang="en-US" b="1"/>
            </a:br>
            <a:endParaRPr b="1"/>
          </a:p>
          <a:p>
            <a:pPr marL="571500" lvl="0" indent="-342900" algn="l" rtl="0">
              <a:lnSpc>
                <a:spcPct val="90000"/>
              </a:lnSpc>
              <a:spcBef>
                <a:spcPts val="1000"/>
              </a:spcBef>
              <a:spcAft>
                <a:spcPts val="0"/>
              </a:spcAft>
              <a:buClr>
                <a:srgbClr val="000000"/>
              </a:buClr>
              <a:buSzPts val="2200"/>
              <a:buChar char="•"/>
            </a:pPr>
            <a:r>
              <a:rPr lang="en-US">
                <a:solidFill>
                  <a:srgbClr val="000000"/>
                </a:solidFill>
              </a:rPr>
              <a:t>Survey question types</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a:solidFill>
                  <a:srgbClr val="000000"/>
                </a:solidFill>
              </a:rPr>
              <a:t>Likert scale questions (e.g., Strongly agree → Strongly disagree)</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a:solidFill>
                  <a:srgbClr val="000000"/>
                </a:solidFill>
              </a:rPr>
              <a:t> open-ended questions</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a:solidFill>
                  <a:srgbClr val="000000"/>
                </a:solidFill>
              </a:rPr>
              <a:t>or a mix of both</a:t>
            </a:r>
            <a:br>
              <a:rPr lang="en-US">
                <a:solidFill>
                  <a:srgbClr val="000000"/>
                </a:solidFill>
              </a:rPr>
            </a:br>
            <a:endParaRPr>
              <a:solidFill>
                <a:srgbClr val="000000"/>
              </a:solidFill>
            </a:endParaRPr>
          </a:p>
          <a:p>
            <a:pPr marL="571500" lvl="0" indent="-342900" algn="l" rtl="0">
              <a:lnSpc>
                <a:spcPct val="90000"/>
              </a:lnSpc>
              <a:spcBef>
                <a:spcPts val="1000"/>
              </a:spcBef>
              <a:spcAft>
                <a:spcPts val="0"/>
              </a:spcAft>
              <a:buSzPts val="2200"/>
              <a:buChar char="•"/>
            </a:pPr>
            <a:r>
              <a:rPr lang="en-US"/>
              <a:t>Common topics:</a:t>
            </a:r>
            <a:endParaRPr/>
          </a:p>
          <a:p>
            <a:pPr marL="914400" lvl="1" indent="-368300" algn="l" rtl="0">
              <a:lnSpc>
                <a:spcPct val="90000"/>
              </a:lnSpc>
              <a:spcBef>
                <a:spcPts val="500"/>
              </a:spcBef>
              <a:spcAft>
                <a:spcPts val="0"/>
              </a:spcAft>
              <a:buSzPts val="1800"/>
              <a:buChar char="•"/>
            </a:pPr>
            <a:r>
              <a:rPr lang="en-US" b="1"/>
              <a:t>Clarity of explanation</a:t>
            </a:r>
            <a:r>
              <a:rPr lang="en-US"/>
              <a:t> – Do I understand what the teacher is explaining?</a:t>
            </a:r>
            <a:endParaRPr/>
          </a:p>
          <a:p>
            <a:pPr marL="914400" lvl="1" indent="-368300" algn="l" rtl="0">
              <a:lnSpc>
                <a:spcPct val="90000"/>
              </a:lnSpc>
              <a:spcBef>
                <a:spcPts val="500"/>
              </a:spcBef>
              <a:spcAft>
                <a:spcPts val="0"/>
              </a:spcAft>
              <a:buSzPts val="1800"/>
              <a:buChar char="•"/>
            </a:pPr>
            <a:r>
              <a:rPr lang="en-US" b="1"/>
              <a:t>Lesson engagement</a:t>
            </a:r>
            <a:r>
              <a:rPr lang="en-US"/>
              <a:t> – Is the lesson interesting to me?</a:t>
            </a:r>
            <a:endParaRPr/>
          </a:p>
          <a:p>
            <a:pPr marL="914400" lvl="1" indent="-368300" algn="l" rtl="0">
              <a:lnSpc>
                <a:spcPct val="90000"/>
              </a:lnSpc>
              <a:spcBef>
                <a:spcPts val="500"/>
              </a:spcBef>
              <a:spcAft>
                <a:spcPts val="0"/>
              </a:spcAft>
              <a:buSzPts val="1800"/>
              <a:buChar char="•"/>
            </a:pPr>
            <a:r>
              <a:rPr lang="en-US" b="1"/>
              <a:t>Support</a:t>
            </a:r>
            <a:r>
              <a:rPr lang="en-US"/>
              <a:t> – Does the teacher help me when I don’t understand?</a:t>
            </a:r>
            <a:endParaRPr/>
          </a:p>
          <a:p>
            <a:pPr marL="914400" lvl="1" indent="-368300" algn="l" rtl="0">
              <a:lnSpc>
                <a:spcPct val="90000"/>
              </a:lnSpc>
              <a:spcBef>
                <a:spcPts val="500"/>
              </a:spcBef>
              <a:spcAft>
                <a:spcPts val="0"/>
              </a:spcAft>
              <a:buSzPts val="1800"/>
              <a:buChar char="•"/>
            </a:pPr>
            <a:r>
              <a:rPr lang="en-US" b="1"/>
              <a:t>Classroom atmosphere</a:t>
            </a:r>
            <a:r>
              <a:rPr lang="en-US"/>
              <a:t> – Do I feel safe and respected?</a:t>
            </a:r>
            <a:endParaRPr/>
          </a:p>
          <a:p>
            <a:pPr marL="914400" lvl="1" indent="-368300" algn="l" rtl="0">
              <a:lnSpc>
                <a:spcPct val="90000"/>
              </a:lnSpc>
              <a:spcBef>
                <a:spcPts val="500"/>
              </a:spcBef>
              <a:spcAft>
                <a:spcPts val="0"/>
              </a:spcAft>
              <a:buSzPts val="1800"/>
              <a:buChar char="•"/>
            </a:pPr>
            <a:r>
              <a:rPr lang="en-US" b="1"/>
              <a:t>Participation</a:t>
            </a:r>
            <a:r>
              <a:rPr lang="en-US"/>
              <a:t> – Do I have the opportunity to take part and ask questions?</a:t>
            </a:r>
            <a:endParaRPr/>
          </a:p>
          <a:p>
            <a:pPr marL="914400" lvl="1" indent="-368300" algn="l" rtl="0">
              <a:lnSpc>
                <a:spcPct val="90000"/>
              </a:lnSpc>
              <a:spcBef>
                <a:spcPts val="500"/>
              </a:spcBef>
              <a:spcAft>
                <a:spcPts val="0"/>
              </a:spcAft>
              <a:buSzPts val="1800"/>
              <a:buChar char="•"/>
            </a:pPr>
            <a:r>
              <a:rPr lang="en-US" b="1"/>
              <a:t>Lesson organization</a:t>
            </a:r>
            <a:r>
              <a:rPr lang="en-US"/>
              <a:t> – Do I know what is expected of me?</a:t>
            </a:r>
            <a:endParaRPr/>
          </a:p>
          <a:p>
            <a:pPr marL="571500" lvl="0" indent="0" algn="l" rtl="0">
              <a:lnSpc>
                <a:spcPct val="90000"/>
              </a:lnSpc>
              <a:spcBef>
                <a:spcPts val="1000"/>
              </a:spcBef>
              <a:spcAft>
                <a:spcPts val="0"/>
              </a:spcAft>
              <a:buSzPts val="2200"/>
              <a:buNone/>
            </a:pPr>
            <a:endParaRPr b="1">
              <a:solidFill>
                <a:srgbClr val="000000"/>
              </a:solidFill>
            </a:endParaRPr>
          </a:p>
          <a:p>
            <a:pPr marL="685800" marR="0" lvl="0" indent="-228600" algn="l" rtl="0">
              <a:lnSpc>
                <a:spcPct val="107916"/>
              </a:lnSpc>
              <a:spcBef>
                <a:spcPts val="0"/>
              </a:spcBef>
              <a:spcAft>
                <a:spcPts val="0"/>
              </a:spcAft>
              <a:buSzPts val="2200"/>
              <a:buNone/>
            </a:pPr>
            <a:endParaRPr sz="1200">
              <a:solidFill>
                <a:srgbClr val="000000"/>
              </a:solidFill>
            </a:endParaRPr>
          </a:p>
          <a:p>
            <a:pPr marL="0" lvl="0" indent="0" algn="l" rtl="0">
              <a:lnSpc>
                <a:spcPct val="90000"/>
              </a:lnSpc>
              <a:spcBef>
                <a:spcPts val="1000"/>
              </a:spcBef>
              <a:spcAft>
                <a:spcPts val="0"/>
              </a:spcAft>
              <a:buSzPts val="2200"/>
              <a:buNone/>
            </a:pPr>
            <a:endParaRPr/>
          </a:p>
        </p:txBody>
      </p:sp>
      <p:pic>
        <p:nvPicPr>
          <p:cNvPr id="145" name="Google Shape;145;g34317d68e50_0_24" title="6269310.jpg"/>
          <p:cNvPicPr preferRelativeResize="0"/>
          <p:nvPr/>
        </p:nvPicPr>
        <p:blipFill rotWithShape="1">
          <a:blip r:embed="rId3">
            <a:alphaModFix/>
          </a:blip>
          <a:srcRect/>
          <a:stretch/>
        </p:blipFill>
        <p:spPr>
          <a:xfrm>
            <a:off x="8890275" y="3429000"/>
            <a:ext cx="3029825" cy="3029825"/>
          </a:xfrm>
          <a:prstGeom prst="rect">
            <a:avLst/>
          </a:prstGeom>
          <a:noFill/>
          <a:ln>
            <a:noFill/>
          </a:ln>
        </p:spPr>
      </p:pic>
      <p:sp>
        <p:nvSpPr>
          <p:cNvPr id="146" name="Google Shape;146;g34317d68e50_0_24"/>
          <p:cNvSpPr txBox="1"/>
          <p:nvPr/>
        </p:nvSpPr>
        <p:spPr>
          <a:xfrm>
            <a:off x="9478691" y="6444040"/>
            <a:ext cx="24414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g347a9509dc2_0_1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Student surveys / questionnaires - tools</a:t>
            </a:r>
            <a:endParaRPr/>
          </a:p>
        </p:txBody>
      </p:sp>
      <p:sp>
        <p:nvSpPr>
          <p:cNvPr id="153" name="Google Shape;153;g347a9509dc2_0_13"/>
          <p:cNvSpPr txBox="1">
            <a:spLocks noGrp="1"/>
          </p:cNvSpPr>
          <p:nvPr>
            <p:ph type="body" idx="1"/>
          </p:nvPr>
        </p:nvSpPr>
        <p:spPr>
          <a:xfrm>
            <a:off x="97975" y="881750"/>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SzPts val="2200"/>
              <a:buChar char="•"/>
            </a:pPr>
            <a:r>
              <a:rPr lang="en-US"/>
              <a:t>Conduct them as</a:t>
            </a:r>
            <a:endParaRPr/>
          </a:p>
          <a:p>
            <a:pPr marL="914400" lvl="1" indent="-368300" algn="l" rtl="0">
              <a:lnSpc>
                <a:spcPct val="90000"/>
              </a:lnSpc>
              <a:spcBef>
                <a:spcPts val="500"/>
              </a:spcBef>
              <a:spcAft>
                <a:spcPts val="0"/>
              </a:spcAft>
              <a:buSzPts val="1800"/>
              <a:buChar char="•"/>
            </a:pPr>
            <a:r>
              <a:rPr lang="en-US" b="1"/>
              <a:t>printed surveys</a:t>
            </a:r>
            <a:endParaRPr b="1"/>
          </a:p>
          <a:p>
            <a:pPr marL="914400" lvl="1" indent="-368300" algn="l" rtl="0">
              <a:lnSpc>
                <a:spcPct val="90000"/>
              </a:lnSpc>
              <a:spcBef>
                <a:spcPts val="500"/>
              </a:spcBef>
              <a:spcAft>
                <a:spcPts val="0"/>
              </a:spcAft>
              <a:buSzPts val="1800"/>
              <a:buChar char="•"/>
            </a:pPr>
            <a:r>
              <a:rPr lang="en-US"/>
              <a:t>online free </a:t>
            </a:r>
            <a:r>
              <a:rPr lang="en-US" b="1"/>
              <a:t>general purpose tools </a:t>
            </a:r>
            <a:r>
              <a:rPr lang="en-US"/>
              <a:t>like </a:t>
            </a:r>
            <a:r>
              <a:rPr lang="en-US" u="sng">
                <a:solidFill>
                  <a:srgbClr val="1155CC"/>
                </a:solidFill>
                <a:hlinkClick r:id="rId3">
                  <a:extLst>
                    <a:ext uri="{A12FA001-AC4F-418D-AE19-62706E023703}">
                      <ahyp:hlinkClr xmlns:ahyp="http://schemas.microsoft.com/office/drawing/2018/hyperlinkcolor" val="tx"/>
                    </a:ext>
                  </a:extLst>
                </a:hlinkClick>
              </a:rPr>
              <a:t>Google Forms</a:t>
            </a:r>
            <a:r>
              <a:rPr lang="en-US">
                <a:solidFill>
                  <a:srgbClr val="000000"/>
                </a:solidFill>
              </a:rPr>
              <a:t>, </a:t>
            </a:r>
            <a:r>
              <a:rPr lang="en-US" u="sng">
                <a:solidFill>
                  <a:srgbClr val="1155CC"/>
                </a:solidFill>
                <a:hlinkClick r:id="rId4">
                  <a:extLst>
                    <a:ext uri="{A12FA001-AC4F-418D-AE19-62706E023703}">
                      <ahyp:hlinkClr xmlns:ahyp="http://schemas.microsoft.com/office/drawing/2018/hyperlinkcolor" val="tx"/>
                    </a:ext>
                  </a:extLst>
                </a:hlinkClick>
              </a:rPr>
              <a:t>Microsoft Forms</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b="1">
                <a:solidFill>
                  <a:srgbClr val="000000"/>
                </a:solidFill>
              </a:rPr>
              <a:t>learning management systems</a:t>
            </a:r>
            <a:r>
              <a:rPr lang="en-US">
                <a:solidFill>
                  <a:srgbClr val="000000"/>
                </a:solidFill>
              </a:rPr>
              <a:t> like </a:t>
            </a:r>
            <a:r>
              <a:rPr lang="en-US" u="sng">
                <a:solidFill>
                  <a:schemeClr val="hlink"/>
                </a:solidFill>
                <a:hlinkClick r:id="rId5"/>
              </a:rPr>
              <a:t>Moodle</a:t>
            </a:r>
            <a:endParaRPr>
              <a:solidFill>
                <a:srgbClr val="000000"/>
              </a:solidFill>
            </a:endParaRPr>
          </a:p>
          <a:p>
            <a:pPr marL="1371600" lvl="2" indent="-368300" algn="l" rtl="0">
              <a:lnSpc>
                <a:spcPct val="90000"/>
              </a:lnSpc>
              <a:spcBef>
                <a:spcPts val="500"/>
              </a:spcBef>
              <a:spcAft>
                <a:spcPts val="0"/>
              </a:spcAft>
              <a:buClr>
                <a:srgbClr val="000000"/>
              </a:buClr>
              <a:buSzPts val="1440"/>
              <a:buChar char="•"/>
            </a:pPr>
            <a:r>
              <a:rPr lang="en-US">
                <a:solidFill>
                  <a:srgbClr val="000000"/>
                </a:solidFill>
              </a:rPr>
              <a:t>predefined surveys like</a:t>
            </a:r>
            <a:br>
              <a:rPr lang="en-US">
                <a:solidFill>
                  <a:srgbClr val="000000"/>
                </a:solidFill>
              </a:rPr>
            </a:br>
            <a:r>
              <a:rPr lang="en-US">
                <a:solidFill>
                  <a:srgbClr val="000000"/>
                </a:solidFill>
              </a:rPr>
              <a:t>COLLES (Constructivist On-Line Learning Environment Survey)</a:t>
            </a:r>
            <a:br>
              <a:rPr lang="en-US">
                <a:solidFill>
                  <a:srgbClr val="000000"/>
                </a:solidFill>
              </a:rPr>
            </a:br>
            <a:r>
              <a:rPr lang="en-US">
                <a:solidFill>
                  <a:srgbClr val="000000"/>
                </a:solidFill>
              </a:rPr>
              <a:t>ATTLS (Attitudes to Thinking and Learning Survey)</a:t>
            </a:r>
            <a:endParaRPr>
              <a:solidFill>
                <a:srgbClr val="000000"/>
              </a:solidFill>
            </a:endParaRPr>
          </a:p>
          <a:p>
            <a:pPr marL="1371600" lvl="2" indent="-368300" algn="l" rtl="0">
              <a:lnSpc>
                <a:spcPct val="90000"/>
              </a:lnSpc>
              <a:spcBef>
                <a:spcPts val="500"/>
              </a:spcBef>
              <a:spcAft>
                <a:spcPts val="0"/>
              </a:spcAft>
              <a:buClr>
                <a:srgbClr val="000000"/>
              </a:buClr>
              <a:buSzPts val="1440"/>
              <a:buChar char="•"/>
            </a:pPr>
            <a:r>
              <a:rPr lang="en-US">
                <a:solidFill>
                  <a:srgbClr val="000000"/>
                </a:solidFill>
              </a:rPr>
              <a:t>or design your own custom survey</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a:solidFill>
                  <a:srgbClr val="000000"/>
                </a:solidFill>
              </a:rPr>
              <a:t>audience response systems like </a:t>
            </a:r>
            <a:r>
              <a:rPr lang="en-US" u="sng">
                <a:solidFill>
                  <a:schemeClr val="hlink"/>
                </a:solidFill>
                <a:hlinkClick r:id="rId6"/>
              </a:rPr>
              <a:t>Kahoot</a:t>
            </a:r>
            <a:r>
              <a:rPr lang="en-US">
                <a:solidFill>
                  <a:srgbClr val="000000"/>
                </a:solidFill>
              </a:rPr>
              <a:t>, </a:t>
            </a:r>
            <a:r>
              <a:rPr lang="en-US" u="sng">
                <a:solidFill>
                  <a:schemeClr val="hlink"/>
                </a:solidFill>
                <a:hlinkClick r:id="rId7"/>
              </a:rPr>
              <a:t>Mentimeter</a:t>
            </a:r>
            <a:r>
              <a:rPr lang="en-US">
                <a:solidFill>
                  <a:srgbClr val="000000"/>
                </a:solidFill>
              </a:rPr>
              <a:t>, </a:t>
            </a:r>
            <a:r>
              <a:rPr lang="en-US" u="sng">
                <a:solidFill>
                  <a:schemeClr val="hlink"/>
                </a:solidFill>
                <a:hlinkClick r:id="rId8"/>
              </a:rPr>
              <a:t>AudIT</a:t>
            </a:r>
            <a:endParaRPr>
              <a:solidFill>
                <a:srgbClr val="000000"/>
              </a:solidFill>
            </a:endParaRPr>
          </a:p>
          <a:p>
            <a:pPr marL="1371600" lvl="2" indent="-368300" algn="l" rtl="0">
              <a:lnSpc>
                <a:spcPct val="90000"/>
              </a:lnSpc>
              <a:spcBef>
                <a:spcPts val="500"/>
              </a:spcBef>
              <a:spcAft>
                <a:spcPts val="0"/>
              </a:spcAft>
              <a:buClr>
                <a:srgbClr val="000000"/>
              </a:buClr>
              <a:buSzPts val="1440"/>
              <a:buChar char="•"/>
            </a:pPr>
            <a:r>
              <a:rPr lang="en-US">
                <a:solidFill>
                  <a:srgbClr val="000000"/>
                </a:solidFill>
              </a:rPr>
              <a:t>share them using a link or a </a:t>
            </a:r>
            <a:r>
              <a:rPr lang="en-US" u="sng">
                <a:solidFill>
                  <a:schemeClr val="hlink"/>
                </a:solidFill>
                <a:hlinkClick r:id="rId9"/>
              </a:rPr>
              <a:t>QR code</a:t>
            </a:r>
            <a:endParaRPr>
              <a:solidFill>
                <a:srgbClr val="000000"/>
              </a:solidFill>
            </a:endParaRPr>
          </a:p>
          <a:p>
            <a:pPr marL="1371600" lvl="2" indent="-368300" algn="l" rtl="0">
              <a:lnSpc>
                <a:spcPct val="90000"/>
              </a:lnSpc>
              <a:spcBef>
                <a:spcPts val="500"/>
              </a:spcBef>
              <a:spcAft>
                <a:spcPts val="0"/>
              </a:spcAft>
              <a:buClr>
                <a:srgbClr val="000000"/>
              </a:buClr>
              <a:buSzPts val="1440"/>
              <a:buChar char="•"/>
            </a:pPr>
            <a:r>
              <a:rPr lang="en-US">
                <a:solidFill>
                  <a:srgbClr val="000000"/>
                </a:solidFill>
              </a:rPr>
              <a:t>digital tools enable easier results processing</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b="1">
                <a:solidFill>
                  <a:srgbClr val="000000"/>
                </a:solidFill>
              </a:rPr>
              <a:t>3-2-1 exit ticket</a:t>
            </a:r>
            <a:r>
              <a:rPr lang="en-US">
                <a:solidFill>
                  <a:srgbClr val="000000"/>
                </a:solidFill>
              </a:rPr>
              <a:t> - structured reflection tool typically given at the end of a lesson or class </a:t>
            </a:r>
            <a:r>
              <a:rPr lang="en-US" b="1">
                <a:solidFill>
                  <a:srgbClr val="000000"/>
                </a:solidFill>
              </a:rPr>
              <a:t>(3 things they learned, 2 things they found interesting or want to know more about, 1 question they still have)</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b="1">
                <a:solidFill>
                  <a:srgbClr val="000000"/>
                </a:solidFill>
              </a:rPr>
              <a:t>one-minute paper</a:t>
            </a:r>
            <a:r>
              <a:rPr lang="en-US">
                <a:solidFill>
                  <a:srgbClr val="000000"/>
                </a:solidFill>
              </a:rPr>
              <a:t> (a brief written response to a question posed by the teacher, completed in about one minute. It's usually done at the end of a class and focuses on key takeaways or areas of confusion.)</a:t>
            </a:r>
            <a:br>
              <a:rPr lang="en-US">
                <a:solidFill>
                  <a:srgbClr val="000000"/>
                </a:solidFill>
              </a:rPr>
            </a:br>
            <a:endParaRPr>
              <a:solidFill>
                <a:srgbClr val="000000"/>
              </a:solidFill>
            </a:endParaRPr>
          </a:p>
          <a:p>
            <a:pPr marL="571500" lvl="0" indent="-342900" algn="l" rtl="0">
              <a:lnSpc>
                <a:spcPct val="90000"/>
              </a:lnSpc>
              <a:spcBef>
                <a:spcPts val="1000"/>
              </a:spcBef>
              <a:spcAft>
                <a:spcPts val="0"/>
              </a:spcAft>
              <a:buClr>
                <a:srgbClr val="000000"/>
              </a:buClr>
              <a:buSzPts val="2200"/>
              <a:buChar char="•"/>
            </a:pPr>
            <a:r>
              <a:rPr lang="en-US" b="1">
                <a:solidFill>
                  <a:srgbClr val="000000"/>
                </a:solidFill>
              </a:rPr>
              <a:t>Anonymous surveys </a:t>
            </a:r>
            <a:r>
              <a:rPr lang="en-US">
                <a:solidFill>
                  <a:srgbClr val="000000"/>
                </a:solidFill>
              </a:rPr>
              <a:t>encourage </a:t>
            </a:r>
            <a:r>
              <a:rPr lang="en-US" b="1">
                <a:solidFill>
                  <a:srgbClr val="000000"/>
                </a:solidFill>
              </a:rPr>
              <a:t>honest responses</a:t>
            </a:r>
            <a:endParaRPr b="1">
              <a:solidFill>
                <a:srgbClr val="000000"/>
              </a:solidFill>
            </a:endParaRPr>
          </a:p>
          <a:p>
            <a:pPr marL="571500" lvl="0" indent="0" algn="l" rtl="0">
              <a:lnSpc>
                <a:spcPct val="90000"/>
              </a:lnSpc>
              <a:spcBef>
                <a:spcPts val="1000"/>
              </a:spcBef>
              <a:spcAft>
                <a:spcPts val="0"/>
              </a:spcAft>
              <a:buSzPts val="2200"/>
              <a:buNone/>
            </a:pPr>
            <a:endParaRPr>
              <a:solidFill>
                <a:srgbClr val="000000"/>
              </a:solidFill>
            </a:endParaRPr>
          </a:p>
          <a:p>
            <a:pPr marL="0" lvl="0" indent="0" algn="l" rtl="0">
              <a:lnSpc>
                <a:spcPct val="90000"/>
              </a:lnSpc>
              <a:spcBef>
                <a:spcPts val="1000"/>
              </a:spcBef>
              <a:spcAft>
                <a:spcPts val="0"/>
              </a:spcAft>
              <a:buSzPts val="2200"/>
              <a:buNone/>
            </a:pPr>
            <a:endParaRPr>
              <a:solidFill>
                <a:srgbClr val="000000"/>
              </a:solidFill>
            </a:endParaRPr>
          </a:p>
          <a:p>
            <a:pPr marL="685800" marR="0" lvl="0" indent="-228600" algn="l" rtl="0">
              <a:lnSpc>
                <a:spcPct val="107916"/>
              </a:lnSpc>
              <a:spcBef>
                <a:spcPts val="0"/>
              </a:spcBef>
              <a:spcAft>
                <a:spcPts val="0"/>
              </a:spcAft>
              <a:buSzPts val="2200"/>
              <a:buNone/>
            </a:pPr>
            <a:endParaRPr sz="1200">
              <a:solidFill>
                <a:srgbClr val="000000"/>
              </a:solidFill>
            </a:endParaRPr>
          </a:p>
          <a:p>
            <a:pPr marL="0" lvl="0" indent="0" algn="l" rtl="0">
              <a:lnSpc>
                <a:spcPct val="90000"/>
              </a:lnSpc>
              <a:spcBef>
                <a:spcPts val="1000"/>
              </a:spcBef>
              <a:spcAft>
                <a:spcPts val="0"/>
              </a:spcAft>
              <a:buSzPts val="2200"/>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g347a9509dc2_0_8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Example - Google forms</a:t>
            </a:r>
            <a:endParaRPr/>
          </a:p>
        </p:txBody>
      </p:sp>
      <p:sp>
        <p:nvSpPr>
          <p:cNvPr id="160" name="Google Shape;160;g347a9509dc2_0_81"/>
          <p:cNvSpPr txBox="1">
            <a:spLocks noGrp="1"/>
          </p:cNvSpPr>
          <p:nvPr>
            <p:ph type="body" idx="1"/>
          </p:nvPr>
        </p:nvSpPr>
        <p:spPr>
          <a:xfrm>
            <a:off x="97975" y="881750"/>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Clr>
                <a:srgbClr val="000000"/>
              </a:buClr>
              <a:buSzPts val="2200"/>
              <a:buAutoNum type="arabicPeriod"/>
            </a:pPr>
            <a:r>
              <a:rPr lang="en-US">
                <a:solidFill>
                  <a:srgbClr val="000000"/>
                </a:solidFill>
              </a:rPr>
              <a:t>Login to your gmail account and </a:t>
            </a:r>
            <a:r>
              <a:rPr lang="en-US" b="1">
                <a:solidFill>
                  <a:srgbClr val="000000"/>
                </a:solidFill>
              </a:rPr>
              <a:t>open Google disk</a:t>
            </a:r>
            <a:endParaRPr b="1">
              <a:solidFill>
                <a:srgbClr val="000000"/>
              </a:solidFill>
            </a:endParaRPr>
          </a:p>
          <a:p>
            <a:pPr marL="571500" lvl="0" indent="-342900" algn="l" rtl="0">
              <a:lnSpc>
                <a:spcPct val="90000"/>
              </a:lnSpc>
              <a:spcBef>
                <a:spcPts val="1000"/>
              </a:spcBef>
              <a:spcAft>
                <a:spcPts val="0"/>
              </a:spcAft>
              <a:buClr>
                <a:srgbClr val="000000"/>
              </a:buClr>
              <a:buSzPts val="2200"/>
              <a:buAutoNum type="arabicPeriod"/>
            </a:pPr>
            <a:r>
              <a:rPr lang="en-US">
                <a:solidFill>
                  <a:srgbClr val="000000"/>
                </a:solidFill>
              </a:rPr>
              <a:t>Click </a:t>
            </a:r>
            <a:r>
              <a:rPr lang="en-US" b="1" i="1">
                <a:solidFill>
                  <a:srgbClr val="000000"/>
                </a:solidFill>
              </a:rPr>
              <a:t>New</a:t>
            </a:r>
            <a:r>
              <a:rPr lang="en-US" b="1">
                <a:solidFill>
                  <a:srgbClr val="000000"/>
                </a:solidFill>
              </a:rPr>
              <a:t>/</a:t>
            </a:r>
            <a:r>
              <a:rPr lang="en-US" b="1" i="1">
                <a:solidFill>
                  <a:srgbClr val="000000"/>
                </a:solidFill>
              </a:rPr>
              <a:t>Google sheets</a:t>
            </a:r>
            <a:endParaRPr b="1" i="1">
              <a:solidFill>
                <a:srgbClr val="000000"/>
              </a:solidFill>
            </a:endParaRPr>
          </a:p>
          <a:p>
            <a:pPr marL="571500" lvl="0" indent="-342900" algn="l" rtl="0">
              <a:lnSpc>
                <a:spcPct val="90000"/>
              </a:lnSpc>
              <a:spcBef>
                <a:spcPts val="1000"/>
              </a:spcBef>
              <a:spcAft>
                <a:spcPts val="0"/>
              </a:spcAft>
              <a:buClr>
                <a:srgbClr val="000000"/>
              </a:buClr>
              <a:buSzPts val="2200"/>
              <a:buAutoNum type="arabicPeriod"/>
            </a:pPr>
            <a:r>
              <a:rPr lang="en-US">
                <a:solidFill>
                  <a:srgbClr val="000000"/>
                </a:solidFill>
              </a:rPr>
              <a:t>Write an </a:t>
            </a:r>
            <a:r>
              <a:rPr lang="en-US" b="1">
                <a:solidFill>
                  <a:srgbClr val="000000"/>
                </a:solidFill>
              </a:rPr>
              <a:t>explanation of the survey</a:t>
            </a:r>
            <a:r>
              <a:rPr lang="en-US">
                <a:solidFill>
                  <a:srgbClr val="000000"/>
                </a:solidFill>
              </a:rPr>
              <a:t> so your students know what do you expect from them</a:t>
            </a:r>
            <a:endParaRPr>
              <a:solidFill>
                <a:srgbClr val="000000"/>
              </a:solidFill>
            </a:endParaRPr>
          </a:p>
          <a:p>
            <a:pPr marL="571500" lvl="0" indent="-342900" algn="l" rtl="0">
              <a:lnSpc>
                <a:spcPct val="90000"/>
              </a:lnSpc>
              <a:spcBef>
                <a:spcPts val="1000"/>
              </a:spcBef>
              <a:spcAft>
                <a:spcPts val="0"/>
              </a:spcAft>
              <a:buClr>
                <a:srgbClr val="000000"/>
              </a:buClr>
              <a:buSzPts val="2200"/>
              <a:buAutoNum type="arabicPeriod"/>
            </a:pPr>
            <a:r>
              <a:rPr lang="en-US">
                <a:solidFill>
                  <a:srgbClr val="000000"/>
                </a:solidFill>
              </a:rPr>
              <a:t>Compose a questionnaire using </a:t>
            </a:r>
            <a:r>
              <a:rPr lang="en-US" b="1">
                <a:solidFill>
                  <a:srgbClr val="000000"/>
                </a:solidFill>
              </a:rPr>
              <a:t>multiple choice, grid, textual answer </a:t>
            </a:r>
            <a:r>
              <a:rPr lang="en-US">
                <a:solidFill>
                  <a:srgbClr val="000000"/>
                </a:solidFill>
              </a:rPr>
              <a:t>or other items, for example:</a:t>
            </a:r>
            <a:br>
              <a:rPr lang="en-US">
                <a:solidFill>
                  <a:srgbClr val="000000"/>
                </a:solidFill>
              </a:rPr>
            </a:b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i="1">
                <a:solidFill>
                  <a:srgbClr val="000000"/>
                </a:solidFill>
              </a:rPr>
              <a:t>Do I understand what the teacher is explaining?</a:t>
            </a:r>
            <a:endParaRPr i="1">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i="1">
                <a:solidFill>
                  <a:srgbClr val="000000"/>
                </a:solidFill>
              </a:rPr>
              <a:t>Is the lesson interesting to me?</a:t>
            </a:r>
            <a:endParaRPr i="1">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i="1">
                <a:solidFill>
                  <a:srgbClr val="000000"/>
                </a:solidFill>
              </a:rPr>
              <a:t>Does the teacher help me when I don’t understand?</a:t>
            </a:r>
            <a:endParaRPr i="1">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i="1">
                <a:solidFill>
                  <a:srgbClr val="000000"/>
                </a:solidFill>
              </a:rPr>
              <a:t>Do I feel safe and respected?</a:t>
            </a:r>
            <a:endParaRPr i="1">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i="1">
                <a:solidFill>
                  <a:srgbClr val="000000"/>
                </a:solidFill>
              </a:rPr>
              <a:t>Do I have the opportunity to take part and ask questions?</a:t>
            </a:r>
            <a:endParaRPr i="1">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i="1">
                <a:solidFill>
                  <a:srgbClr val="000000"/>
                </a:solidFill>
              </a:rPr>
              <a:t>Do I know what is expected of me throughout the lesson?</a:t>
            </a:r>
            <a:br>
              <a:rPr lang="en-US">
                <a:solidFill>
                  <a:srgbClr val="000000"/>
                </a:solidFill>
              </a:rPr>
            </a:br>
            <a:br>
              <a:rPr lang="en-US">
                <a:solidFill>
                  <a:srgbClr val="000000"/>
                </a:solidFill>
              </a:rPr>
            </a:br>
            <a:r>
              <a:rPr lang="en-US">
                <a:solidFill>
                  <a:srgbClr val="000000"/>
                </a:solidFill>
              </a:rPr>
              <a:t>Use </a:t>
            </a:r>
            <a:r>
              <a:rPr lang="en-US" i="1">
                <a:solidFill>
                  <a:srgbClr val="000000"/>
                </a:solidFill>
              </a:rPr>
              <a:t>grid </a:t>
            </a:r>
            <a:r>
              <a:rPr lang="en-US">
                <a:solidFill>
                  <a:srgbClr val="000000"/>
                </a:solidFill>
              </a:rPr>
              <a:t>question type with Likert scale answers</a:t>
            </a:r>
            <a:br>
              <a:rPr lang="en-US">
                <a:solidFill>
                  <a:srgbClr val="000000"/>
                </a:solidFill>
              </a:rPr>
            </a:br>
            <a:r>
              <a:rPr lang="en-US" i="1">
                <a:solidFill>
                  <a:srgbClr val="000000"/>
                </a:solidFill>
              </a:rPr>
              <a:t>Strongly disagree, Disagree, Neither agree nor disagree (Neutral), Agree, Strongly agree</a:t>
            </a:r>
            <a:br>
              <a:rPr lang="en-US">
                <a:solidFill>
                  <a:srgbClr val="000000"/>
                </a:solidFill>
              </a:rPr>
            </a:br>
            <a:endParaRPr>
              <a:solidFill>
                <a:srgbClr val="000000"/>
              </a:solidFill>
            </a:endParaRPr>
          </a:p>
          <a:p>
            <a:pPr marL="571500" lvl="0" indent="-342900" algn="l" rtl="0">
              <a:lnSpc>
                <a:spcPct val="90000"/>
              </a:lnSpc>
              <a:spcBef>
                <a:spcPts val="1000"/>
              </a:spcBef>
              <a:spcAft>
                <a:spcPts val="0"/>
              </a:spcAft>
              <a:buClr>
                <a:srgbClr val="000000"/>
              </a:buClr>
              <a:buSzPts val="2200"/>
              <a:buAutoNum type="arabicPeriod"/>
            </a:pPr>
            <a:r>
              <a:rPr lang="en-US">
                <a:solidFill>
                  <a:srgbClr val="000000"/>
                </a:solidFill>
              </a:rPr>
              <a:t>Share survey with your students via </a:t>
            </a:r>
            <a:r>
              <a:rPr lang="en-US" b="1">
                <a:solidFill>
                  <a:srgbClr val="000000"/>
                </a:solidFill>
              </a:rPr>
              <a:t>link </a:t>
            </a:r>
            <a:r>
              <a:rPr lang="en-US">
                <a:solidFill>
                  <a:srgbClr val="000000"/>
                </a:solidFill>
              </a:rPr>
              <a:t>or generate </a:t>
            </a:r>
            <a:r>
              <a:rPr lang="en-US" b="1">
                <a:solidFill>
                  <a:srgbClr val="000000"/>
                </a:solidFill>
              </a:rPr>
              <a:t>QR code </a:t>
            </a:r>
            <a:r>
              <a:rPr lang="en-US">
                <a:solidFill>
                  <a:srgbClr val="000000"/>
                </a:solidFill>
              </a:rPr>
              <a:t>from link</a:t>
            </a:r>
            <a:endParaRPr>
              <a:solidFill>
                <a:srgbClr val="000000"/>
              </a:solidFill>
            </a:endParaRPr>
          </a:p>
          <a:p>
            <a:pPr marL="685800" marR="0" lvl="0" indent="-228600" algn="l" rtl="0">
              <a:lnSpc>
                <a:spcPct val="107916"/>
              </a:lnSpc>
              <a:spcBef>
                <a:spcPts val="0"/>
              </a:spcBef>
              <a:spcAft>
                <a:spcPts val="0"/>
              </a:spcAft>
              <a:buSzPts val="2200"/>
              <a:buNone/>
            </a:pPr>
            <a:endParaRPr sz="1200">
              <a:solidFill>
                <a:srgbClr val="000000"/>
              </a:solidFill>
            </a:endParaRPr>
          </a:p>
          <a:p>
            <a:pPr marL="0" lvl="0" indent="0" algn="l" rtl="0">
              <a:lnSpc>
                <a:spcPct val="90000"/>
              </a:lnSpc>
              <a:spcBef>
                <a:spcPts val="1000"/>
              </a:spcBef>
              <a:spcAft>
                <a:spcPts val="0"/>
              </a:spcAft>
              <a:buSzPts val="2200"/>
              <a:buNone/>
            </a:pPr>
            <a:endParaRPr/>
          </a:p>
        </p:txBody>
      </p:sp>
      <p:pic>
        <p:nvPicPr>
          <p:cNvPr id="161" name="Google Shape;161;g347a9509dc2_0_81"/>
          <p:cNvPicPr preferRelativeResize="0"/>
          <p:nvPr/>
        </p:nvPicPr>
        <p:blipFill rotWithShape="1">
          <a:blip r:embed="rId3">
            <a:alphaModFix/>
          </a:blip>
          <a:srcRect/>
          <a:stretch/>
        </p:blipFill>
        <p:spPr>
          <a:xfrm>
            <a:off x="8434450" y="2897638"/>
            <a:ext cx="2495700" cy="1838400"/>
          </a:xfrm>
          <a:prstGeom prst="roundRect">
            <a:avLst>
              <a:gd name="adj" fmla="val 16667"/>
            </a:avLst>
          </a:prstGeom>
          <a:noFill/>
          <a:ln>
            <a:noFill/>
          </a:ln>
        </p:spPr>
      </p:pic>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3624</Words>
  <Application>Microsoft Office PowerPoint</Application>
  <PresentationFormat>Widescreen</PresentationFormat>
  <Paragraphs>253</Paragraphs>
  <Slides>21</Slides>
  <Notes>21</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21</vt:i4>
      </vt:variant>
    </vt:vector>
  </HeadingPairs>
  <TitlesOfParts>
    <vt:vector size="27" baseType="lpstr">
      <vt:lpstr>Calibri</vt:lpstr>
      <vt:lpstr>Arial</vt:lpstr>
      <vt:lpstr>Open Sans</vt:lpstr>
      <vt:lpstr>CARDET Course template - Cover page</vt:lpstr>
      <vt:lpstr>CARDET Course template</vt:lpstr>
      <vt:lpstr>CARDET Course template</vt:lpstr>
      <vt:lpstr>WP3: Teacher training for authentic and gender inclusive informatics education</vt:lpstr>
      <vt:lpstr>Module 5: Evaluation of teaching and assessment practices in secondary informatics education</vt:lpstr>
      <vt:lpstr>Learning outcomes</vt:lpstr>
      <vt:lpstr>Contents (1/2)</vt:lpstr>
      <vt:lpstr>Contents (2/2)</vt:lpstr>
      <vt:lpstr>Introduction</vt:lpstr>
      <vt:lpstr>Student surveys / questionnaires - what and how</vt:lpstr>
      <vt:lpstr>Student surveys / questionnaires - tools</vt:lpstr>
      <vt:lpstr>Example - Google forms</vt:lpstr>
      <vt:lpstr>Classroom observation protocols</vt:lpstr>
      <vt:lpstr>Student performance data</vt:lpstr>
      <vt:lpstr>Audience response systems</vt:lpstr>
      <vt:lpstr>Example - AudIT</vt:lpstr>
      <vt:lpstr>Interviews / focus groups</vt:lpstr>
      <vt:lpstr>Focus groups - example</vt:lpstr>
      <vt:lpstr>#1 Group activity – Used tools and experiences</vt:lpstr>
      <vt:lpstr>Reflections and conclusions</vt:lpstr>
      <vt:lpstr>Homework / additional tasks</vt:lpstr>
      <vt:lpstr>Additional resources</vt:lpstr>
      <vt:lpstr>Literature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2025-11-02T00:42:11Z</dcterms:modified>
</cp:coreProperties>
</file>