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5" r:id="rId3"/>
    <p:sldMasterId id="2147483658" r:id="rId4"/>
  </p:sldMasterIdLst>
  <p:notesMasterIdLst>
    <p:notesMasterId r:id="rId3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x="12192000" cy="6858000"/>
  <p:notesSz cx="6858000" cy="9144000"/>
  <p:embeddedFontLst>
    <p:embeddedFont>
      <p:font typeface="Open Sans" panose="020B0606030504020204" pitchFamily="34" charset="0"/>
      <p:regular r:id="rId35"/>
      <p:bold r:id="rId36"/>
      <p:italic r:id="rId37"/>
      <p:boldItalic r:id="rId38"/>
    </p:embeddedFont>
    <p:embeddedFont>
      <p:font typeface="Roboto" panose="02000000000000000000" pitchFamily="2"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iScvSzs3b8fj+YkaxZkE8b6i//C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2" d="100"/>
          <a:sy n="112" d="100"/>
        </p:scale>
        <p:origin x="5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customschemas.google.com/relationships/presentationmetadata" Target="meta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ublications.jrc.ec.europa.eu/repository/handle/JRC128415"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55c8411588_0_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8" name="Google Shape;128;g355c8411588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29f623bc3f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sz="1100">
                <a:solidFill>
                  <a:srgbClr val="1D1D1B"/>
                </a:solidFill>
              </a:rPr>
              <a:t>This slide is to briefly introduce some background of the Action plan. </a:t>
            </a:r>
            <a:r>
              <a:rPr lang="en-US" sz="1100"/>
              <a:t>This slide highlights the political context driving the European Education Area (EEA) and the New Skills Agenda, with a strong focus on digital competence development. A key enabler in this process is the </a:t>
            </a:r>
            <a:r>
              <a:rPr lang="en-US" sz="1100" b="1"/>
              <a:t>Digital Education Action Plan</a:t>
            </a:r>
            <a:r>
              <a:rPr lang="en-US" sz="1100"/>
              <a:t>, which sets out initiatives to enhance digital skills and literacy across Europe. It directly aligns with the </a:t>
            </a:r>
            <a:r>
              <a:rPr lang="en-US" sz="1100" b="1"/>
              <a:t>European Digital Competence Framework (DigComp)</a:t>
            </a:r>
            <a:r>
              <a:rPr lang="en-US" sz="1100"/>
              <a:t>, providing a structured approach to integrating digital skills into education and training systems.</a:t>
            </a:r>
            <a:br>
              <a:rPr lang="en-US" sz="1100"/>
            </a:br>
            <a:r>
              <a:rPr lang="en-US" sz="1100"/>
              <a:t>Additionally, the </a:t>
            </a:r>
            <a:r>
              <a:rPr lang="en-US" sz="1100" b="1"/>
              <a:t>Next Generation EU</a:t>
            </a:r>
            <a:r>
              <a:rPr lang="en-US" sz="1100"/>
              <a:t> recovery plan plays a crucial role in supporting these efforts. With substantial funding allocated to digital transformation, Next Generation EU helps countries invest in digital education infrastructure, teacher training, and curriculum development aligned with DigComp. This ensures that learners gain the competencies needed to thrive in an increasingly digital society and workforce. </a:t>
            </a:r>
            <a:br>
              <a:rPr lang="en-US" sz="1100"/>
            </a:br>
            <a:r>
              <a:rPr lang="en-US" sz="1100"/>
              <a:t>By strengthening digital skills at all levels, these policies work together to create a more inclusive and future-ready European Education Area, equipping students and workers with the tools they need for the digital age. </a:t>
            </a:r>
            <a:r>
              <a:rPr lang="en-US" sz="1100">
                <a:solidFill>
                  <a:srgbClr val="1D1D1B"/>
                </a:solidFill>
              </a:rPr>
              <a:t>A key enabler for these efforts is the New Skills Agenda, which focuses on lifelong learning, digital and green skills, and workforce adaptability. By enhancing education and skills policies, the EU aims to boost employability, innovation, and social cohesion, ensuring that individuals and economies remain competitive in a rapidly changing world.</a:t>
            </a:r>
            <a:endParaRPr sz="1100">
              <a:solidFill>
                <a:srgbClr val="1D1D1B"/>
              </a:solidFill>
            </a:endParaRPr>
          </a:p>
          <a:p>
            <a:pPr marL="0" lvl="0" indent="0" algn="l" rtl="0">
              <a:lnSpc>
                <a:spcPct val="100000"/>
              </a:lnSpc>
              <a:spcBef>
                <a:spcPts val="1000"/>
              </a:spcBef>
              <a:spcAft>
                <a:spcPts val="0"/>
              </a:spcAft>
              <a:buSzPts val="1100"/>
              <a:buNone/>
            </a:pPr>
            <a:endParaRPr sz="1100">
              <a:solidFill>
                <a:srgbClr val="1D1D1B"/>
              </a:solidFill>
            </a:endParaRPr>
          </a:p>
          <a:p>
            <a:pPr marL="0" lvl="0" indent="0" algn="l" rtl="0">
              <a:lnSpc>
                <a:spcPct val="100000"/>
              </a:lnSpc>
              <a:spcBef>
                <a:spcPts val="1000"/>
              </a:spcBef>
              <a:spcAft>
                <a:spcPts val="0"/>
              </a:spcAft>
              <a:buSzPts val="1100"/>
              <a:buNone/>
            </a:pPr>
            <a:endParaRPr sz="2400">
              <a:solidFill>
                <a:srgbClr val="7030A0"/>
              </a:solidFill>
            </a:endParaRPr>
          </a:p>
          <a:p>
            <a:pPr marL="0" lvl="0" indent="0" algn="l" rtl="0">
              <a:lnSpc>
                <a:spcPct val="100000"/>
              </a:lnSpc>
              <a:spcBef>
                <a:spcPts val="1000"/>
              </a:spcBef>
              <a:spcAft>
                <a:spcPts val="1000"/>
              </a:spcAft>
              <a:buSzPts val="1100"/>
              <a:buNone/>
            </a:pPr>
            <a:endParaRPr sz="1100">
              <a:solidFill>
                <a:srgbClr val="1D1D1B"/>
              </a:solidFill>
            </a:endParaRPr>
          </a:p>
        </p:txBody>
      </p:sp>
      <p:sp>
        <p:nvSpPr>
          <p:cNvPr id="195" name="Google Shape;195;g329f623bc3f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slide highlights the key aspects of the EU’s approach to digital competences and digital education.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First, there is an </a:t>
            </a:r>
            <a:r>
              <a:rPr lang="en-US" sz="1100" b="1">
                <a:latin typeface="Arial"/>
                <a:ea typeface="Arial"/>
                <a:cs typeface="Arial"/>
                <a:sym typeface="Arial"/>
              </a:rPr>
              <a:t>integrated approach</a:t>
            </a:r>
            <a:r>
              <a:rPr lang="en-US" sz="1100">
                <a:latin typeface="Arial"/>
                <a:ea typeface="Arial"/>
                <a:cs typeface="Arial"/>
                <a:sym typeface="Arial"/>
              </a:rPr>
              <a:t> to using technology in education, ensuring that digital tools are effectively incorporated into teaching and learning while also improving digital skills across all levels of education.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 </a:t>
            </a:r>
            <a:r>
              <a:rPr lang="en-US" sz="1100" b="1">
                <a:latin typeface="Arial"/>
                <a:ea typeface="Arial"/>
                <a:cs typeface="Arial"/>
                <a:sym typeface="Arial"/>
              </a:rPr>
              <a:t>scope of digital education has been extended</a:t>
            </a:r>
            <a:r>
              <a:rPr lang="en-US" sz="1100">
                <a:latin typeface="Arial"/>
                <a:ea typeface="Arial"/>
                <a:cs typeface="Arial"/>
                <a:sym typeface="Arial"/>
              </a:rPr>
              <a:t> beyond formal schooling to include lifelong learning, recognizing that digital competence is essential throughout life.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strategy is designed for the </a:t>
            </a:r>
            <a:r>
              <a:rPr lang="en-US" sz="1100" b="1">
                <a:latin typeface="Arial"/>
                <a:ea typeface="Arial"/>
                <a:cs typeface="Arial"/>
                <a:sym typeface="Arial"/>
              </a:rPr>
              <a:t>long term</a:t>
            </a:r>
            <a:r>
              <a:rPr lang="en-US" sz="1100">
                <a:latin typeface="Arial"/>
                <a:ea typeface="Arial"/>
                <a:cs typeface="Arial"/>
                <a:sym typeface="Arial"/>
              </a:rPr>
              <a:t>, covering the </a:t>
            </a:r>
            <a:r>
              <a:rPr lang="en-US" sz="1100" b="1">
                <a:latin typeface="Arial"/>
                <a:ea typeface="Arial"/>
                <a:cs typeface="Arial"/>
                <a:sym typeface="Arial"/>
              </a:rPr>
              <a:t>2021-2027 period</a:t>
            </a:r>
            <a:r>
              <a:rPr lang="en-US" sz="1100">
                <a:latin typeface="Arial"/>
                <a:ea typeface="Arial"/>
                <a:cs typeface="Arial"/>
                <a:sym typeface="Arial"/>
              </a:rPr>
              <a:t>, in line with the EU’s broader programming and funding cycles.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Digital education is now recognized as a </a:t>
            </a:r>
            <a:r>
              <a:rPr lang="en-US" sz="1100" b="1">
                <a:latin typeface="Arial"/>
                <a:ea typeface="Arial"/>
                <a:cs typeface="Arial"/>
                <a:sym typeface="Arial"/>
              </a:rPr>
              <a:t>strategic priority</a:t>
            </a:r>
            <a:r>
              <a:rPr lang="en-US" sz="1100">
                <a:latin typeface="Arial"/>
                <a:ea typeface="Arial"/>
                <a:cs typeface="Arial"/>
                <a:sym typeface="Arial"/>
              </a:rPr>
              <a:t> for building a Europe that is ready for the digital age, ensuring that all citizens have the skills needed for work, education, and daily life in a digital world.</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Importantly, digital education plays a key role in the </a:t>
            </a:r>
            <a:r>
              <a:rPr lang="en-US" sz="1100" b="1">
                <a:latin typeface="Arial"/>
                <a:ea typeface="Arial"/>
                <a:cs typeface="Arial"/>
                <a:sym typeface="Arial"/>
              </a:rPr>
              <a:t>Recovery and Resilience Plans</a:t>
            </a:r>
            <a:r>
              <a:rPr lang="en-US" sz="1100">
                <a:latin typeface="Arial"/>
                <a:ea typeface="Arial"/>
                <a:cs typeface="Arial"/>
                <a:sym typeface="Arial"/>
              </a:rPr>
              <a:t> of Member States, helping to address challenges brought by digital transformation and economic recovery efforts.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To support this, the EU is working towards </a:t>
            </a:r>
            <a:r>
              <a:rPr lang="en-US" sz="1100" b="1">
                <a:latin typeface="Arial"/>
                <a:ea typeface="Arial"/>
                <a:cs typeface="Arial"/>
                <a:sym typeface="Arial"/>
              </a:rPr>
              <a:t>better coordination of funding instruments</a:t>
            </a:r>
            <a:r>
              <a:rPr lang="en-US" sz="1100">
                <a:latin typeface="Arial"/>
                <a:ea typeface="Arial"/>
                <a:cs typeface="Arial"/>
                <a:sym typeface="Arial"/>
              </a:rPr>
              <a:t>, including Erasmus+, Horizon Europe, Digital Europe Programme, ESF, ERDF, InvestEU, and Recovery and Resilience Funds. This ensures that resources are used efficiently and that digital competence development remains a central focus across multiple EU initiatives.</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02" name="Google Shape;20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29f623bc3f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slide outlines the key principles of the EU’s </a:t>
            </a:r>
            <a:r>
              <a:rPr lang="en-US" sz="1100" b="1">
                <a:latin typeface="Arial"/>
                <a:ea typeface="Arial"/>
                <a:cs typeface="Arial"/>
                <a:sym typeface="Arial"/>
              </a:rPr>
              <a:t>Action Plan for Digital Competences</a:t>
            </a:r>
            <a:r>
              <a:rPr lang="en-US" sz="1100">
                <a:latin typeface="Arial"/>
                <a:ea typeface="Arial"/>
                <a:cs typeface="Arial"/>
                <a:sym typeface="Arial"/>
              </a:rPr>
              <a:t>, which aims to ensure </a:t>
            </a:r>
            <a:r>
              <a:rPr lang="en-US" sz="1100" b="1">
                <a:latin typeface="Arial"/>
                <a:ea typeface="Arial"/>
                <a:cs typeface="Arial"/>
                <a:sym typeface="Arial"/>
              </a:rPr>
              <a:t>high-quality and inclusive digital education</a:t>
            </a:r>
            <a:r>
              <a:rPr lang="en-US" sz="1100">
                <a:latin typeface="Arial"/>
                <a:ea typeface="Arial"/>
                <a:cs typeface="Arial"/>
                <a:sym typeface="Arial"/>
              </a:rPr>
              <a:t> across all levels of education and training.</a:t>
            </a:r>
            <a:br>
              <a:rPr lang="en-US" sz="1100">
                <a:latin typeface="Arial"/>
                <a:ea typeface="Arial"/>
                <a:cs typeface="Arial"/>
                <a:sym typeface="Arial"/>
              </a:rPr>
            </a:br>
            <a:r>
              <a:rPr lang="en-US" sz="1100">
                <a:latin typeface="Arial"/>
                <a:ea typeface="Arial"/>
                <a:cs typeface="Arial"/>
                <a:sym typeface="Arial"/>
              </a:rPr>
              <a:t>A </a:t>
            </a:r>
            <a:r>
              <a:rPr lang="en-US" sz="1100" b="1">
                <a:latin typeface="Arial"/>
                <a:ea typeface="Arial"/>
                <a:cs typeface="Arial"/>
                <a:sym typeface="Arial"/>
              </a:rPr>
              <a:t>whole-of-society approach</a:t>
            </a:r>
            <a:r>
              <a:rPr lang="en-US" sz="1100">
                <a:latin typeface="Arial"/>
                <a:ea typeface="Arial"/>
                <a:cs typeface="Arial"/>
                <a:sym typeface="Arial"/>
              </a:rPr>
              <a:t> is essential—transforming education for the digital age requires collaboration among governments, educators, institutions, and industry.</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Equality, accessibility, and inclusiveness</a:t>
            </a:r>
            <a:r>
              <a:rPr lang="en-US" sz="1100">
                <a:latin typeface="Arial"/>
                <a:ea typeface="Arial"/>
                <a:cs typeface="Arial"/>
                <a:sym typeface="Arial"/>
              </a:rPr>
              <a:t> are fundamental principles, ensuring that all learners, regardless of background, have access to digital education. However, this can only be achieved with </a:t>
            </a:r>
            <a:r>
              <a:rPr lang="en-US" sz="1100" b="1">
                <a:latin typeface="Arial"/>
                <a:ea typeface="Arial"/>
                <a:cs typeface="Arial"/>
                <a:sym typeface="Arial"/>
              </a:rPr>
              <a:t>strong connectivity, adequate equipment, and institutional capacity</a:t>
            </a:r>
            <a:r>
              <a:rPr lang="en-US" sz="1100">
                <a:latin typeface="Arial"/>
                <a:ea typeface="Arial"/>
                <a:cs typeface="Arial"/>
                <a:sym typeface="Arial"/>
              </a:rPr>
              <a:t>, along with the right digital skills.</a:t>
            </a:r>
            <a:br>
              <a:rPr lang="en-US" sz="1100">
                <a:latin typeface="Arial"/>
                <a:ea typeface="Arial"/>
                <a:cs typeface="Arial"/>
                <a:sym typeface="Arial"/>
              </a:rPr>
            </a:br>
            <a:r>
              <a:rPr lang="en-US" sz="1100" b="1">
                <a:latin typeface="Arial"/>
                <a:ea typeface="Arial"/>
                <a:cs typeface="Arial"/>
                <a:sym typeface="Arial"/>
              </a:rPr>
              <a:t>Teachers and trainers play a critical role</a:t>
            </a:r>
            <a:r>
              <a:rPr lang="en-US" sz="1100">
                <a:latin typeface="Arial"/>
                <a:ea typeface="Arial"/>
                <a:cs typeface="Arial"/>
                <a:sym typeface="Arial"/>
              </a:rPr>
              <a:t> and must be both </a:t>
            </a:r>
            <a:r>
              <a:rPr lang="en-US" sz="1100" b="1">
                <a:latin typeface="Arial"/>
                <a:ea typeface="Arial"/>
                <a:cs typeface="Arial"/>
                <a:sym typeface="Arial"/>
              </a:rPr>
              <a:t>competent and confident</a:t>
            </a:r>
            <a:r>
              <a:rPr lang="en-US" sz="1100">
                <a:latin typeface="Arial"/>
                <a:ea typeface="Arial"/>
                <a:cs typeface="Arial"/>
                <a:sym typeface="Arial"/>
              </a:rPr>
              <a:t> in using technology effectively in their teaching. </a:t>
            </a:r>
            <a:r>
              <a:rPr lang="en-US" sz="1100" b="1">
                <a:latin typeface="Arial"/>
                <a:ea typeface="Arial"/>
                <a:cs typeface="Arial"/>
                <a:sym typeface="Arial"/>
              </a:rPr>
              <a:t>Education leaders</a:t>
            </a:r>
            <a:r>
              <a:rPr lang="en-US" sz="1100">
                <a:latin typeface="Arial"/>
                <a:ea typeface="Arial"/>
                <a:cs typeface="Arial"/>
                <a:sym typeface="Arial"/>
              </a:rPr>
              <a:t> also have a key role in driving digital transformation in schools and institutions.</a:t>
            </a:r>
            <a:br>
              <a:rPr lang="en-US" sz="1100">
                <a:latin typeface="Arial"/>
                <a:ea typeface="Arial"/>
                <a:cs typeface="Arial"/>
                <a:sym typeface="Arial"/>
              </a:rPr>
            </a:br>
            <a:r>
              <a:rPr lang="en-US" sz="1100">
                <a:latin typeface="Arial"/>
                <a:ea typeface="Arial"/>
                <a:cs typeface="Arial"/>
                <a:sym typeface="Arial"/>
              </a:rPr>
              <a:t>At the same time, </a:t>
            </a:r>
            <a:r>
              <a:rPr lang="en-US" sz="1100" b="1">
                <a:latin typeface="Arial"/>
                <a:ea typeface="Arial"/>
                <a:cs typeface="Arial"/>
                <a:sym typeface="Arial"/>
              </a:rPr>
              <a:t>digital literacy is essential</a:t>
            </a:r>
            <a:r>
              <a:rPr lang="en-US" sz="1100">
                <a:latin typeface="Arial"/>
                <a:ea typeface="Arial"/>
                <a:cs typeface="Arial"/>
                <a:sym typeface="Arial"/>
              </a:rPr>
              <a:t>—basic digital skills are now a necessity for both life and work, while </a:t>
            </a:r>
            <a:r>
              <a:rPr lang="en-US" sz="1100" b="1">
                <a:latin typeface="Arial"/>
                <a:ea typeface="Arial"/>
                <a:cs typeface="Arial"/>
                <a:sym typeface="Arial"/>
              </a:rPr>
              <a:t>advanced digital skills</a:t>
            </a:r>
            <a:r>
              <a:rPr lang="en-US" sz="1100">
                <a:latin typeface="Arial"/>
                <a:ea typeface="Arial"/>
                <a:cs typeface="Arial"/>
                <a:sym typeface="Arial"/>
              </a:rPr>
              <a:t> are crucial for the digital transformation of the economy and society.</a:t>
            </a:r>
            <a:br>
              <a:rPr lang="en-US" sz="1100">
                <a:latin typeface="Arial"/>
                <a:ea typeface="Arial"/>
                <a:cs typeface="Arial"/>
                <a:sym typeface="Arial"/>
              </a:rPr>
            </a:br>
            <a:r>
              <a:rPr lang="en-US" sz="1100">
                <a:latin typeface="Arial"/>
                <a:ea typeface="Arial"/>
                <a:cs typeface="Arial"/>
                <a:sym typeface="Arial"/>
              </a:rPr>
              <a:t>Finally, ensuring </a:t>
            </a:r>
            <a:r>
              <a:rPr lang="en-US" sz="1100" b="1">
                <a:latin typeface="Arial"/>
                <a:ea typeface="Arial"/>
                <a:cs typeface="Arial"/>
                <a:sym typeface="Arial"/>
              </a:rPr>
              <a:t>high-quality digital education content</a:t>
            </a:r>
            <a:r>
              <a:rPr lang="en-US" sz="1100">
                <a:latin typeface="Arial"/>
                <a:ea typeface="Arial"/>
                <a:cs typeface="Arial"/>
                <a:sym typeface="Arial"/>
              </a:rPr>
              <a:t> is key to making learning more relevant, engaging, and inclusive, supporting both students and educators in adapting to the digital age.</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08" name="Google Shape;208;g329f623bc3f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29f623bc3f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 name="Google Shape;214;g329f623bc3f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29f623bc3f_0_3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SzPts val="1100"/>
              <a:buNone/>
            </a:pPr>
            <a:r>
              <a:rPr lang="en-US" sz="1100">
                <a:latin typeface="Arial"/>
                <a:ea typeface="Arial"/>
                <a:cs typeface="Arial"/>
                <a:sym typeface="Arial"/>
              </a:rPr>
              <a:t>This slide focuses on </a:t>
            </a:r>
            <a:r>
              <a:rPr lang="en-US" sz="1100" b="1">
                <a:latin typeface="Arial"/>
                <a:ea typeface="Arial"/>
                <a:cs typeface="Arial"/>
                <a:sym typeface="Arial"/>
              </a:rPr>
              <a:t>Priority 2: Enhancing digital skills and competences for the digital transformation</a:t>
            </a:r>
            <a:r>
              <a:rPr lang="en-US" sz="1100">
                <a:latin typeface="Arial"/>
                <a:ea typeface="Arial"/>
                <a:cs typeface="Arial"/>
                <a:sym typeface="Arial"/>
              </a:rPr>
              <a:t>. The EU is taking several key actions to equip citizens with the necessary digital skills, from basic literacy to advanced technological expertise.</a:t>
            </a:r>
            <a:br>
              <a:rPr lang="en-US" sz="1100">
                <a:latin typeface="Arial"/>
                <a:ea typeface="Arial"/>
                <a:cs typeface="Arial"/>
                <a:sym typeface="Arial"/>
              </a:rPr>
            </a:br>
            <a:r>
              <a:rPr lang="en-US" sz="1100">
                <a:latin typeface="Arial"/>
                <a:ea typeface="Arial"/>
                <a:cs typeface="Arial"/>
                <a:sym typeface="Arial"/>
              </a:rPr>
              <a:t>To </a:t>
            </a:r>
            <a:r>
              <a:rPr lang="en-US" sz="1100" b="1">
                <a:latin typeface="Arial"/>
                <a:ea typeface="Arial"/>
                <a:cs typeface="Arial"/>
                <a:sym typeface="Arial"/>
              </a:rPr>
              <a:t>foster digital literacy and combat disinformation</a:t>
            </a:r>
            <a:r>
              <a:rPr lang="en-US" sz="1100">
                <a:latin typeface="Arial"/>
                <a:ea typeface="Arial"/>
                <a:cs typeface="Arial"/>
                <a:sym typeface="Arial"/>
              </a:rPr>
              <a:t>, common guidelines are being developed for education and training. Additionally, the </a:t>
            </a:r>
            <a:r>
              <a:rPr lang="en-US" sz="1100" b="1">
                <a:latin typeface="Arial"/>
                <a:ea typeface="Arial"/>
                <a:cs typeface="Arial"/>
                <a:sym typeface="Arial"/>
              </a:rPr>
              <a:t>European Digital Competence Framework (DigComp)</a:t>
            </a:r>
            <a:r>
              <a:rPr lang="en-US" sz="1100">
                <a:latin typeface="Arial"/>
                <a:ea typeface="Arial"/>
                <a:cs typeface="Arial"/>
                <a:sym typeface="Arial"/>
              </a:rPr>
              <a:t> is being updated to include </a:t>
            </a:r>
            <a:r>
              <a:rPr lang="en-US" sz="1100" b="1">
                <a:latin typeface="Arial"/>
                <a:ea typeface="Arial"/>
                <a:cs typeface="Arial"/>
                <a:sym typeface="Arial"/>
              </a:rPr>
              <a:t>AI and data-related skills</a:t>
            </a:r>
            <a:r>
              <a:rPr lang="en-US" sz="1100">
                <a:latin typeface="Arial"/>
                <a:ea typeface="Arial"/>
                <a:cs typeface="Arial"/>
                <a:sym typeface="Arial"/>
              </a:rPr>
              <a:t>, along with the development of AI learning resources.</a:t>
            </a:r>
            <a:br>
              <a:rPr lang="en-US" sz="1100">
                <a:latin typeface="Arial"/>
                <a:ea typeface="Arial"/>
                <a:cs typeface="Arial"/>
                <a:sym typeface="Arial"/>
              </a:rPr>
            </a:br>
            <a:r>
              <a:rPr lang="en-US" sz="1100">
                <a:latin typeface="Arial"/>
                <a:ea typeface="Arial"/>
                <a:cs typeface="Arial"/>
                <a:sym typeface="Arial"/>
              </a:rPr>
              <a:t>A major initiative is the creation of a </a:t>
            </a:r>
            <a:r>
              <a:rPr lang="en-US" sz="1100" b="1">
                <a:latin typeface="Arial"/>
                <a:ea typeface="Arial"/>
                <a:cs typeface="Arial"/>
                <a:sym typeface="Arial"/>
              </a:rPr>
              <a:t>European Digital Skills Certificate</a:t>
            </a:r>
            <a:r>
              <a:rPr lang="en-US" sz="1100">
                <a:latin typeface="Arial"/>
                <a:ea typeface="Arial"/>
                <a:cs typeface="Arial"/>
                <a:sym typeface="Arial"/>
              </a:rPr>
              <a:t>, which will provide formal recognition of digital competencies across the EU. There is also a proposal for a </a:t>
            </a:r>
            <a:r>
              <a:rPr lang="en-US" sz="1100" b="1">
                <a:latin typeface="Arial"/>
                <a:ea typeface="Arial"/>
                <a:cs typeface="Arial"/>
                <a:sym typeface="Arial"/>
              </a:rPr>
              <a:t>Council recommendation</a:t>
            </a:r>
            <a:r>
              <a:rPr lang="en-US" sz="1100">
                <a:latin typeface="Arial"/>
                <a:ea typeface="Arial"/>
                <a:cs typeface="Arial"/>
                <a:sym typeface="Arial"/>
              </a:rPr>
              <a:t> to improve the integration of digital skills in education and training curricula across Member States.</a:t>
            </a:r>
            <a:br>
              <a:rPr lang="en-US" sz="1100">
                <a:latin typeface="Arial"/>
                <a:ea typeface="Arial"/>
                <a:cs typeface="Arial"/>
                <a:sym typeface="Arial"/>
              </a:rPr>
            </a:br>
            <a:r>
              <a:rPr lang="en-US" sz="1100">
                <a:latin typeface="Arial"/>
                <a:ea typeface="Arial"/>
                <a:cs typeface="Arial"/>
                <a:sym typeface="Arial"/>
              </a:rPr>
              <a:t>To track progress, efforts are being made to </a:t>
            </a:r>
            <a:r>
              <a:rPr lang="en-US" sz="1100" b="1">
                <a:latin typeface="Arial"/>
                <a:ea typeface="Arial"/>
                <a:cs typeface="Arial"/>
                <a:sym typeface="Arial"/>
              </a:rPr>
              <a:t>collect cross-national data on student digital skills</a:t>
            </a:r>
            <a:r>
              <a:rPr lang="en-US" sz="1100">
                <a:latin typeface="Arial"/>
                <a:ea typeface="Arial"/>
                <a:cs typeface="Arial"/>
                <a:sym typeface="Arial"/>
              </a:rPr>
              <a:t>, and an </a:t>
            </a:r>
            <a:r>
              <a:rPr lang="en-US" sz="1100" b="1">
                <a:latin typeface="Arial"/>
                <a:ea typeface="Arial"/>
                <a:cs typeface="Arial"/>
                <a:sym typeface="Arial"/>
              </a:rPr>
              <a:t>EU-wide target for student digital competence</a:t>
            </a:r>
            <a:r>
              <a:rPr lang="en-US" sz="1100">
                <a:latin typeface="Arial"/>
                <a:ea typeface="Arial"/>
                <a:cs typeface="Arial"/>
                <a:sym typeface="Arial"/>
              </a:rPr>
              <a:t> will be introduced.</a:t>
            </a:r>
            <a:br>
              <a:rPr lang="en-US" sz="1100">
                <a:latin typeface="Arial"/>
                <a:ea typeface="Arial"/>
                <a:cs typeface="Arial"/>
                <a:sym typeface="Arial"/>
              </a:rPr>
            </a:br>
            <a:r>
              <a:rPr lang="en-US" sz="1100">
                <a:latin typeface="Arial"/>
                <a:ea typeface="Arial"/>
                <a:cs typeface="Arial"/>
                <a:sym typeface="Arial"/>
              </a:rPr>
              <a:t>For </a:t>
            </a:r>
            <a:r>
              <a:rPr lang="en-US" sz="1100" b="1">
                <a:latin typeface="Arial"/>
                <a:ea typeface="Arial"/>
                <a:cs typeface="Arial"/>
                <a:sym typeface="Arial"/>
              </a:rPr>
              <a:t>advanced digital skills</a:t>
            </a:r>
            <a:r>
              <a:rPr lang="en-US" sz="1100">
                <a:latin typeface="Arial"/>
                <a:ea typeface="Arial"/>
                <a:cs typeface="Arial"/>
                <a:sym typeface="Arial"/>
              </a:rPr>
              <a:t>, the </a:t>
            </a:r>
            <a:r>
              <a:rPr lang="en-US" sz="1100" b="1">
                <a:latin typeface="Arial"/>
                <a:ea typeface="Arial"/>
                <a:cs typeface="Arial"/>
                <a:sym typeface="Arial"/>
              </a:rPr>
              <a:t>Digital Opportunity Traineeships</a:t>
            </a:r>
            <a:r>
              <a:rPr lang="en-US" sz="1100">
                <a:latin typeface="Arial"/>
                <a:ea typeface="Arial"/>
                <a:cs typeface="Arial"/>
                <a:sym typeface="Arial"/>
              </a:rPr>
              <a:t> program is being expanded, offering more targeted opportunities for students and professionals.</a:t>
            </a:r>
            <a:br>
              <a:rPr lang="en-US" sz="1100">
                <a:latin typeface="Arial"/>
                <a:ea typeface="Arial"/>
                <a:cs typeface="Arial"/>
                <a:sym typeface="Arial"/>
              </a:rPr>
            </a:br>
            <a:r>
              <a:rPr lang="en-US" sz="1100">
                <a:latin typeface="Arial"/>
                <a:ea typeface="Arial"/>
                <a:cs typeface="Arial"/>
                <a:sym typeface="Arial"/>
              </a:rPr>
              <a:t>Finally, increasing </a:t>
            </a:r>
            <a:r>
              <a:rPr lang="en-US" sz="1100" b="1">
                <a:latin typeface="Arial"/>
                <a:ea typeface="Arial"/>
                <a:cs typeface="Arial"/>
                <a:sym typeface="Arial"/>
              </a:rPr>
              <a:t>women’s participation in STEM</a:t>
            </a:r>
            <a:r>
              <a:rPr lang="en-US" sz="1100">
                <a:latin typeface="Arial"/>
                <a:ea typeface="Arial"/>
                <a:cs typeface="Arial"/>
                <a:sym typeface="Arial"/>
              </a:rPr>
              <a:t> is a priority. This is being supported through collaboration with the </a:t>
            </a:r>
            <a:r>
              <a:rPr lang="en-US" sz="1100" b="1">
                <a:latin typeface="Arial"/>
                <a:ea typeface="Arial"/>
                <a:cs typeface="Arial"/>
                <a:sym typeface="Arial"/>
              </a:rPr>
              <a:t>European Institute of Innovation and Technology</a:t>
            </a:r>
            <a:r>
              <a:rPr lang="en-US" sz="1100">
                <a:latin typeface="Arial"/>
                <a:ea typeface="Arial"/>
                <a:cs typeface="Arial"/>
                <a:sym typeface="Arial"/>
              </a:rPr>
              <a:t> and the </a:t>
            </a:r>
            <a:r>
              <a:rPr lang="en-US" sz="1100" b="1">
                <a:latin typeface="Arial"/>
                <a:ea typeface="Arial"/>
                <a:cs typeface="Arial"/>
                <a:sym typeface="Arial"/>
              </a:rPr>
              <a:t>EU STEM Coalition</a:t>
            </a:r>
            <a:r>
              <a:rPr lang="en-US" sz="1100">
                <a:latin typeface="Arial"/>
                <a:ea typeface="Arial"/>
                <a:cs typeface="Arial"/>
                <a:sym typeface="Arial"/>
              </a:rPr>
              <a:t>, which is working to develop new higher education curricula in </a:t>
            </a:r>
            <a:r>
              <a:rPr lang="en-US" sz="1100" b="1">
                <a:latin typeface="Arial"/>
                <a:ea typeface="Arial"/>
                <a:cs typeface="Arial"/>
                <a:sym typeface="Arial"/>
              </a:rPr>
              <a:t>engineering and ICT</a:t>
            </a:r>
            <a:r>
              <a:rPr lang="en-US" sz="1100">
                <a:latin typeface="Arial"/>
                <a:ea typeface="Arial"/>
                <a:cs typeface="Arial"/>
                <a:sym typeface="Arial"/>
              </a:rPr>
              <a:t>, based on the </a:t>
            </a:r>
            <a:r>
              <a:rPr lang="en-US" sz="1100" b="1">
                <a:latin typeface="Arial"/>
                <a:ea typeface="Arial"/>
                <a:cs typeface="Arial"/>
                <a:sym typeface="Arial"/>
              </a:rPr>
              <a:t>STEAM approach</a:t>
            </a:r>
            <a:r>
              <a:rPr lang="en-US" sz="1100">
                <a:latin typeface="Arial"/>
                <a:ea typeface="Arial"/>
                <a:cs typeface="Arial"/>
                <a:sym typeface="Arial"/>
              </a:rPr>
              <a:t>—integrating arts into science, technology, engineering, and mathematics.</a:t>
            </a:r>
            <a:br>
              <a:rPr lang="en-US" sz="1100">
                <a:latin typeface="Arial"/>
                <a:ea typeface="Arial"/>
                <a:cs typeface="Arial"/>
                <a:sym typeface="Arial"/>
              </a:rPr>
            </a:br>
            <a:r>
              <a:rPr lang="en-US" sz="1100">
                <a:latin typeface="Arial"/>
                <a:ea typeface="Arial"/>
                <a:cs typeface="Arial"/>
                <a:sym typeface="Arial"/>
              </a:rPr>
              <a:t>These initiatives collectively aim to prepare individuals and societies for the digital transformation and strengthen Europe's competitiveness in the global digital economy</a:t>
            </a:r>
            <a:endParaRPr/>
          </a:p>
        </p:txBody>
      </p:sp>
      <p:sp>
        <p:nvSpPr>
          <p:cNvPr id="221" name="Google Shape;221;g329f623bc3f_0_3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29f623bc3f_0_4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is the definition given by the DCF.</a:t>
            </a:r>
            <a:endParaRPr/>
          </a:p>
          <a:p>
            <a:pPr marL="0" lvl="0" indent="0" algn="l" rtl="0">
              <a:lnSpc>
                <a:spcPct val="100000"/>
              </a:lnSpc>
              <a:spcBef>
                <a:spcPts val="0"/>
              </a:spcBef>
              <a:spcAft>
                <a:spcPts val="0"/>
              </a:spcAft>
              <a:buSzPts val="1400"/>
              <a:buNone/>
            </a:pPr>
            <a:r>
              <a:rPr lang="en-US"/>
              <a:t>  The  ‘Digital  Education  Vision  for  the  European  Schools’ states that digital competence must be developed in every learner: “Every pupil and student develops  throughout his/her European School education  the  digital  competence  to  foster  confident,  critical,  responsible  and  creative  use  of,  and  engagement  with,  digital  technologies  for  learning,  at  work,  and  for  participation  in  society.”  The  digital  competence  is  also  one  of  eight  key  competences,  a  set  of  cross‐curricular  responsibilities  defined  in  ‘Key  Competences  for  Lifelong  Learning  in  the  European  Schools’.  To better support the development of digital competence, the Joint Teaching Committee  approved the Digital Competence Framework (DCF).</a:t>
            </a:r>
            <a:br>
              <a:rPr lang="en-US"/>
            </a:br>
            <a:r>
              <a:rPr lang="en-US"/>
              <a:t>The Digital Competence Framework  (DCF) is  based  on  the European Digital  Competence </a:t>
            </a:r>
            <a:endParaRPr/>
          </a:p>
          <a:p>
            <a:pPr marL="0" lvl="0" indent="0" algn="l" rtl="0">
              <a:lnSpc>
                <a:spcPct val="100000"/>
              </a:lnSpc>
              <a:spcBef>
                <a:spcPts val="0"/>
              </a:spcBef>
              <a:spcAft>
                <a:spcPts val="0"/>
              </a:spcAft>
              <a:buSzPts val="1400"/>
              <a:buNone/>
            </a:pPr>
            <a:r>
              <a:rPr lang="en-US"/>
              <a:t>Framework for Citizens (also known as DigComp). The main reasons are that: </a:t>
            </a:r>
            <a:br>
              <a:rPr lang="en-US"/>
            </a:br>
            <a:r>
              <a:rPr lang="en-US"/>
              <a:t>- DigComp have been developed with the contribution of a large number of experts and is endorsed at European level. </a:t>
            </a:r>
            <a:endParaRPr/>
          </a:p>
          <a:p>
            <a:pPr marL="457200" lvl="0" indent="-317500" algn="l" rtl="0">
              <a:lnSpc>
                <a:spcPct val="100000"/>
              </a:lnSpc>
              <a:spcBef>
                <a:spcPts val="0"/>
              </a:spcBef>
              <a:spcAft>
                <a:spcPts val="0"/>
              </a:spcAft>
              <a:buSzPts val="1400"/>
              <a:buChar char="-"/>
            </a:pPr>
            <a:r>
              <a:rPr lang="en-US"/>
              <a:t>DigComp contributes  to  create a common language and understanding of digital competence. </a:t>
            </a:r>
            <a:endParaRPr/>
          </a:p>
          <a:p>
            <a:pPr marL="457200" lvl="0" indent="-317500" algn="l" rtl="0">
              <a:lnSpc>
                <a:spcPct val="100000"/>
              </a:lnSpc>
              <a:spcBef>
                <a:spcPts val="0"/>
              </a:spcBef>
              <a:spcAft>
                <a:spcPts val="0"/>
              </a:spcAft>
              <a:buSzPts val="1400"/>
              <a:buChar char="-"/>
            </a:pPr>
            <a:r>
              <a:rPr lang="en-US"/>
              <a:t> DigComp  offers  interoperability  with  European  national  systems,  for  better recognition of the education delivered in the Europeans Schools, as well as mobility of students and teachers.</a:t>
            </a:r>
            <a:endParaRPr/>
          </a:p>
        </p:txBody>
      </p:sp>
      <p:sp>
        <p:nvSpPr>
          <p:cNvPr id="228" name="Google Shape;228;g329f623bc3f_0_4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29f623bc3f_0_4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slide illustrates the </a:t>
            </a:r>
            <a:r>
              <a:rPr lang="en-US" sz="1100" b="1">
                <a:latin typeface="Arial"/>
                <a:ea typeface="Arial"/>
                <a:cs typeface="Arial"/>
                <a:sym typeface="Arial"/>
              </a:rPr>
              <a:t>five key areas of competence</a:t>
            </a:r>
            <a:r>
              <a:rPr lang="en-US" sz="1100">
                <a:latin typeface="Arial"/>
                <a:ea typeface="Arial"/>
                <a:cs typeface="Arial"/>
                <a:sym typeface="Arial"/>
              </a:rPr>
              <a:t> defined by the </a:t>
            </a:r>
            <a:r>
              <a:rPr lang="en-US" sz="1100" b="1">
                <a:latin typeface="Arial"/>
                <a:ea typeface="Arial"/>
                <a:cs typeface="Arial"/>
                <a:sym typeface="Arial"/>
              </a:rPr>
              <a:t>European Digital Competence Framework</a:t>
            </a:r>
            <a:r>
              <a:rPr lang="en-US" sz="1100">
                <a:latin typeface="Arial"/>
                <a:ea typeface="Arial"/>
                <a:cs typeface="Arial"/>
                <a:sym typeface="Arial"/>
              </a:rPr>
              <a:t>. These areas cover the essential skills individuals need to effectively engage in the digital world, both in education and the workplace.</a:t>
            </a:r>
            <a:br>
              <a:rPr lang="en-US" sz="1100">
                <a:latin typeface="Arial"/>
                <a:ea typeface="Arial"/>
                <a:cs typeface="Arial"/>
                <a:sym typeface="Arial"/>
              </a:rPr>
            </a:br>
            <a:r>
              <a:rPr lang="en-US" sz="1100">
                <a:latin typeface="Arial"/>
                <a:ea typeface="Arial"/>
                <a:cs typeface="Arial"/>
                <a:sym typeface="Arial"/>
              </a:rPr>
              <a:t>The competence areas 1, 2 and  3 deal with competences  that can be  retracted in  terms of specific activities and uses.   Competence areas  4 and  5 are “transversal” as  they apply  to any  type of activity  carried  out  through  digital  means.  Problem  solving  elements,  in  particular,  are  present  in all  competence areas,  but a  specific area was  defined  to  highlight  the  importance of this aspect for the appropriation of technology and digital practices</a:t>
            </a:r>
            <a:endParaRPr sz="1100">
              <a:latin typeface="Arial"/>
              <a:ea typeface="Arial"/>
              <a:cs typeface="Arial"/>
              <a:sym typeface="Arial"/>
            </a:endParaRPr>
          </a:p>
          <a:p>
            <a:pPr marL="457200" lvl="0" indent="0" algn="l" rtl="0">
              <a:lnSpc>
                <a:spcPct val="115000"/>
              </a:lnSpc>
              <a:spcBef>
                <a:spcPts val="1200"/>
              </a:spcBef>
              <a:spcAft>
                <a:spcPts val="0"/>
              </a:spcAft>
              <a:buSzPts val="1400"/>
              <a:buNone/>
            </a:pP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37" name="Google Shape;237;g329f623bc3f_0_4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29f623bc3f_0_4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Going deeper into the DCF This slide provides an overview of the 21 specific competencies outlined in the European Digital Competence Framework (DigComp).</a:t>
            </a:r>
            <a:r>
              <a:rPr lang="en-US" sz="1100">
                <a:latin typeface="Arial"/>
                <a:ea typeface="Arial"/>
                <a:cs typeface="Arial"/>
                <a:sym typeface="Arial"/>
              </a:rPr>
              <a:t>There are 21 competences that are pertinent to these areas, their titles and descriptors are outlined in Dimension 2. Taken together, Dimension 1 and 2 form the conceptual reference model. </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Additional Dimensions outline Proficiency levels (Dimension 3), Examples of knowledge, skills and attitudes (Dimension 4) and Use cases (Dimension 5). The latest publication, </a:t>
            </a:r>
            <a:r>
              <a:rPr lang="en-US" sz="1100" u="sng">
                <a:solidFill>
                  <a:schemeClr val="hlink"/>
                </a:solidFill>
                <a:latin typeface="Arial"/>
                <a:ea typeface="Arial"/>
                <a:cs typeface="Arial"/>
                <a:sym typeface="Arial"/>
                <a:hlinkClick r:id="rId3"/>
              </a:rPr>
              <a:t>DigComp 2.2</a:t>
            </a:r>
            <a:r>
              <a:rPr lang="en-US" sz="1100">
                <a:latin typeface="Arial"/>
                <a:ea typeface="Arial"/>
                <a:cs typeface="Arial"/>
                <a:sym typeface="Arial"/>
              </a:rPr>
              <a:t>, presents the consolidated framework. The 21 specific competencies are:</a:t>
            </a:r>
            <a:endParaRPr sz="1100">
              <a:latin typeface="Arial"/>
              <a:ea typeface="Arial"/>
              <a:cs typeface="Arial"/>
              <a:sym typeface="Arial"/>
            </a:endParaRPr>
          </a:p>
          <a:p>
            <a:pPr marL="457200" lvl="0" indent="-317500" algn="l" rtl="0">
              <a:lnSpc>
                <a:spcPct val="100000"/>
              </a:lnSpc>
              <a:spcBef>
                <a:spcPts val="1200"/>
              </a:spcBef>
              <a:spcAft>
                <a:spcPts val="0"/>
              </a:spcAft>
              <a:buSzPts val="1400"/>
              <a:buChar char="●"/>
            </a:pPr>
            <a:r>
              <a:rPr lang="en-US"/>
              <a:t>Information and Data Literacy (3 competencies) – This includes the ability to search, evaluate, and manage digital information effectively, ensuring that users can distinguish credible sources from misinformation.</a:t>
            </a:r>
            <a:endParaRPr/>
          </a:p>
          <a:p>
            <a:pPr marL="457200" lvl="0" indent="-317500" algn="l" rtl="0">
              <a:lnSpc>
                <a:spcPct val="100000"/>
              </a:lnSpc>
              <a:spcBef>
                <a:spcPts val="0"/>
              </a:spcBef>
              <a:spcAft>
                <a:spcPts val="0"/>
              </a:spcAft>
              <a:buSzPts val="1400"/>
              <a:buChar char="●"/>
            </a:pPr>
            <a:r>
              <a:rPr lang="en-US"/>
              <a:t>Communication and Collaboration (5 competencies) – Focuses on effective digital communication, online collaboration, managing digital identity, and engaging responsibly in digital communities.</a:t>
            </a:r>
            <a:endParaRPr/>
          </a:p>
          <a:p>
            <a:pPr marL="457200" lvl="0" indent="-317500" algn="l" rtl="0">
              <a:lnSpc>
                <a:spcPct val="100000"/>
              </a:lnSpc>
              <a:spcBef>
                <a:spcPts val="0"/>
              </a:spcBef>
              <a:spcAft>
                <a:spcPts val="0"/>
              </a:spcAft>
              <a:buSzPts val="1400"/>
              <a:buChar char="●"/>
            </a:pPr>
            <a:r>
              <a:rPr lang="en-US"/>
              <a:t>Digital Content Creation (4 competencies) – Covers creating and editing digital content, understanding copyright and licensing, and basic programming skills to develop digital solutions.</a:t>
            </a:r>
            <a:endParaRPr/>
          </a:p>
          <a:p>
            <a:pPr marL="457200" lvl="0" indent="-317500" algn="l" rtl="0">
              <a:lnSpc>
                <a:spcPct val="100000"/>
              </a:lnSpc>
              <a:spcBef>
                <a:spcPts val="0"/>
              </a:spcBef>
              <a:spcAft>
                <a:spcPts val="0"/>
              </a:spcAft>
              <a:buSzPts val="1400"/>
              <a:buChar char="●"/>
            </a:pPr>
            <a:r>
              <a:rPr lang="en-US"/>
              <a:t>Safety (4 competencies) – Addresses cybersecurity awareness, protecting personal data and privacy, ensuring digital well-being, and safeguarding devices and networks.</a:t>
            </a:r>
            <a:endParaRPr/>
          </a:p>
          <a:p>
            <a:pPr marL="457200" lvl="0" indent="-317500" algn="l" rtl="0">
              <a:lnSpc>
                <a:spcPct val="100000"/>
              </a:lnSpc>
              <a:spcBef>
                <a:spcPts val="0"/>
              </a:spcBef>
              <a:spcAft>
                <a:spcPts val="0"/>
              </a:spcAft>
              <a:buSzPts val="1400"/>
              <a:buChar char="●"/>
            </a:pPr>
            <a:r>
              <a:rPr lang="en-US"/>
              <a:t>Problem-Solving (5 competencies) – Involves identifying and solving technical issues, adapting to new technologies, creatively using digital tools, and understanding digital trends and their impact.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Each of these 21 competencies is designed to help individuals navigate digital environments effectively, whether in education, work, or daily life. The framework also supports educators and policymakers in assessing and improving digital skills at different proficiency levels.</a:t>
            </a:r>
            <a:endParaRPr/>
          </a:p>
        </p:txBody>
      </p:sp>
      <p:sp>
        <p:nvSpPr>
          <p:cNvPr id="244" name="Google Shape;244;g329f623bc3f_0_4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homework assignment is a way to invite teachers to reflect on their  national curriculum in light of your professional experience.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Divide participants into small groups (3-4 people per group). Assign each group a specific competency area (e.g., Communication and collaboration, safety, etc.). Alternatively, you could assign one specific competency from each of the five areas to each group.</a:t>
            </a:r>
            <a:endParaRPr/>
          </a:p>
          <a:p>
            <a:pPr marL="0" lvl="0" indent="0" algn="l" rtl="0">
              <a:lnSpc>
                <a:spcPct val="100000"/>
              </a:lnSpc>
              <a:spcBef>
                <a:spcPts val="0"/>
              </a:spcBef>
              <a:spcAft>
                <a:spcPts val="0"/>
              </a:spcAft>
              <a:buSzPts val="1400"/>
              <a:buNone/>
            </a:pPr>
            <a:r>
              <a:rPr lang="en-US"/>
              <a:t>In their groups, participants will discuss and identify one real-world scenario or example where their assigned competencies are relevant. For example, if the group has "Digital Content Creation," they could discuss how these skills are used when creating a blog or a video for social media.</a:t>
            </a:r>
            <a:endParaRPr/>
          </a:p>
          <a:p>
            <a:pPr marL="0" lvl="0" indent="0" algn="l" rtl="0">
              <a:lnSpc>
                <a:spcPct val="100000"/>
              </a:lnSpc>
              <a:spcBef>
                <a:spcPts val="0"/>
              </a:spcBef>
              <a:spcAft>
                <a:spcPts val="0"/>
              </a:spcAft>
              <a:buSzPts val="1400"/>
              <a:buNone/>
            </a:pPr>
            <a:r>
              <a:rPr lang="en-US"/>
              <a:t>Each group will prepare a short presentation (3 minutes) summarizing their scenario and explaining how the competencies help solve problems or improve performance in that scenario. The group will also suggest how they would assess proficiency in that competency.</a:t>
            </a:r>
            <a:endParaRPr/>
          </a:p>
          <a:p>
            <a:pPr marL="0" lvl="0" indent="0" algn="l" rtl="0">
              <a:lnSpc>
                <a:spcPct val="100000"/>
              </a:lnSpc>
              <a:spcBef>
                <a:spcPts val="0"/>
              </a:spcBef>
              <a:spcAft>
                <a:spcPts val="0"/>
              </a:spcAft>
              <a:buClr>
                <a:srgbClr val="000000"/>
              </a:buClr>
              <a:buSzPts val="1400"/>
              <a:buFont typeface="Arial"/>
              <a:buNone/>
            </a:pPr>
            <a:endParaRPr/>
          </a:p>
        </p:txBody>
      </p:sp>
      <p:sp>
        <p:nvSpPr>
          <p:cNvPr id="251" name="Google Shape;251;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29f623bc3f_0_4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slide presents the </a:t>
            </a:r>
            <a:r>
              <a:rPr lang="en-US" sz="1100" b="1">
                <a:latin typeface="Arial"/>
                <a:ea typeface="Arial"/>
                <a:cs typeface="Arial"/>
                <a:sym typeface="Arial"/>
              </a:rPr>
              <a:t>eight proficiency levels</a:t>
            </a:r>
            <a:r>
              <a:rPr lang="en-US" sz="1100">
                <a:latin typeface="Arial"/>
                <a:ea typeface="Arial"/>
                <a:cs typeface="Arial"/>
                <a:sym typeface="Arial"/>
              </a:rPr>
              <a:t> defined in the </a:t>
            </a:r>
            <a:r>
              <a:rPr lang="en-US" sz="1100" b="1">
                <a:latin typeface="Arial"/>
                <a:ea typeface="Arial"/>
                <a:cs typeface="Arial"/>
                <a:sym typeface="Arial"/>
              </a:rPr>
              <a:t>European Digital Competence Framework (DigComp)</a:t>
            </a:r>
            <a:r>
              <a:rPr lang="en-US" sz="1100">
                <a:latin typeface="Arial"/>
                <a:ea typeface="Arial"/>
                <a:cs typeface="Arial"/>
                <a:sym typeface="Arial"/>
              </a:rPr>
              <a:t>. These levels help assess and structure digital skills development, ranging from basic to highly specialized expertise.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 proficiency levels are grouped into three main categories:</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en-US" sz="1100" b="1">
                <a:latin typeface="Arial"/>
                <a:ea typeface="Arial"/>
                <a:cs typeface="Arial"/>
                <a:sym typeface="Arial"/>
              </a:rPr>
              <a:t>Foundation (Levels 1-2)</a:t>
            </a:r>
            <a:r>
              <a:rPr lang="en-US" sz="1100">
                <a:latin typeface="Arial"/>
                <a:ea typeface="Arial"/>
                <a:cs typeface="Arial"/>
                <a:sym typeface="Arial"/>
              </a:rPr>
              <a:t> – At this stage, individuals have basic digital skills. They can complete simple tasks with guidance, such as searching for information online or using basic communication tools.</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Intermediate (Levels 3-4)</a:t>
            </a:r>
            <a:r>
              <a:rPr lang="en-US" sz="1100">
                <a:latin typeface="Arial"/>
                <a:ea typeface="Arial"/>
                <a:cs typeface="Arial"/>
                <a:sym typeface="Arial"/>
              </a:rPr>
              <a:t> – Users can complete tasks independently, evaluate digital content critically, and use digital tools for problem-solving and collaboration.</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Advanced (Levels 5-6)</a:t>
            </a:r>
            <a:r>
              <a:rPr lang="en-US" sz="1100">
                <a:latin typeface="Arial"/>
                <a:ea typeface="Arial"/>
                <a:cs typeface="Arial"/>
                <a:sym typeface="Arial"/>
              </a:rPr>
              <a:t> – Individuals at this level can apply digital skills in complex situations, create digital content, troubleshoot technical issues, and adapt to new technologies efficiently.</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Highly Specialized (Levels 7-8)</a:t>
            </a:r>
            <a:r>
              <a:rPr lang="en-US" sz="1100">
                <a:latin typeface="Arial"/>
                <a:ea typeface="Arial"/>
                <a:cs typeface="Arial"/>
                <a:sym typeface="Arial"/>
              </a:rPr>
              <a:t> – These levels are for digital experts who can develop innovative digital solutions, guide others in digital transformation, and contribute to the advancement of digital skills in professional and strategic contexts.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Each level includes </a:t>
            </a:r>
            <a:r>
              <a:rPr lang="en-US" sz="1100" b="1">
                <a:latin typeface="Arial"/>
                <a:ea typeface="Arial"/>
                <a:cs typeface="Arial"/>
                <a:sym typeface="Arial"/>
              </a:rPr>
              <a:t>specific examples of knowledge, skills, and attitudes</a:t>
            </a:r>
            <a:r>
              <a:rPr lang="en-US" sz="1100">
                <a:latin typeface="Arial"/>
                <a:ea typeface="Arial"/>
                <a:cs typeface="Arial"/>
                <a:sym typeface="Arial"/>
              </a:rPr>
              <a:t>, allowing individuals, educators, and employers to assess digital competence in a structured way. This framework helps tailor digital education and training to different needs, from everyday users to digital specialists.</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57" name="Google Shape;257;g329f623bc3f_0_4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55c8411588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5" name="Google Shape;135;g355c8411588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29f623bc3f_0_3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slide introduces the </a:t>
            </a:r>
            <a:r>
              <a:rPr lang="en-US" sz="1100" b="1">
                <a:latin typeface="Arial"/>
                <a:ea typeface="Arial"/>
                <a:cs typeface="Arial"/>
                <a:sym typeface="Arial"/>
              </a:rPr>
              <a:t>official definition of digital competence</a:t>
            </a:r>
            <a:r>
              <a:rPr lang="en-US" sz="1100">
                <a:latin typeface="Arial"/>
                <a:ea typeface="Arial"/>
                <a:cs typeface="Arial"/>
                <a:sym typeface="Arial"/>
              </a:rPr>
              <a:t> according to the </a:t>
            </a:r>
            <a:r>
              <a:rPr lang="en-US" sz="1100" b="1">
                <a:latin typeface="Arial"/>
                <a:ea typeface="Arial"/>
                <a:cs typeface="Arial"/>
                <a:sym typeface="Arial"/>
              </a:rPr>
              <a:t>European Digital Competence Framework (DigComp)</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The </a:t>
            </a:r>
            <a:r>
              <a:rPr lang="en-US" sz="1100" b="1">
                <a:latin typeface="Arial"/>
                <a:ea typeface="Arial"/>
                <a:cs typeface="Arial"/>
                <a:sym typeface="Arial"/>
              </a:rPr>
              <a:t>DigComp Framework</a:t>
            </a:r>
            <a:r>
              <a:rPr lang="en-US" sz="1100">
                <a:latin typeface="Arial"/>
                <a:ea typeface="Arial"/>
                <a:cs typeface="Arial"/>
                <a:sym typeface="Arial"/>
              </a:rPr>
              <a:t> provides a structured approach to understanding digital competence by identifying </a:t>
            </a:r>
            <a:r>
              <a:rPr lang="en-US" sz="1100" b="1">
                <a:latin typeface="Arial"/>
                <a:ea typeface="Arial"/>
                <a:cs typeface="Arial"/>
                <a:sym typeface="Arial"/>
              </a:rPr>
              <a:t>five key areas</a:t>
            </a:r>
            <a:r>
              <a:rPr lang="en-US" sz="1100">
                <a:latin typeface="Arial"/>
                <a:ea typeface="Arial"/>
                <a:cs typeface="Arial"/>
                <a:sym typeface="Arial"/>
              </a:rPr>
              <a:t> and </a:t>
            </a:r>
            <a:r>
              <a:rPr lang="en-US" sz="1100" b="1">
                <a:latin typeface="Arial"/>
                <a:ea typeface="Arial"/>
                <a:cs typeface="Arial"/>
                <a:sym typeface="Arial"/>
              </a:rPr>
              <a:t>21 specific competences</a:t>
            </a:r>
            <a:r>
              <a:rPr lang="en-US" sz="1100">
                <a:latin typeface="Arial"/>
                <a:ea typeface="Arial"/>
                <a:cs typeface="Arial"/>
                <a:sym typeface="Arial"/>
              </a:rPr>
              <a:t> that individuals need to navigate the digital world effectively.</a:t>
            </a:r>
            <a:br>
              <a:rPr lang="en-US" sz="1100">
                <a:latin typeface="Arial"/>
                <a:ea typeface="Arial"/>
                <a:cs typeface="Arial"/>
                <a:sym typeface="Arial"/>
              </a:rPr>
            </a:br>
            <a:r>
              <a:rPr lang="en-US" sz="1100">
                <a:latin typeface="Arial"/>
                <a:ea typeface="Arial"/>
                <a:cs typeface="Arial"/>
                <a:sym typeface="Arial"/>
              </a:rPr>
              <a:t>In addition to defining these competences, DigComp outlines </a:t>
            </a:r>
            <a:r>
              <a:rPr lang="en-US" sz="1100" b="1">
                <a:latin typeface="Arial"/>
                <a:ea typeface="Arial"/>
                <a:cs typeface="Arial"/>
                <a:sym typeface="Arial"/>
              </a:rPr>
              <a:t>eight proficiency levels</a:t>
            </a:r>
            <a:r>
              <a:rPr lang="en-US" sz="1100">
                <a:latin typeface="Arial"/>
                <a:ea typeface="Arial"/>
                <a:cs typeface="Arial"/>
                <a:sym typeface="Arial"/>
              </a:rPr>
              <a:t>, ranging from basic to advanced, helping individuals and educators assess digital skill development. It also includes </a:t>
            </a:r>
            <a:r>
              <a:rPr lang="en-US" sz="1100" b="1">
                <a:latin typeface="Arial"/>
                <a:ea typeface="Arial"/>
                <a:cs typeface="Arial"/>
                <a:sym typeface="Arial"/>
              </a:rPr>
              <a:t>examples of knowledge, skills, and attitudes</a:t>
            </a:r>
            <a:r>
              <a:rPr lang="en-US" sz="1100">
                <a:latin typeface="Arial"/>
                <a:ea typeface="Arial"/>
                <a:cs typeface="Arial"/>
                <a:sym typeface="Arial"/>
              </a:rPr>
              <a:t> required for digital proficiency.</a:t>
            </a:r>
            <a:br>
              <a:rPr lang="en-US" sz="1100">
                <a:latin typeface="Arial"/>
                <a:ea typeface="Arial"/>
                <a:cs typeface="Arial"/>
                <a:sym typeface="Arial"/>
              </a:rPr>
            </a:br>
            <a:r>
              <a:rPr lang="en-US" sz="1100">
                <a:latin typeface="Arial"/>
                <a:ea typeface="Arial"/>
                <a:cs typeface="Arial"/>
                <a:sym typeface="Arial"/>
              </a:rPr>
              <a:t>Furthermore, the framework highlights </a:t>
            </a:r>
            <a:r>
              <a:rPr lang="en-US" sz="1100" b="1">
                <a:latin typeface="Arial"/>
                <a:ea typeface="Arial"/>
                <a:cs typeface="Arial"/>
                <a:sym typeface="Arial"/>
              </a:rPr>
              <a:t>real-world applications</a:t>
            </a:r>
            <a:r>
              <a:rPr lang="en-US" sz="1100">
                <a:latin typeface="Arial"/>
                <a:ea typeface="Arial"/>
                <a:cs typeface="Arial"/>
                <a:sym typeface="Arial"/>
              </a:rPr>
              <a:t>, offering use cases that show how digital competences are relevant in both </a:t>
            </a:r>
            <a:r>
              <a:rPr lang="en-US" sz="1100" b="1">
                <a:latin typeface="Arial"/>
                <a:ea typeface="Arial"/>
                <a:cs typeface="Arial"/>
                <a:sym typeface="Arial"/>
              </a:rPr>
              <a:t>education and employment contexts</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By using this framework, educators, policymakers, and employers can better support the development of digital skills, ensuring that individuals are prepared for both academic and professional challenges in the digital age.</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66" name="Google Shape;266;g329f623bc3f_0_3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29f623bc3f_0_4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 this slide and in the next set of slide are reported some example of how DCF is designed in the 2.2 version.</a:t>
            </a:r>
            <a:endParaRPr/>
          </a:p>
          <a:p>
            <a:pPr marL="0" lvl="0" indent="0" algn="l" rtl="0">
              <a:lnSpc>
                <a:spcPct val="100000"/>
              </a:lnSpc>
              <a:spcBef>
                <a:spcPts val="0"/>
              </a:spcBef>
              <a:spcAft>
                <a:spcPts val="0"/>
              </a:spcAft>
              <a:buSzPts val="1400"/>
              <a:buNone/>
            </a:pPr>
            <a:r>
              <a:rPr lang="en-US"/>
              <a:t>For each competencies is indicated:</a:t>
            </a:r>
            <a:endParaRPr/>
          </a:p>
          <a:p>
            <a:pPr marL="457200" lvl="0" indent="-317500" algn="l" rtl="0">
              <a:lnSpc>
                <a:spcPct val="100000"/>
              </a:lnSpc>
              <a:spcBef>
                <a:spcPts val="0"/>
              </a:spcBef>
              <a:spcAft>
                <a:spcPts val="0"/>
              </a:spcAft>
              <a:buSzPts val="1400"/>
              <a:buChar char="-"/>
            </a:pPr>
            <a:r>
              <a:rPr lang="en-US"/>
              <a:t>the area and the skill description</a:t>
            </a:r>
            <a:endParaRPr/>
          </a:p>
          <a:p>
            <a:pPr marL="457200" lvl="0" indent="-317500" algn="l" rtl="0">
              <a:lnSpc>
                <a:spcPct val="100000"/>
              </a:lnSpc>
              <a:spcBef>
                <a:spcPts val="0"/>
              </a:spcBef>
              <a:spcAft>
                <a:spcPts val="0"/>
              </a:spcAft>
              <a:buSzPts val="1400"/>
              <a:buChar char="-"/>
            </a:pPr>
            <a:r>
              <a:rPr lang="en-US"/>
              <a:t>the level of proficiency for the competence</a:t>
            </a:r>
            <a:endParaRPr/>
          </a:p>
          <a:p>
            <a:pPr marL="457200" lvl="0" indent="-317500" algn="l" rtl="0">
              <a:lnSpc>
                <a:spcPct val="100000"/>
              </a:lnSpc>
              <a:spcBef>
                <a:spcPts val="0"/>
              </a:spcBef>
              <a:spcAft>
                <a:spcPts val="0"/>
              </a:spcAft>
              <a:buSzPts val="1400"/>
              <a:buChar char="-"/>
            </a:pPr>
            <a:r>
              <a:rPr lang="en-US"/>
              <a:t>some examples to explain how to decline that competence in terms of knowledge, skills and attitude </a:t>
            </a:r>
            <a:endParaRPr/>
          </a:p>
          <a:p>
            <a:pPr marL="457200" lvl="0" indent="-304800" algn="l" rtl="0">
              <a:lnSpc>
                <a:spcPct val="100000"/>
              </a:lnSpc>
              <a:spcBef>
                <a:spcPts val="0"/>
              </a:spcBef>
              <a:spcAft>
                <a:spcPts val="0"/>
              </a:spcAft>
              <a:buSzPts val="1200"/>
              <a:buChar char="-"/>
            </a:pPr>
            <a:r>
              <a:rPr lang="en-US"/>
              <a:t>some learning scenarios helpful to introduce that competence in formal and non formal educational context.</a:t>
            </a:r>
            <a:endParaRPr/>
          </a:p>
          <a:p>
            <a:pPr marL="0" lvl="0" indent="0" algn="l" rtl="0">
              <a:lnSpc>
                <a:spcPct val="100000"/>
              </a:lnSpc>
              <a:spcBef>
                <a:spcPts val="0"/>
              </a:spcBef>
              <a:spcAft>
                <a:spcPts val="0"/>
              </a:spcAft>
              <a:buSzPts val="1400"/>
              <a:buNone/>
            </a:pPr>
            <a:r>
              <a:rPr lang="en-US"/>
              <a:t>MOre specifically This slide helps us understand not just what digital searching skills are, but how they develop over time, what they look like in practice, and how they apply in real-world situations—from school to the job market. It provides a bridge from abstract competence frameworks to meaningful, practical learning and teaching.</a:t>
            </a:r>
            <a:endParaRPr/>
          </a:p>
          <a:p>
            <a:pPr marL="0" lvl="0" indent="0" algn="l" rtl="0">
              <a:lnSpc>
                <a:spcPct val="100000"/>
              </a:lnSpc>
              <a:spcBef>
                <a:spcPts val="0"/>
              </a:spcBef>
              <a:spcAft>
                <a:spcPts val="0"/>
              </a:spcAft>
              <a:buSzPts val="1400"/>
              <a:buNone/>
            </a:pPr>
            <a:r>
              <a:rPr lang="en-US" sz="1100">
                <a:latin typeface="Arial"/>
                <a:ea typeface="Arial"/>
                <a:cs typeface="Arial"/>
                <a:sym typeface="Arial"/>
              </a:rPr>
              <a:t>The slide presents a detailed breakdown of </a:t>
            </a:r>
            <a:r>
              <a:rPr lang="en-US" sz="1100" b="1">
                <a:latin typeface="Arial"/>
                <a:ea typeface="Arial"/>
                <a:cs typeface="Arial"/>
                <a:sym typeface="Arial"/>
              </a:rPr>
              <a:t>Competence Area 1.1</a:t>
            </a:r>
            <a:r>
              <a:rPr lang="en-US" sz="1100">
                <a:latin typeface="Arial"/>
                <a:ea typeface="Arial"/>
                <a:cs typeface="Arial"/>
                <a:sym typeface="Arial"/>
              </a:rPr>
              <a:t> from the </a:t>
            </a:r>
            <a:r>
              <a:rPr lang="en-US" sz="1100" b="1">
                <a:latin typeface="Arial"/>
                <a:ea typeface="Arial"/>
                <a:cs typeface="Arial"/>
                <a:sym typeface="Arial"/>
              </a:rPr>
              <a:t>Digital Competence Framework (DigComp)</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a:t>
            </a:r>
            <a:r>
              <a:rPr lang="en-US" sz="1100" b="1">
                <a:latin typeface="Arial"/>
                <a:ea typeface="Arial"/>
                <a:cs typeface="Arial"/>
                <a:sym typeface="Arial"/>
              </a:rPr>
              <a:t>“Browsing, Searching and Filtering Data, Information and Digital Content.”</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It organizes the competence across </a:t>
            </a:r>
            <a:r>
              <a:rPr lang="en-US" sz="1100" b="1">
                <a:latin typeface="Arial"/>
                <a:ea typeface="Arial"/>
                <a:cs typeface="Arial"/>
                <a:sym typeface="Arial"/>
              </a:rPr>
              <a:t>five dimensions</a:t>
            </a:r>
            <a:r>
              <a:rPr lang="en-US" sz="1100">
                <a:latin typeface="Arial"/>
                <a:ea typeface="Arial"/>
                <a:cs typeface="Arial"/>
                <a:sym typeface="Arial"/>
              </a:rPr>
              <a:t>, moving from abstract concepts to concrete, practical examples: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Left Column – Dimensions 1 &amp; 2: Competence Area and Definition</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Dimension 1</a:t>
            </a:r>
            <a:r>
              <a:rPr lang="en-US" sz="1100">
                <a:latin typeface="Arial"/>
                <a:ea typeface="Arial"/>
                <a:cs typeface="Arial"/>
                <a:sym typeface="Arial"/>
              </a:rPr>
              <a:t> identifies the </a:t>
            </a:r>
            <a:r>
              <a:rPr lang="en-US" sz="1100" b="1">
                <a:latin typeface="Arial"/>
                <a:ea typeface="Arial"/>
                <a:cs typeface="Arial"/>
                <a:sym typeface="Arial"/>
              </a:rPr>
              <a:t>competence area</a:t>
            </a:r>
            <a:r>
              <a:rPr lang="en-US" sz="1100">
                <a:latin typeface="Arial"/>
                <a:ea typeface="Arial"/>
                <a:cs typeface="Arial"/>
                <a:sym typeface="Arial"/>
              </a:rPr>
              <a:t>: Information and Data Literacy.</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Dimension 2</a:t>
            </a:r>
            <a:r>
              <a:rPr lang="en-US" sz="1100">
                <a:latin typeface="Arial"/>
                <a:ea typeface="Arial"/>
                <a:cs typeface="Arial"/>
                <a:sym typeface="Arial"/>
              </a:rPr>
              <a:t> focuses specifically on </a:t>
            </a:r>
            <a:r>
              <a:rPr lang="en-US" sz="1100" b="1">
                <a:latin typeface="Arial"/>
                <a:ea typeface="Arial"/>
                <a:cs typeface="Arial"/>
                <a:sym typeface="Arial"/>
              </a:rPr>
              <a:t>Competence 1.1</a:t>
            </a:r>
            <a:r>
              <a:rPr lang="en-US" sz="1100">
                <a:latin typeface="Arial"/>
                <a:ea typeface="Arial"/>
                <a:cs typeface="Arial"/>
                <a:sym typeface="Arial"/>
              </a:rPr>
              <a:t>, which is about:</a:t>
            </a:r>
            <a:br>
              <a:rPr lang="en-US" sz="1100">
                <a:latin typeface="Arial"/>
                <a:ea typeface="Arial"/>
                <a:cs typeface="Arial"/>
                <a:sym typeface="Arial"/>
              </a:rPr>
            </a:b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Understanding information needs,</a:t>
            </a:r>
            <a:br>
              <a:rPr lang="en-US" sz="1100">
                <a:latin typeface="Arial"/>
                <a:ea typeface="Arial"/>
                <a:cs typeface="Arial"/>
                <a:sym typeface="Arial"/>
              </a:rPr>
            </a:b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Searching for information/data/content online,</a:t>
            </a:r>
            <a:br>
              <a:rPr lang="en-US" sz="1100">
                <a:latin typeface="Arial"/>
                <a:ea typeface="Arial"/>
                <a:cs typeface="Arial"/>
                <a:sym typeface="Arial"/>
              </a:rPr>
            </a:b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Accessing it, evaluating it, and navigating between sources.</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400"/>
              </a:spcBef>
              <a:spcAft>
                <a:spcPts val="0"/>
              </a:spcAft>
              <a:buSzPts val="1400"/>
              <a:buNone/>
            </a:pPr>
            <a:r>
              <a:rPr lang="en-US" sz="1300" b="1">
                <a:latin typeface="Arial"/>
                <a:ea typeface="Arial"/>
                <a:cs typeface="Arial"/>
                <a:sym typeface="Arial"/>
              </a:rPr>
              <a:t>Middle Columns – Dimension 3 &amp; 4: Proficiency and Practical Knowledge</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Dimension 3: Proficiency Level (Foundation to Highly Specialized)</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column outlines </a:t>
            </a:r>
            <a:r>
              <a:rPr lang="en-US" sz="1100" b="1">
                <a:latin typeface="Arial"/>
                <a:ea typeface="Arial"/>
                <a:cs typeface="Arial"/>
                <a:sym typeface="Arial"/>
              </a:rPr>
              <a:t>8 levels of progression</a:t>
            </a:r>
            <a:r>
              <a:rPr lang="en-US" sz="1100">
                <a:latin typeface="Arial"/>
                <a:ea typeface="Arial"/>
                <a:cs typeface="Arial"/>
                <a:sym typeface="Arial"/>
              </a:rPr>
              <a: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en-US" sz="1100">
                <a:latin typeface="Arial"/>
                <a:ea typeface="Arial"/>
                <a:cs typeface="Arial"/>
                <a:sym typeface="Arial"/>
              </a:rPr>
              <a:t>Basic skills with support.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Basic skills with some autonomy.</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Solving straightforward problems independently.</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More autonomy, adapting to new situations.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Guiding others.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Advanced skills in complex contexts.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High-level expertise with limited direction.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Expert-level ability contributing new ideas to the field.</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Each level includes specific </a:t>
            </a:r>
            <a:r>
              <a:rPr lang="en-US" sz="1100" b="1">
                <a:latin typeface="Arial"/>
                <a:ea typeface="Arial"/>
                <a:cs typeface="Arial"/>
                <a:sym typeface="Arial"/>
              </a:rPr>
              <a:t>I can…</a:t>
            </a:r>
            <a:r>
              <a:rPr lang="en-US" sz="1100">
                <a:latin typeface="Arial"/>
                <a:ea typeface="Arial"/>
                <a:cs typeface="Arial"/>
                <a:sym typeface="Arial"/>
              </a:rPr>
              <a:t> statements that describe what a person at that stage should be able to do.</a:t>
            </a:r>
            <a:br>
              <a:rPr lang="en-US" sz="1100">
                <a:latin typeface="Arial"/>
                <a:ea typeface="Arial"/>
                <a:cs typeface="Arial"/>
                <a:sym typeface="Arial"/>
              </a:rPr>
            </a:br>
            <a:r>
              <a:rPr lang="en-US" sz="1100">
                <a:latin typeface="Arial"/>
                <a:ea typeface="Arial"/>
                <a:cs typeface="Arial"/>
                <a:sym typeface="Arial"/>
              </a:rPr>
              <a:t> Examples:</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Level 1: “Identify my information needs and find data through a simple search.”</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Level 5: “Respond to information needs and show how to assess sources.”</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Dimension 4: Examples of Knowledge, Skills, and Attitudes</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section provides practical </a:t>
            </a:r>
            <a:r>
              <a:rPr lang="en-US" sz="1100" b="1">
                <a:latin typeface="Arial"/>
                <a:ea typeface="Arial"/>
                <a:cs typeface="Arial"/>
                <a:sym typeface="Arial"/>
              </a:rPr>
              <a:t>examples</a:t>
            </a:r>
            <a:r>
              <a:rPr lang="en-US" sz="1100">
                <a:latin typeface="Arial"/>
                <a:ea typeface="Arial"/>
                <a:cs typeface="Arial"/>
                <a:sym typeface="Arial"/>
              </a:rPr>
              <a:t> linked to the above levels. It’s divided into:</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Knowledge</a:t>
            </a:r>
            <a:r>
              <a:rPr lang="en-US" sz="1100">
                <a:latin typeface="Arial"/>
                <a:ea typeface="Arial"/>
                <a:cs typeface="Arial"/>
                <a:sym typeface="Arial"/>
              </a:rPr>
              <a:t> (e.g., “Some search results may not be freely available.”),</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Skills</a:t>
            </a:r>
            <a:r>
              <a:rPr lang="en-US" sz="1100">
                <a:latin typeface="Arial"/>
                <a:ea typeface="Arial"/>
                <a:cs typeface="Arial"/>
                <a:sym typeface="Arial"/>
              </a:rPr>
              <a:t> (e.g., “Knows how to choose search engines that meet specific needs.”),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Attitudes</a:t>
            </a:r>
            <a:r>
              <a:rPr lang="en-US" sz="1100">
                <a:latin typeface="Arial"/>
                <a:ea typeface="Arial"/>
                <a:cs typeface="Arial"/>
                <a:sym typeface="Arial"/>
              </a:rPr>
              <a:t> (e.g., “Intentionally avoids distractions and values online privacy.”)</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These help bring the “I can…” statements to life, showing what learners should know, be able to do, and how they should approach digital information responsibly.</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Right Column – Dimension 5: Use Cases</a:t>
            </a:r>
            <a:endParaRPr sz="1300" b="1">
              <a:latin typeface="Arial"/>
              <a:ea typeface="Arial"/>
              <a:cs typeface="Arial"/>
              <a:sym typeface="Arial"/>
            </a:endParaRPr>
          </a:p>
          <a:p>
            <a:pPr marL="0" lvl="0" indent="0" algn="l" rtl="0">
              <a:lnSpc>
                <a:spcPct val="115000"/>
              </a:lnSpc>
              <a:spcBef>
                <a:spcPts val="1200"/>
              </a:spcBef>
              <a:spcAft>
                <a:spcPts val="0"/>
              </a:spcAft>
              <a:buSzPts val="1400"/>
              <a:buNone/>
            </a:pPr>
            <a:r>
              <a:rPr lang="en-US" sz="1100">
                <a:latin typeface="Arial"/>
                <a:ea typeface="Arial"/>
                <a:cs typeface="Arial"/>
                <a:sym typeface="Arial"/>
              </a:rPr>
              <a:t>This final column shows </a:t>
            </a:r>
            <a:r>
              <a:rPr lang="en-US" sz="1100" b="1">
                <a:latin typeface="Arial"/>
                <a:ea typeface="Arial"/>
                <a:cs typeface="Arial"/>
                <a:sym typeface="Arial"/>
              </a:rPr>
              <a:t>real-life scenarios</a:t>
            </a:r>
            <a:r>
              <a:rPr lang="en-US" sz="1100">
                <a:latin typeface="Arial"/>
                <a:ea typeface="Arial"/>
                <a:cs typeface="Arial"/>
                <a:sym typeface="Arial"/>
              </a:rPr>
              <a:t> where these competencies apply.</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These contextual examples illustrate how digital skills are used in everyday life, making the framework more relatable and actionable.</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74" name="Google Shape;274;g329f623bc3f_0_4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29f623bc3f_0_4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explores Competence 2.2, under the broader area of Communication and Collaboration, within the Digital Competence Framework. It walks us through how digital sharing skills develop—from recognizing basic tools to creating solutions for complex digital collaboration tasks. It shows how these skills apply in everyday contexts like event planning or school projects, and highlights the importance of ethical sharing—crediting sources, respecting privacy, and avoiding misinformation. Ultimately, it's about being a responsible and effective digital communicator.</a:t>
            </a:r>
            <a:endParaRPr/>
          </a:p>
          <a:p>
            <a:pPr marL="0" lvl="0" indent="0" algn="l" rtl="0">
              <a:lnSpc>
                <a:spcPct val="100000"/>
              </a:lnSpc>
              <a:spcBef>
                <a:spcPts val="0"/>
              </a:spcBef>
              <a:spcAft>
                <a:spcPts val="0"/>
              </a:spcAft>
              <a:buSzPts val="1400"/>
              <a:buNone/>
            </a:pPr>
            <a:r>
              <a:rPr lang="en-US"/>
              <a:t>The core focus here is the ability to share data, information, and digital content appropriately using digital technologies, and to do so ethically, with correct referencing and attribution.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Left Side – Competence Overview</a:t>
            </a:r>
            <a:endParaRPr/>
          </a:p>
          <a:p>
            <a:pPr marL="0" lvl="0" indent="0" algn="l" rtl="0">
              <a:lnSpc>
                <a:spcPct val="100000"/>
              </a:lnSpc>
              <a:spcBef>
                <a:spcPts val="0"/>
              </a:spcBef>
              <a:spcAft>
                <a:spcPts val="0"/>
              </a:spcAft>
              <a:buSzPts val="1400"/>
              <a:buNone/>
            </a:pPr>
            <a:r>
              <a:rPr lang="en-US"/>
              <a:t>Dimension 1: The competence area is Communication and Collaboration.</a:t>
            </a:r>
            <a:endParaRPr/>
          </a:p>
          <a:p>
            <a:pPr marL="0" lvl="0" indent="0" algn="l" rtl="0">
              <a:lnSpc>
                <a:spcPct val="100000"/>
              </a:lnSpc>
              <a:spcBef>
                <a:spcPts val="0"/>
              </a:spcBef>
              <a:spcAft>
                <a:spcPts val="0"/>
              </a:spcAft>
              <a:buSzPts val="1400"/>
              <a:buNone/>
            </a:pPr>
            <a:r>
              <a:rPr lang="en-US"/>
              <a:t>Dimension 2: This specific competence (2.2) addresses how users share digital information and act as intermediaries, ensuring correct attribution when sharing content.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→Center – Dimension 3: Proficiency Levels</a:t>
            </a:r>
            <a:endParaRPr/>
          </a:p>
          <a:p>
            <a:pPr marL="0" lvl="0" indent="0" algn="l" rtl="0">
              <a:lnSpc>
                <a:spcPct val="100000"/>
              </a:lnSpc>
              <a:spcBef>
                <a:spcPts val="0"/>
              </a:spcBef>
              <a:spcAft>
                <a:spcPts val="0"/>
              </a:spcAft>
              <a:buSzPts val="1400"/>
              <a:buNone/>
            </a:pPr>
            <a:r>
              <a:rPr lang="en-US"/>
              <a:t>This section shows the progression of digital sharing skills across 8 levels of proficiency, from basic to expert: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Levels 1–2 (Foundation):</a:t>
            </a:r>
            <a:endParaRPr/>
          </a:p>
          <a:p>
            <a:pPr marL="0" lvl="0" indent="0" algn="l" rtl="0">
              <a:lnSpc>
                <a:spcPct val="100000"/>
              </a:lnSpc>
              <a:spcBef>
                <a:spcPts val="0"/>
              </a:spcBef>
              <a:spcAft>
                <a:spcPts val="0"/>
              </a:spcAft>
              <a:buSzPts val="1400"/>
              <a:buNone/>
            </a:pPr>
            <a:r>
              <a:rPr lang="en-US"/>
              <a:t>Users can recognize simple tools and identify the need for referencing when guided.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Levels 3–4 (Intermediate):</a:t>
            </a:r>
            <a:endParaRPr/>
          </a:p>
          <a:p>
            <a:pPr marL="0" lvl="0" indent="0" algn="l" rtl="0">
              <a:lnSpc>
                <a:spcPct val="100000"/>
              </a:lnSpc>
              <a:spcBef>
                <a:spcPts val="0"/>
              </a:spcBef>
              <a:spcAft>
                <a:spcPts val="0"/>
              </a:spcAft>
              <a:buSzPts val="1400"/>
              <a:buNone/>
            </a:pPr>
            <a:r>
              <a:rPr lang="en-US"/>
              <a:t>Users can select and manipulate tools independently and act as intermediaries.</a:t>
            </a:r>
            <a:endParaRPr/>
          </a:p>
          <a:p>
            <a:pPr marL="0" lvl="0" indent="0" algn="l" rtl="0">
              <a:lnSpc>
                <a:spcPct val="100000"/>
              </a:lnSpc>
              <a:spcBef>
                <a:spcPts val="0"/>
              </a:spcBef>
              <a:spcAft>
                <a:spcPts val="0"/>
              </a:spcAft>
              <a:buSzPts val="1400"/>
              <a:buNone/>
            </a:pPr>
            <a:r>
              <a:rPr lang="en-US"/>
              <a:t>Example: “Manipulate appropriate digital technologies to share data.”</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Levels 5–6 (Advanced):</a:t>
            </a:r>
            <a:endParaRPr/>
          </a:p>
          <a:p>
            <a:pPr marL="0" lvl="0" indent="0" algn="l" rtl="0">
              <a:lnSpc>
                <a:spcPct val="100000"/>
              </a:lnSpc>
              <a:spcBef>
                <a:spcPts val="0"/>
              </a:spcBef>
              <a:spcAft>
                <a:spcPts val="0"/>
              </a:spcAft>
              <a:buSzPts val="1400"/>
              <a:buNone/>
            </a:pPr>
            <a:r>
              <a:rPr lang="en-US"/>
              <a:t>Users can share content using a variety of tools, assess the best tools for the situation, and vary referencing techniques accordingly.</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Levels 7–8 (Highly Specialized):</a:t>
            </a:r>
            <a:endParaRPr/>
          </a:p>
          <a:p>
            <a:pPr marL="0" lvl="0" indent="0" algn="l" rtl="0">
              <a:lnSpc>
                <a:spcPct val="100000"/>
              </a:lnSpc>
              <a:spcBef>
                <a:spcPts val="0"/>
              </a:spcBef>
              <a:spcAft>
                <a:spcPts val="0"/>
              </a:spcAft>
              <a:buSzPts val="1400"/>
              <a:buNone/>
            </a:pPr>
            <a:r>
              <a:rPr lang="en-US"/>
              <a:t>Users create solutions to complex or undefined problems, contribute to new practices, and propose innovative processes related to digital sharing.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Right Side – Dimension 4: Examples of Knowledge, Skills, and Attitudes</a:t>
            </a:r>
            <a:endParaRPr/>
          </a:p>
          <a:p>
            <a:pPr marL="0" lvl="0" indent="0" algn="l" rtl="0">
              <a:lnSpc>
                <a:spcPct val="100000"/>
              </a:lnSpc>
              <a:spcBef>
                <a:spcPts val="0"/>
              </a:spcBef>
              <a:spcAft>
                <a:spcPts val="0"/>
              </a:spcAft>
              <a:buSzPts val="1400"/>
              <a:buNone/>
            </a:pPr>
            <a:r>
              <a:rPr lang="en-US"/>
              <a:t>This section adds practical depth to each level. It’s broken into three parts: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Knowledge:</a:t>
            </a:r>
            <a:endParaRPr/>
          </a:p>
          <a:p>
            <a:pPr marL="0" lvl="0" indent="0" algn="l" rtl="0">
              <a:lnSpc>
                <a:spcPct val="100000"/>
              </a:lnSpc>
              <a:spcBef>
                <a:spcPts val="0"/>
              </a:spcBef>
              <a:spcAft>
                <a:spcPts val="0"/>
              </a:spcAft>
              <a:buSzPts val="1400"/>
              <a:buNone/>
            </a:pPr>
            <a:r>
              <a:rPr lang="en-US"/>
              <a:t>For example, understanding that sharing images or videos publicly can have privacy and legal consequences, or knowing the role of an online facilitator in managing digital content ethically.</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Skills:</a:t>
            </a:r>
            <a:endParaRPr/>
          </a:p>
          <a:p>
            <a:pPr marL="0" lvl="0" indent="0" algn="l" rtl="0">
              <a:lnSpc>
                <a:spcPct val="100000"/>
              </a:lnSpc>
              <a:spcBef>
                <a:spcPts val="0"/>
              </a:spcBef>
              <a:spcAft>
                <a:spcPts val="0"/>
              </a:spcAft>
              <a:buSzPts val="1400"/>
              <a:buNone/>
            </a:pPr>
            <a:r>
              <a:rPr lang="en-US"/>
              <a:t>Includes using smartphones, cloud platforms, or video conferencing tools to share data effectively—while respecting privacy, audience, and purpose.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Attitudes:</a:t>
            </a:r>
            <a:endParaRPr/>
          </a:p>
          <a:p>
            <a:pPr marL="0" lvl="0" indent="0" algn="l" rtl="0">
              <a:lnSpc>
                <a:spcPct val="100000"/>
              </a:lnSpc>
              <a:spcBef>
                <a:spcPts val="0"/>
              </a:spcBef>
              <a:spcAft>
                <a:spcPts val="0"/>
              </a:spcAft>
              <a:buSzPts val="1400"/>
              <a:buNone/>
            </a:pPr>
            <a:r>
              <a:rPr lang="en-US"/>
              <a:t>Encourages ethical behavior like crediting original sources, avoiding misinformation, and respecting people’s preferences regarding digital exposure.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Far Right – Dimension 5: Use Cases</a:t>
            </a:r>
            <a:endParaRPr/>
          </a:p>
          <a:p>
            <a:pPr marL="0" lvl="0" indent="0" algn="l" rtl="0">
              <a:lnSpc>
                <a:spcPct val="100000"/>
              </a:lnSpc>
              <a:spcBef>
                <a:spcPts val="0"/>
              </a:spcBef>
              <a:spcAft>
                <a:spcPts val="0"/>
              </a:spcAft>
              <a:buSzPts val="1400"/>
              <a:buNone/>
            </a:pPr>
            <a:r>
              <a:rPr lang="en-US"/>
              <a:t>Two real-world intermediate-level scenarios are given: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Employment Scenario – Organising an Event:</a:t>
            </a:r>
            <a:endParaRPr/>
          </a:p>
          <a:p>
            <a:pPr marL="0" lvl="0" indent="0" algn="l" rtl="0">
              <a:lnSpc>
                <a:spcPct val="100000"/>
              </a:lnSpc>
              <a:spcBef>
                <a:spcPts val="0"/>
              </a:spcBef>
              <a:spcAft>
                <a:spcPts val="0"/>
              </a:spcAft>
              <a:buSzPts val="1400"/>
              <a:buNone/>
            </a:pPr>
            <a:r>
              <a:rPr lang="en-US"/>
              <a:t>Involves using cloud storage and mobile devices to coordinate event planning and share digital agendas efficiently with team members.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Learning Scenario – Group Work:</a:t>
            </a:r>
            <a:endParaRPr/>
          </a:p>
          <a:p>
            <a:pPr marL="0" lvl="0" indent="0" algn="l" rtl="0">
              <a:lnSpc>
                <a:spcPct val="100000"/>
              </a:lnSpc>
              <a:spcBef>
                <a:spcPts val="0"/>
              </a:spcBef>
              <a:spcAft>
                <a:spcPts val="0"/>
              </a:spcAft>
              <a:buSzPts val="1400"/>
              <a:buNone/>
            </a:pPr>
            <a:r>
              <a:rPr lang="en-US"/>
              <a:t>Highlights the use of tools like Dropbox or Google Drive to collaborate, and emphasizes respectful, accurate sharing of educational materials among classmates.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85" name="Google Shape;285;g329f623bc3f_0_4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329f623bc3f_0_4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shows how learners progress from simply combining digital items to creating entirely new and meaningful digital products—whether for a presentation, a training guide, or creative content. It’s not just about editing—it’s about enhancing, integrating, and ensuring what we produce is relevant, ethical, and impactful in our digital environments. </a:t>
            </a:r>
            <a:r>
              <a:rPr lang="en-US" sz="1100">
                <a:latin typeface="Arial"/>
                <a:ea typeface="Arial"/>
                <a:cs typeface="Arial"/>
                <a:sym typeface="Arial"/>
              </a:rPr>
              <a:t>It focuses on the ability to </a:t>
            </a:r>
            <a:r>
              <a:rPr lang="en-US" sz="1100" b="1">
                <a:latin typeface="Arial"/>
                <a:ea typeface="Arial"/>
                <a:cs typeface="Arial"/>
                <a:sym typeface="Arial"/>
              </a:rPr>
              <a:t>modify, refine, and integrate existing digital content</a:t>
            </a:r>
            <a:r>
              <a:rPr lang="en-US" sz="1100">
                <a:latin typeface="Arial"/>
                <a:ea typeface="Arial"/>
                <a:cs typeface="Arial"/>
                <a:sym typeface="Arial"/>
              </a:rPr>
              <a:t> to produce new, original, and meaningful outputs—whether for personal, educational, or professional purposes.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Left Column – Competence Area Overview</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Dimension 1</a:t>
            </a:r>
            <a:r>
              <a:rPr lang="en-US" sz="1100">
                <a:latin typeface="Arial"/>
                <a:ea typeface="Arial"/>
                <a:cs typeface="Arial"/>
                <a:sym typeface="Arial"/>
              </a:rPr>
              <a:t>: The overarching competence area is </a:t>
            </a:r>
            <a:r>
              <a:rPr lang="en-US" sz="1100" b="1">
                <a:latin typeface="Arial"/>
                <a:ea typeface="Arial"/>
                <a:cs typeface="Arial"/>
                <a:sym typeface="Arial"/>
              </a:rPr>
              <a:t>Digital Content Creation</a:t>
            </a:r>
            <a:r>
              <a:rPr lang="en-US" sz="1100">
                <a:latin typeface="Arial"/>
                <a:ea typeface="Arial"/>
                <a:cs typeface="Arial"/>
                <a:sym typeface="Arial"/>
              </a:rPr>
              <a: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Dimension 2</a:t>
            </a:r>
            <a:r>
              <a:rPr lang="en-US" sz="1100">
                <a:latin typeface="Arial"/>
                <a:ea typeface="Arial"/>
                <a:cs typeface="Arial"/>
                <a:sym typeface="Arial"/>
              </a:rPr>
              <a:t>: Competence 3.2 addresses the skills needed to </a:t>
            </a:r>
            <a:r>
              <a:rPr lang="en-US" sz="1100" b="1">
                <a:latin typeface="Arial"/>
                <a:ea typeface="Arial"/>
                <a:cs typeface="Arial"/>
                <a:sym typeface="Arial"/>
              </a:rPr>
              <a:t>integrate and re-elaborate content</a:t>
            </a:r>
            <a:r>
              <a:rPr lang="en-US" sz="1100">
                <a:latin typeface="Arial"/>
                <a:ea typeface="Arial"/>
                <a:cs typeface="Arial"/>
                <a:sym typeface="Arial"/>
              </a:rPr>
              <a:t>—turning existing materials into something new and purposeful.</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This includes selecting tools, applying changes, combining elements, and ensuring the final product is clear, original, and relevant.</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100">
                <a:latin typeface="Arial"/>
                <a:ea typeface="Arial"/>
                <a:cs typeface="Arial"/>
                <a:sym typeface="Arial"/>
              </a:rPr>
              <a:t>→</a:t>
            </a:r>
            <a:r>
              <a:rPr lang="en-US" sz="1300" b="1">
                <a:latin typeface="Arial"/>
                <a:ea typeface="Arial"/>
                <a:cs typeface="Arial"/>
                <a:sym typeface="Arial"/>
              </a:rPr>
              <a:t> Middle Section – Dimension 3: Proficiency Levels</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 core of the slide shows how this competence develops from beginner to expert across 8 levels:</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Levels 1–2 (Foundation)</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Users are able to </a:t>
            </a:r>
            <a:r>
              <a:rPr lang="en-US" sz="1100" b="1">
                <a:latin typeface="Arial"/>
                <a:ea typeface="Arial"/>
                <a:cs typeface="Arial"/>
                <a:sym typeface="Arial"/>
              </a:rPr>
              <a:t>select and combine simple items</a:t>
            </a:r>
            <a:r>
              <a:rPr lang="en-US" sz="1100">
                <a:latin typeface="Arial"/>
                <a:ea typeface="Arial"/>
                <a:cs typeface="Arial"/>
                <a:sym typeface="Arial"/>
              </a:rPr>
              <a:t> of digital content with help.</a:t>
            </a:r>
            <a:br>
              <a:rPr lang="en-US" sz="1100">
                <a:latin typeface="Arial"/>
                <a:ea typeface="Arial"/>
                <a:cs typeface="Arial"/>
                <a:sym typeface="Arial"/>
              </a:rPr>
            </a:br>
            <a:r>
              <a:rPr lang="en-US" sz="1100">
                <a:latin typeface="Arial"/>
                <a:ea typeface="Arial"/>
                <a:cs typeface="Arial"/>
                <a:sym typeface="Arial"/>
              </a:rPr>
              <a:t> Example: Adding images or text into a basic document.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Levels 3–4 (Intermediate)</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Users work more independently, selecting </a:t>
            </a:r>
            <a:r>
              <a:rPr lang="en-US" sz="1100" b="1">
                <a:latin typeface="Arial"/>
                <a:ea typeface="Arial"/>
                <a:cs typeface="Arial"/>
                <a:sym typeface="Arial"/>
              </a:rPr>
              <a:t>well-defined</a:t>
            </a:r>
            <a:r>
              <a:rPr lang="en-US" sz="1100">
                <a:latin typeface="Arial"/>
                <a:ea typeface="Arial"/>
                <a:cs typeface="Arial"/>
                <a:sym typeface="Arial"/>
              </a:rPr>
              <a:t> or custom content to modify and integrate meaningfully.</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Levels 5–6 (Advanced)</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Users can </a:t>
            </a:r>
            <a:r>
              <a:rPr lang="en-US" sz="1100" b="1">
                <a:latin typeface="Arial"/>
                <a:ea typeface="Arial"/>
                <a:cs typeface="Arial"/>
                <a:sym typeface="Arial"/>
              </a:rPr>
              <a:t>work with new content types</a:t>
            </a:r>
            <a:r>
              <a:rPr lang="en-US" sz="1100">
                <a:latin typeface="Arial"/>
                <a:ea typeface="Arial"/>
                <a:cs typeface="Arial"/>
                <a:sym typeface="Arial"/>
              </a:rPr>
              <a:t> and choose the most suitable ways to combine, refine, and transform them to serve specific goals.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Levels 7–8 (Highly Specialized)</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Users </a:t>
            </a:r>
            <a:r>
              <a:rPr lang="en-US" sz="1100" b="1">
                <a:latin typeface="Arial"/>
                <a:ea typeface="Arial"/>
                <a:cs typeface="Arial"/>
                <a:sym typeface="Arial"/>
              </a:rPr>
              <a:t>create original solutions</a:t>
            </a:r>
            <a:r>
              <a:rPr lang="en-US" sz="1100">
                <a:latin typeface="Arial"/>
                <a:ea typeface="Arial"/>
                <a:cs typeface="Arial"/>
                <a:sym typeface="Arial"/>
              </a:rPr>
              <a:t> to complex challenges, often contributing to their field or profession. They’re also able to </a:t>
            </a:r>
            <a:r>
              <a:rPr lang="en-US" sz="1100" b="1">
                <a:latin typeface="Arial"/>
                <a:ea typeface="Arial"/>
                <a:cs typeface="Arial"/>
                <a:sym typeface="Arial"/>
              </a:rPr>
              <a:t>propose new ideas</a:t>
            </a:r>
            <a:r>
              <a:rPr lang="en-US" sz="1100">
                <a:latin typeface="Arial"/>
                <a:ea typeface="Arial"/>
                <a:cs typeface="Arial"/>
                <a:sym typeface="Arial"/>
              </a:rPr>
              <a:t> for how to rework digital content effectively.</a:t>
            </a:r>
            <a:endParaRPr sz="1100">
              <a:latin typeface="Arial"/>
              <a:ea typeface="Arial"/>
              <a:cs typeface="Arial"/>
              <a:sym typeface="Arial"/>
            </a:endParaRPr>
          </a:p>
          <a:p>
            <a:pPr marL="0" lvl="0" indent="0" algn="l" rtl="0">
              <a:lnSpc>
                <a:spcPct val="115000"/>
              </a:lnSpc>
              <a:spcBef>
                <a:spcPts val="1200"/>
              </a:spcBef>
              <a:spcAft>
                <a:spcPts val="0"/>
              </a:spcAft>
              <a:buSzPts val="1400"/>
              <a:buNone/>
            </a:pPr>
            <a:r>
              <a:rPr lang="en-US" sz="1300" b="1">
                <a:latin typeface="Arial"/>
                <a:ea typeface="Arial"/>
                <a:cs typeface="Arial"/>
                <a:sym typeface="Arial"/>
              </a:rPr>
              <a:t>→ Right Panel – Dimension 4: Knowledge, Skills, and Attitudes</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part complements the proficiency levels with concrete examples:</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Knowledge</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Understanding that integration can involve both digital and non-digital components (e.g., using Arduino or robotics hardware) and recognizing ethical concerns in AI-generated content.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Skills</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Includes creating infographics, editing media for accessibility, and using digital tools to remix or mashup content into new formats.</a:t>
            </a:r>
            <a:br>
              <a:rPr lang="en-US" sz="1100">
                <a:latin typeface="Arial"/>
                <a:ea typeface="Arial"/>
                <a:cs typeface="Arial"/>
                <a:sym typeface="Arial"/>
              </a:rPr>
            </a:br>
            <a:r>
              <a:rPr lang="en-US" sz="1100">
                <a:latin typeface="Arial"/>
                <a:ea typeface="Arial"/>
                <a:cs typeface="Arial"/>
                <a:sym typeface="Arial"/>
              </a:rPr>
              <a:t> Example: Turning data into a chart or combining images and video in a presentation.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Attitudes</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Reflects openness to </a:t>
            </a:r>
            <a:r>
              <a:rPr lang="en-US" sz="1100" b="1">
                <a:latin typeface="Arial"/>
                <a:ea typeface="Arial"/>
                <a:cs typeface="Arial"/>
                <a:sym typeface="Arial"/>
              </a:rPr>
              <a:t>creative iteration</a:t>
            </a:r>
            <a:r>
              <a:rPr lang="en-US" sz="1100">
                <a:latin typeface="Arial"/>
                <a:ea typeface="Arial"/>
                <a:cs typeface="Arial"/>
                <a:sym typeface="Arial"/>
              </a:rPr>
              <a:t>, willingness to learn from feedback, and caution around content credibility (e.g., deepfakes or AI-edited material).</a:t>
            </a:r>
            <a:endParaRPr sz="1100">
              <a:latin typeface="Arial"/>
              <a:ea typeface="Arial"/>
              <a:cs typeface="Arial"/>
              <a:sym typeface="Arial"/>
            </a:endParaRPr>
          </a:p>
          <a:p>
            <a:pPr marL="0" lvl="0" indent="0" algn="l" rtl="0">
              <a:lnSpc>
                <a:spcPct val="115000"/>
              </a:lnSpc>
              <a:spcBef>
                <a:spcPts val="1200"/>
              </a:spcBef>
              <a:spcAft>
                <a:spcPts val="0"/>
              </a:spcAft>
              <a:buSzPts val="1400"/>
              <a:buNone/>
            </a:pPr>
            <a:r>
              <a:rPr lang="en-US" sz="1300" b="1">
                <a:latin typeface="Arial"/>
                <a:ea typeface="Arial"/>
                <a:cs typeface="Arial"/>
                <a:sym typeface="Arial"/>
              </a:rPr>
              <a:t>→ Dimension 5: Use Cases</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Two everyday examples show this competence in action at the </a:t>
            </a:r>
            <a:r>
              <a:rPr lang="en-US" sz="1100" b="1">
                <a:latin typeface="Arial"/>
                <a:ea typeface="Arial"/>
                <a:cs typeface="Arial"/>
                <a:sym typeface="Arial"/>
              </a:rPr>
              <a:t>foundation level</a:t>
            </a:r>
            <a:r>
              <a:rPr lang="en-US" sz="1100">
                <a:latin typeface="Arial"/>
                <a:ea typeface="Arial"/>
                <a:cs typeface="Arial"/>
                <a:sym typeface="Arial"/>
              </a:rPr>
              <a: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Employment Scenario – Creating a Tutorial for Staff</a:t>
            </a:r>
            <a:r>
              <a:rPr lang="en-US" sz="1100">
                <a:latin typeface="Arial"/>
                <a:ea typeface="Arial"/>
                <a:cs typeface="Arial"/>
                <a:sym typeface="Arial"/>
              </a:rPr>
              <a:t>:  With guidance, the user can add dialogues and visuals to an internal tutorial explaining new procedures—helping others understand changes in the workplace.</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Learning Scenario – Creating a Presentation for Classmates</a:t>
            </a:r>
            <a:r>
              <a:rPr lang="en-US" sz="1100">
                <a:latin typeface="Arial"/>
                <a:ea typeface="Arial"/>
                <a:cs typeface="Arial"/>
                <a:sym typeface="Arial"/>
              </a:rPr>
              <a:t>:  The student creates a multimedia presentation at home, combining text, visuals, and digital tools like an interactive whiteboard to enhance learning in class.</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sz="1100">
              <a:latin typeface="Arial"/>
              <a:ea typeface="Arial"/>
              <a:cs typeface="Arial"/>
              <a:sym typeface="Arial"/>
            </a:endParaRPr>
          </a:p>
        </p:txBody>
      </p:sp>
      <p:sp>
        <p:nvSpPr>
          <p:cNvPr id="296" name="Google Shape;296;g329f623bc3f_0_4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29f623bc3f_0_4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400"/>
              <a:buNone/>
            </a:pPr>
            <a:r>
              <a:rPr lang="en-US">
                <a:solidFill>
                  <a:srgbClr val="000000"/>
                </a:solidFill>
              </a:rPr>
              <a:t>This slide illustrates the  Dimension 4: Safety, specifically Competence 4.4: Protecting the Environment. It outlines different proficiency levels and practical examples of knowledge, skills, and attitudes related to minimizing the environmental impact of digital technologies. </a:t>
            </a:r>
            <a:r>
              <a:rPr lang="en-US"/>
              <a:t>Competence 4.4: Protecting the Environment within the DigComp 2.2 framework focuses on the responsible use of digital technologies to minimize their environmental impact. It encourages users to understand, adopt, and promote sustainable digital practices.</a:t>
            </a:r>
            <a:endParaRPr>
              <a:solidFill>
                <a:srgbClr val="000000"/>
              </a:solidFill>
            </a:endParaRPr>
          </a:p>
          <a:p>
            <a:pPr marL="0" lvl="0" indent="0" algn="l" rtl="0">
              <a:lnSpc>
                <a:spcPct val="115000"/>
              </a:lnSpc>
              <a:spcBef>
                <a:spcPts val="1400"/>
              </a:spcBef>
              <a:spcAft>
                <a:spcPts val="0"/>
              </a:spcAft>
              <a:buSzPts val="1400"/>
              <a:buNone/>
            </a:pPr>
            <a:r>
              <a:rPr lang="en-US">
                <a:solidFill>
                  <a:srgbClr val="000000"/>
                </a:solidFill>
              </a:rPr>
              <a:t>Key Aspects Covered</a:t>
            </a:r>
            <a:endParaRPr>
              <a:solidFill>
                <a:srgbClr val="000000"/>
              </a:solidFill>
            </a:endParaRPr>
          </a:p>
          <a:p>
            <a:pPr marL="0" lvl="0" indent="0" algn="l" rtl="0">
              <a:lnSpc>
                <a:spcPct val="115000"/>
              </a:lnSpc>
              <a:spcBef>
                <a:spcPts val="1200"/>
              </a:spcBef>
              <a:spcAft>
                <a:spcPts val="0"/>
              </a:spcAft>
              <a:buSzPts val="1400"/>
              <a:buNone/>
            </a:pPr>
            <a:r>
              <a:rPr lang="en-US">
                <a:solidFill>
                  <a:srgbClr val="000000"/>
                </a:solidFill>
              </a:rPr>
              <a:t>Proficiency Levels:</a:t>
            </a:r>
            <a:endParaRPr>
              <a:solidFill>
                <a:srgbClr val="000000"/>
              </a:solidFill>
            </a:endParaRPr>
          </a:p>
          <a:p>
            <a:pPr marL="457200" lvl="0" indent="-304800" algn="l" rtl="0">
              <a:lnSpc>
                <a:spcPct val="115000"/>
              </a:lnSpc>
              <a:spcBef>
                <a:spcPts val="1200"/>
              </a:spcBef>
              <a:spcAft>
                <a:spcPts val="0"/>
              </a:spcAft>
              <a:buSzPts val="1200"/>
              <a:buFont typeface="Calibri"/>
              <a:buAutoNum type="arabicPeriod"/>
            </a:pPr>
            <a:r>
              <a:rPr lang="en-US">
                <a:solidFill>
                  <a:srgbClr val="000000"/>
                </a:solidFill>
              </a:rPr>
              <a:t>Foundation: </a:t>
            </a:r>
            <a:r>
              <a:rPr lang="en-US"/>
              <a:t>recognizing environmental impacts of digital technology—such as energy consumption, electronic waste, and resource depletion.</a:t>
            </a:r>
            <a:endParaRPr>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en-US">
                <a:solidFill>
                  <a:srgbClr val="000000"/>
                </a:solidFill>
              </a:rPr>
              <a:t>Intermediate: Identifying routine environmental impacts and discussing protection strategies.</a:t>
            </a:r>
            <a:endParaRPr>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en-US">
                <a:solidFill>
                  <a:srgbClr val="000000"/>
                </a:solidFill>
              </a:rPr>
              <a:t>Advanced: Choosing and applying appropriate solutions to reduce digital environmental harm.</a:t>
            </a:r>
            <a:endParaRPr>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en-US">
                <a:solidFill>
                  <a:srgbClr val="000000"/>
                </a:solidFill>
              </a:rPr>
              <a:t>Highly Specialized: Developing complex solutions, integrating new knowledge, and guiding others.</a:t>
            </a:r>
            <a:endParaRPr>
              <a:solidFill>
                <a:srgbClr val="000000"/>
              </a:solidFill>
            </a:endParaRPr>
          </a:p>
          <a:p>
            <a:pPr marL="0" lvl="0" indent="0" algn="l" rtl="0">
              <a:lnSpc>
                <a:spcPct val="115000"/>
              </a:lnSpc>
              <a:spcBef>
                <a:spcPts val="1200"/>
              </a:spcBef>
              <a:spcAft>
                <a:spcPts val="0"/>
              </a:spcAft>
              <a:buSzPts val="1400"/>
              <a:buNone/>
            </a:pPr>
            <a:r>
              <a:rPr lang="en-US">
                <a:solidFill>
                  <a:srgbClr val="000000"/>
                </a:solidFill>
              </a:rPr>
              <a:t>Examples of Knowledge, Skills, and Attitudes:</a:t>
            </a:r>
            <a:endParaRPr>
              <a:solidFill>
                <a:srgbClr val="000000"/>
              </a:solidFill>
            </a:endParaRPr>
          </a:p>
          <a:p>
            <a:pPr marL="457200" lvl="0" indent="-304800" algn="l" rtl="0">
              <a:lnSpc>
                <a:spcPct val="115000"/>
              </a:lnSpc>
              <a:spcBef>
                <a:spcPts val="1200"/>
              </a:spcBef>
              <a:spcAft>
                <a:spcPts val="0"/>
              </a:spcAft>
              <a:buSzPts val="1200"/>
              <a:buFont typeface="Calibri"/>
              <a:buChar char="●"/>
            </a:pPr>
            <a:r>
              <a:rPr lang="en-US">
                <a:solidFill>
                  <a:srgbClr val="000000"/>
                </a:solidFill>
              </a:rPr>
              <a:t>Awareness of environmental effects of digital device production and usage.</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Recognizing energy efficiency and low-tech strategies to reduce consumption.</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Understanding 'green' behaviors when purchasing digital devices.</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Ability to create and apply solutions to complex environmental issues.</a:t>
            </a:r>
            <a:endParaRPr>
              <a:solidFill>
                <a:srgbClr val="000000"/>
              </a:solidFill>
            </a:endParaRPr>
          </a:p>
          <a:p>
            <a:pPr marL="0" lvl="0" indent="0" algn="l" rtl="0">
              <a:lnSpc>
                <a:spcPct val="115000"/>
              </a:lnSpc>
              <a:spcBef>
                <a:spcPts val="1200"/>
              </a:spcBef>
              <a:spcAft>
                <a:spcPts val="0"/>
              </a:spcAft>
              <a:buSzPts val="1400"/>
              <a:buNone/>
            </a:pPr>
            <a:r>
              <a:rPr lang="en-US">
                <a:solidFill>
                  <a:srgbClr val="000000"/>
                </a:solidFill>
              </a:rPr>
              <a:t>Use Cases:</a:t>
            </a:r>
            <a:endParaRPr>
              <a:solidFill>
                <a:srgbClr val="000000"/>
              </a:solidFill>
            </a:endParaRPr>
          </a:p>
          <a:p>
            <a:pPr marL="457200" lvl="0" indent="-304800" algn="l" rtl="0">
              <a:lnSpc>
                <a:spcPct val="115000"/>
              </a:lnSpc>
              <a:spcBef>
                <a:spcPts val="1200"/>
              </a:spcBef>
              <a:spcAft>
                <a:spcPts val="0"/>
              </a:spcAft>
              <a:buSzPts val="1200"/>
              <a:buFont typeface="Calibri"/>
              <a:buChar char="●"/>
            </a:pPr>
            <a:r>
              <a:rPr lang="en-US">
                <a:solidFill>
                  <a:srgbClr val="000000"/>
                </a:solidFill>
              </a:rPr>
              <a:t>Employment: Using social media to share environmental protection strategies within organizations.</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Education: Leveraging digital learning platforms to spread awareness of sustainability.</a:t>
            </a:r>
            <a:endParaRPr>
              <a:solidFill>
                <a:srgbClr val="000000"/>
              </a:solidFill>
            </a:endParaRPr>
          </a:p>
          <a:p>
            <a:pPr marL="0" lvl="0" indent="0" algn="l" rtl="0">
              <a:lnSpc>
                <a:spcPct val="115000"/>
              </a:lnSpc>
              <a:spcBef>
                <a:spcPts val="1200"/>
              </a:spcBef>
              <a:spcAft>
                <a:spcPts val="0"/>
              </a:spcAft>
              <a:buSzPts val="1400"/>
              <a:buNone/>
            </a:pPr>
            <a:r>
              <a:rPr lang="en-US">
                <a:solidFill>
                  <a:srgbClr val="000000"/>
                </a:solidFill>
              </a:rPr>
              <a:t>This framework helps individuals make informed decisions to reduce the ecological footprint of digital technology. </a:t>
            </a:r>
            <a:r>
              <a:rPr lang="en-US"/>
              <a:t>It can be applied in various real-world scenarios to promote sustainable digital habits. Here are some practical ways to use this competence:</a:t>
            </a:r>
            <a:endParaRPr/>
          </a:p>
          <a:p>
            <a:pPr marL="0" lvl="0" indent="0" algn="l" rtl="0">
              <a:lnSpc>
                <a:spcPct val="115000"/>
              </a:lnSpc>
              <a:spcBef>
                <a:spcPts val="1400"/>
              </a:spcBef>
              <a:spcAft>
                <a:spcPts val="0"/>
              </a:spcAft>
              <a:buClr>
                <a:schemeClr val="dk1"/>
              </a:buClr>
              <a:buSzPts val="1100"/>
              <a:buFont typeface="Arial"/>
              <a:buNone/>
            </a:pPr>
            <a:r>
              <a:rPr lang="en-US"/>
              <a:t>1. Energy-Efficient Digital Practices</a:t>
            </a:r>
            <a:endParaRPr/>
          </a:p>
          <a:p>
            <a:pPr marL="457200" lvl="0" indent="-304800" algn="l" rtl="0">
              <a:lnSpc>
                <a:spcPct val="115000"/>
              </a:lnSpc>
              <a:spcBef>
                <a:spcPts val="1200"/>
              </a:spcBef>
              <a:spcAft>
                <a:spcPts val="0"/>
              </a:spcAft>
              <a:buClr>
                <a:schemeClr val="dk1"/>
              </a:buClr>
              <a:buSzPts val="1200"/>
              <a:buFont typeface="Calibri"/>
              <a:buChar char="●"/>
            </a:pPr>
            <a:r>
              <a:rPr lang="en-US"/>
              <a:t>Adjust device settings for optimal energy use (e.g., lowering screen brightness, using power-saving modes).</a:t>
            </a:r>
            <a:endParaRPr/>
          </a:p>
          <a:p>
            <a:pPr marL="457200" lvl="0" indent="-304800" algn="l" rtl="0">
              <a:lnSpc>
                <a:spcPct val="115000"/>
              </a:lnSpc>
              <a:spcBef>
                <a:spcPts val="0"/>
              </a:spcBef>
              <a:spcAft>
                <a:spcPts val="0"/>
              </a:spcAft>
              <a:buClr>
                <a:schemeClr val="dk1"/>
              </a:buClr>
              <a:buSzPts val="1200"/>
              <a:buFont typeface="Calibri"/>
              <a:buChar char="●"/>
            </a:pPr>
            <a:r>
              <a:rPr lang="en-US"/>
              <a:t>Turn off unused devices instead of leaving them in standby mode.</a:t>
            </a:r>
            <a:endParaRPr/>
          </a:p>
          <a:p>
            <a:pPr marL="457200" lvl="0" indent="-304800" algn="l" rtl="0">
              <a:lnSpc>
                <a:spcPct val="115000"/>
              </a:lnSpc>
              <a:spcBef>
                <a:spcPts val="0"/>
              </a:spcBef>
              <a:spcAft>
                <a:spcPts val="0"/>
              </a:spcAft>
              <a:buClr>
                <a:schemeClr val="dk1"/>
              </a:buClr>
              <a:buSzPts val="1200"/>
              <a:buFont typeface="Calibri"/>
              <a:buChar char="●"/>
            </a:pPr>
            <a:r>
              <a:rPr lang="en-US"/>
              <a:t>Choose eco-friendly search engines that offset carbon footprints.</a:t>
            </a:r>
            <a:endParaRPr/>
          </a:p>
          <a:p>
            <a:pPr marL="0" lvl="0" indent="0" algn="l" rtl="0">
              <a:lnSpc>
                <a:spcPct val="115000"/>
              </a:lnSpc>
              <a:spcBef>
                <a:spcPts val="1400"/>
              </a:spcBef>
              <a:spcAft>
                <a:spcPts val="0"/>
              </a:spcAft>
              <a:buClr>
                <a:schemeClr val="dk1"/>
              </a:buClr>
              <a:buSzPts val="1100"/>
              <a:buFont typeface="Arial"/>
              <a:buNone/>
            </a:pPr>
            <a:r>
              <a:rPr lang="en-US"/>
              <a:t>2. Sustainable Digital Consumption</a:t>
            </a:r>
            <a:endParaRPr/>
          </a:p>
          <a:p>
            <a:pPr marL="457200" lvl="0" indent="-304800" algn="l" rtl="0">
              <a:lnSpc>
                <a:spcPct val="115000"/>
              </a:lnSpc>
              <a:spcBef>
                <a:spcPts val="1200"/>
              </a:spcBef>
              <a:spcAft>
                <a:spcPts val="0"/>
              </a:spcAft>
              <a:buClr>
                <a:schemeClr val="dk1"/>
              </a:buClr>
              <a:buSzPts val="1200"/>
              <a:buFont typeface="Calibri"/>
              <a:buChar char="●"/>
            </a:pPr>
            <a:r>
              <a:rPr lang="en-US"/>
              <a:t>Extend device lifespan through proper maintenance, software updates, and repairs instead of replacing gadgets frequently.</a:t>
            </a:r>
            <a:endParaRPr/>
          </a:p>
          <a:p>
            <a:pPr marL="457200" lvl="0" indent="-304800" algn="l" rtl="0">
              <a:lnSpc>
                <a:spcPct val="115000"/>
              </a:lnSpc>
              <a:spcBef>
                <a:spcPts val="0"/>
              </a:spcBef>
              <a:spcAft>
                <a:spcPts val="0"/>
              </a:spcAft>
              <a:buClr>
                <a:schemeClr val="dk1"/>
              </a:buClr>
              <a:buSzPts val="1200"/>
              <a:buFont typeface="Calibri"/>
              <a:buChar char="●"/>
            </a:pPr>
            <a:r>
              <a:rPr lang="en-US"/>
              <a:t>Recycle electronic waste responsibly by using certified e-waste collection programs.</a:t>
            </a:r>
            <a:endParaRPr/>
          </a:p>
          <a:p>
            <a:pPr marL="457200" lvl="0" indent="-304800" algn="l" rtl="0">
              <a:lnSpc>
                <a:spcPct val="115000"/>
              </a:lnSpc>
              <a:spcBef>
                <a:spcPts val="0"/>
              </a:spcBef>
              <a:spcAft>
                <a:spcPts val="0"/>
              </a:spcAft>
              <a:buClr>
                <a:schemeClr val="dk1"/>
              </a:buClr>
              <a:buSzPts val="1200"/>
              <a:buFont typeface="Calibri"/>
              <a:buChar char="●"/>
            </a:pPr>
            <a:r>
              <a:rPr lang="en-US"/>
              <a:t>Opt for refurbished or second-hand electronics to reduce manufacturing impact.</a:t>
            </a:r>
            <a:endParaRPr/>
          </a:p>
          <a:p>
            <a:pPr marL="0" lvl="0" indent="0" algn="l" rtl="0">
              <a:lnSpc>
                <a:spcPct val="115000"/>
              </a:lnSpc>
              <a:spcBef>
                <a:spcPts val="1400"/>
              </a:spcBef>
              <a:spcAft>
                <a:spcPts val="0"/>
              </a:spcAft>
              <a:buClr>
                <a:schemeClr val="dk1"/>
              </a:buClr>
              <a:buSzPts val="1100"/>
              <a:buFont typeface="Arial"/>
              <a:buNone/>
            </a:pPr>
            <a:r>
              <a:rPr lang="en-US"/>
              <a:t>3. Green Digital Work &amp; Education</a:t>
            </a:r>
            <a:endParaRPr/>
          </a:p>
          <a:p>
            <a:pPr marL="457200" lvl="0" indent="-304800" algn="l" rtl="0">
              <a:lnSpc>
                <a:spcPct val="115000"/>
              </a:lnSpc>
              <a:spcBef>
                <a:spcPts val="1200"/>
              </a:spcBef>
              <a:spcAft>
                <a:spcPts val="0"/>
              </a:spcAft>
              <a:buClr>
                <a:schemeClr val="dk1"/>
              </a:buClr>
              <a:buSzPts val="1200"/>
              <a:buFont typeface="Calibri"/>
              <a:buChar char="●"/>
            </a:pPr>
            <a:r>
              <a:rPr lang="en-US"/>
              <a:t>Promote paperless work environments by using digital tools instead of printing excessively.</a:t>
            </a:r>
            <a:endParaRPr/>
          </a:p>
          <a:p>
            <a:pPr marL="457200" lvl="0" indent="-304800" algn="l" rtl="0">
              <a:lnSpc>
                <a:spcPct val="115000"/>
              </a:lnSpc>
              <a:spcBef>
                <a:spcPts val="0"/>
              </a:spcBef>
              <a:spcAft>
                <a:spcPts val="0"/>
              </a:spcAft>
              <a:buClr>
                <a:schemeClr val="dk1"/>
              </a:buClr>
              <a:buSzPts val="1200"/>
              <a:buFont typeface="Calibri"/>
              <a:buChar char="●"/>
            </a:pPr>
            <a:r>
              <a:rPr lang="en-US"/>
              <a:t>Use cloud storage efficiently to minimize unnecessary data storage and energy consumption.</a:t>
            </a:r>
            <a:endParaRPr/>
          </a:p>
          <a:p>
            <a:pPr marL="457200" lvl="0" indent="-304800" algn="l" rtl="0">
              <a:lnSpc>
                <a:spcPct val="115000"/>
              </a:lnSpc>
              <a:spcBef>
                <a:spcPts val="0"/>
              </a:spcBef>
              <a:spcAft>
                <a:spcPts val="0"/>
              </a:spcAft>
              <a:buClr>
                <a:schemeClr val="dk1"/>
              </a:buClr>
              <a:buSzPts val="1200"/>
              <a:buFont typeface="Calibri"/>
              <a:buChar char="●"/>
            </a:pPr>
            <a:r>
              <a:rPr lang="en-US"/>
              <a:t>Encourage virtual meetings instead of frequent travel to reduce carbon emissions.</a:t>
            </a:r>
            <a:endParaRPr/>
          </a:p>
          <a:p>
            <a:pPr marL="0" lvl="0" indent="0" algn="l" rtl="0">
              <a:lnSpc>
                <a:spcPct val="115000"/>
              </a:lnSpc>
              <a:spcBef>
                <a:spcPts val="1400"/>
              </a:spcBef>
              <a:spcAft>
                <a:spcPts val="0"/>
              </a:spcAft>
              <a:buClr>
                <a:schemeClr val="dk1"/>
              </a:buClr>
              <a:buSzPts val="1100"/>
              <a:buFont typeface="Arial"/>
              <a:buNone/>
            </a:pPr>
            <a:r>
              <a:rPr lang="en-US"/>
              <a:t>4. Advocacy &amp; Awareness</a:t>
            </a:r>
            <a:endParaRPr/>
          </a:p>
          <a:p>
            <a:pPr marL="457200" lvl="0" indent="-304800" algn="l" rtl="0">
              <a:lnSpc>
                <a:spcPct val="115000"/>
              </a:lnSpc>
              <a:spcBef>
                <a:spcPts val="1200"/>
              </a:spcBef>
              <a:spcAft>
                <a:spcPts val="0"/>
              </a:spcAft>
              <a:buClr>
                <a:schemeClr val="dk1"/>
              </a:buClr>
              <a:buSzPts val="1200"/>
              <a:buFont typeface="Calibri"/>
              <a:buChar char="●"/>
            </a:pPr>
            <a:r>
              <a:rPr lang="en-US"/>
              <a:t>Share environmental protection strategies via social media, blogs, or online communities.</a:t>
            </a:r>
            <a:endParaRPr/>
          </a:p>
          <a:p>
            <a:pPr marL="457200" lvl="0" indent="-304800" algn="l" rtl="0">
              <a:lnSpc>
                <a:spcPct val="115000"/>
              </a:lnSpc>
              <a:spcBef>
                <a:spcPts val="0"/>
              </a:spcBef>
              <a:spcAft>
                <a:spcPts val="0"/>
              </a:spcAft>
              <a:buClr>
                <a:schemeClr val="dk1"/>
              </a:buClr>
              <a:buSzPts val="1200"/>
              <a:buFont typeface="Calibri"/>
              <a:buChar char="●"/>
            </a:pPr>
            <a:r>
              <a:rPr lang="en-US"/>
              <a:t>Develop or support sustainable tech innovations, such as apps that track energy usage or promote eco-friendly behaviors.</a:t>
            </a:r>
            <a:endParaRPr/>
          </a:p>
          <a:p>
            <a:pPr marL="457200" lvl="0" indent="-304800" algn="l" rtl="0">
              <a:lnSpc>
                <a:spcPct val="115000"/>
              </a:lnSpc>
              <a:spcBef>
                <a:spcPts val="0"/>
              </a:spcBef>
              <a:spcAft>
                <a:spcPts val="0"/>
              </a:spcAft>
              <a:buClr>
                <a:schemeClr val="dk1"/>
              </a:buClr>
              <a:buSzPts val="1200"/>
              <a:buFont typeface="Calibri"/>
              <a:buChar char="●"/>
            </a:pPr>
            <a:r>
              <a:rPr lang="en-US"/>
              <a:t>Educate others on the environmental impact of digital technology and how to minimize it.</a:t>
            </a:r>
            <a:endParaRPr/>
          </a:p>
          <a:p>
            <a:pPr marL="0" lvl="0" indent="0" algn="l" rtl="0">
              <a:lnSpc>
                <a:spcPct val="115000"/>
              </a:lnSpc>
              <a:spcBef>
                <a:spcPts val="1200"/>
              </a:spcBef>
              <a:spcAft>
                <a:spcPts val="0"/>
              </a:spcAft>
              <a:buClr>
                <a:schemeClr val="dk1"/>
              </a:buClr>
              <a:buSzPts val="1100"/>
              <a:buFont typeface="Arial"/>
              <a:buNone/>
            </a:pPr>
            <a:r>
              <a:rPr lang="en-US"/>
              <a:t>Each of these steps helps create a more sustainable digital ecosystem—small changes that add up to significant positive impacts.</a:t>
            </a:r>
            <a:endParaRPr/>
          </a:p>
          <a:p>
            <a:pPr marL="0" lvl="0" indent="0" algn="l" rtl="0">
              <a:lnSpc>
                <a:spcPct val="115000"/>
              </a:lnSpc>
              <a:spcBef>
                <a:spcPts val="1200"/>
              </a:spcBef>
              <a:spcAft>
                <a:spcPts val="0"/>
              </a:spcAft>
              <a:buSzPts val="1400"/>
              <a:buNone/>
            </a:pPr>
            <a:endParaRPr>
              <a:solidFill>
                <a:srgbClr val="000000"/>
              </a:solidFill>
            </a:endParaRPr>
          </a:p>
          <a:p>
            <a:pPr marL="0" lvl="0" indent="0" algn="l" rtl="0">
              <a:lnSpc>
                <a:spcPct val="100000"/>
              </a:lnSpc>
              <a:spcBef>
                <a:spcPts val="1200"/>
              </a:spcBef>
              <a:spcAft>
                <a:spcPts val="0"/>
              </a:spcAft>
              <a:buSzPts val="1400"/>
              <a:buNone/>
            </a:pPr>
            <a:endParaRPr/>
          </a:p>
        </p:txBody>
      </p:sp>
      <p:sp>
        <p:nvSpPr>
          <p:cNvPr id="307" name="Google Shape;307;g329f623bc3f_0_4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29f623bc3f_0_50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is the definition given by the DCF</a:t>
            </a:r>
            <a:endParaRPr/>
          </a:p>
        </p:txBody>
      </p:sp>
      <p:sp>
        <p:nvSpPr>
          <p:cNvPr id="318" name="Google Shape;318;g329f623bc3f_0_5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a:latin typeface="Arial"/>
                <a:ea typeface="Arial"/>
                <a:cs typeface="Arial"/>
                <a:sym typeface="Arial"/>
              </a:rPr>
              <a:t>This slide provides instructions for an activity to help you reflect on today’s lesson about the </a:t>
            </a:r>
            <a:r>
              <a:rPr lang="en-US" b="1">
                <a:latin typeface="Arial"/>
                <a:ea typeface="Arial"/>
                <a:cs typeface="Arial"/>
                <a:sym typeface="Arial"/>
              </a:rPr>
              <a:t>European Digital Competence Framework (DCF)</a:t>
            </a:r>
            <a:r>
              <a:rPr lang="en-US">
                <a:latin typeface="Arial"/>
                <a:ea typeface="Arial"/>
                <a:cs typeface="Arial"/>
                <a:sym typeface="Arial"/>
              </a:rPr>
              <a:t>.</a:t>
            </a:r>
            <a:endParaRPr>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a:latin typeface="Arial"/>
                <a:ea typeface="Arial"/>
                <a:cs typeface="Arial"/>
                <a:sym typeface="Arial"/>
              </a:rPr>
              <a:t>Take a moment to think about how the </a:t>
            </a:r>
            <a:r>
              <a:rPr lang="en-US" b="1">
                <a:latin typeface="Arial"/>
                <a:ea typeface="Arial"/>
                <a:cs typeface="Arial"/>
                <a:sym typeface="Arial"/>
              </a:rPr>
              <a:t>DCF connects to your teaching and learning practices</a:t>
            </a:r>
            <a:r>
              <a:rPr lang="en-US">
                <a:latin typeface="Arial"/>
                <a:ea typeface="Arial"/>
                <a:cs typeface="Arial"/>
                <a:sym typeface="Arial"/>
              </a:rPr>
              <a:t>. How do its competences align with both </a:t>
            </a:r>
            <a:r>
              <a:rPr lang="en-US" b="1">
                <a:latin typeface="Arial"/>
                <a:ea typeface="Arial"/>
                <a:cs typeface="Arial"/>
                <a:sym typeface="Arial"/>
              </a:rPr>
              <a:t>real-life</a:t>
            </a:r>
            <a:r>
              <a:rPr lang="en-US">
                <a:latin typeface="Arial"/>
                <a:ea typeface="Arial"/>
                <a:cs typeface="Arial"/>
                <a:sym typeface="Arial"/>
              </a:rPr>
              <a:t> situations and the </a:t>
            </a:r>
            <a:r>
              <a:rPr lang="en-US" b="1">
                <a:latin typeface="Arial"/>
                <a:ea typeface="Arial"/>
                <a:cs typeface="Arial"/>
                <a:sym typeface="Arial"/>
              </a:rPr>
              <a:t>school context</a:t>
            </a:r>
            <a:r>
              <a:rPr lang="en-US">
                <a:latin typeface="Arial"/>
                <a:ea typeface="Arial"/>
                <a:cs typeface="Arial"/>
                <a:sym typeface="Arial"/>
              </a:rPr>
              <a:t>?</a:t>
            </a:r>
            <a:endParaRPr>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a:latin typeface="Arial"/>
                <a:ea typeface="Arial"/>
                <a:cs typeface="Arial"/>
                <a:sym typeface="Arial"/>
              </a:rPr>
              <a:t>To consolidate your learning, try applying </a:t>
            </a:r>
            <a:r>
              <a:rPr lang="en-US" b="1">
                <a:latin typeface="Arial"/>
                <a:ea typeface="Arial"/>
                <a:cs typeface="Arial"/>
                <a:sym typeface="Arial"/>
              </a:rPr>
              <a:t>one of the proposed learning scenarios</a:t>
            </a:r>
            <a:r>
              <a:rPr lang="en-US">
                <a:latin typeface="Arial"/>
                <a:ea typeface="Arial"/>
                <a:cs typeface="Arial"/>
                <a:sym typeface="Arial"/>
              </a:rPr>
              <a:t> in your classes. Then, challenge yourself to </a:t>
            </a:r>
            <a:r>
              <a:rPr lang="en-US" b="1">
                <a:latin typeface="Arial"/>
                <a:ea typeface="Arial"/>
                <a:cs typeface="Arial"/>
                <a:sym typeface="Arial"/>
              </a:rPr>
              <a:t>create a new learning scenario</a:t>
            </a:r>
            <a:r>
              <a:rPr lang="en-US">
                <a:latin typeface="Arial"/>
                <a:ea typeface="Arial"/>
                <a:cs typeface="Arial"/>
                <a:sym typeface="Arial"/>
              </a:rPr>
              <a:t> focused on a different digital competence.</a:t>
            </a:r>
            <a:endParaRPr>
              <a:latin typeface="Arial"/>
              <a:ea typeface="Arial"/>
              <a:cs typeface="Arial"/>
              <a:sym typeface="Arial"/>
            </a:endParaRPr>
          </a:p>
          <a:p>
            <a:pPr marL="0" lvl="0" indent="0" algn="l" rtl="0">
              <a:lnSpc>
                <a:spcPct val="115000"/>
              </a:lnSpc>
              <a:spcBef>
                <a:spcPts val="1200"/>
              </a:spcBef>
              <a:spcAft>
                <a:spcPts val="0"/>
              </a:spcAft>
              <a:buSzPts val="1100"/>
              <a:buNone/>
            </a:pPr>
            <a:r>
              <a:rPr lang="en-US">
                <a:latin typeface="Arial"/>
                <a:ea typeface="Arial"/>
                <a:cs typeface="Arial"/>
                <a:sym typeface="Arial"/>
              </a:rPr>
              <a:t>This reflection and hands-on activity will help deepen your understanding of how to integrate digital competences into your teaching effectively.</a:t>
            </a:r>
            <a:br>
              <a:rPr lang="en-US">
                <a:latin typeface="Arial"/>
                <a:ea typeface="Arial"/>
                <a:cs typeface="Arial"/>
                <a:sym typeface="Arial"/>
              </a:rPr>
            </a:br>
            <a:r>
              <a:rPr lang="en-US">
                <a:latin typeface="Arial"/>
                <a:ea typeface="Arial"/>
                <a:cs typeface="Arial"/>
                <a:sym typeface="Arial"/>
              </a:rPr>
              <a:t>a second activity can be: </a:t>
            </a:r>
            <a:br>
              <a:rPr lang="en-US">
                <a:latin typeface="Arial"/>
                <a:ea typeface="Arial"/>
                <a:cs typeface="Arial"/>
                <a:sym typeface="Arial"/>
              </a:rPr>
            </a:br>
            <a:r>
              <a:rPr lang="en-US">
                <a:solidFill>
                  <a:srgbClr val="1D1D1B"/>
                </a:solidFill>
              </a:rPr>
              <a:t>Instructions</a:t>
            </a:r>
            <a:endParaRPr>
              <a:solidFill>
                <a:srgbClr val="1D1D1B"/>
              </a:solidFill>
            </a:endParaRPr>
          </a:p>
          <a:p>
            <a:pPr marL="457200" lvl="0" indent="-304800" algn="l" rtl="0">
              <a:lnSpc>
                <a:spcPct val="90000"/>
              </a:lnSpc>
              <a:spcBef>
                <a:spcPts val="1200"/>
              </a:spcBef>
              <a:spcAft>
                <a:spcPts val="0"/>
              </a:spcAft>
              <a:buClr>
                <a:srgbClr val="1D1D1B"/>
              </a:buClr>
              <a:buSzPts val="1200"/>
              <a:buChar char="-"/>
            </a:pPr>
            <a:r>
              <a:rPr lang="en-US">
                <a:solidFill>
                  <a:srgbClr val="1D1D1B"/>
                </a:solidFill>
              </a:rPr>
              <a:t>Group learners in small groups (not more than 3 or 4 per group)</a:t>
            </a:r>
            <a:endParaRPr>
              <a:solidFill>
                <a:srgbClr val="1D1D1B"/>
              </a:solidFill>
            </a:endParaRPr>
          </a:p>
          <a:p>
            <a:pPr marL="457200" lvl="0" indent="-304800" algn="l" rtl="0">
              <a:lnSpc>
                <a:spcPct val="90000"/>
              </a:lnSpc>
              <a:spcBef>
                <a:spcPts val="0"/>
              </a:spcBef>
              <a:spcAft>
                <a:spcPts val="0"/>
              </a:spcAft>
              <a:buClr>
                <a:srgbClr val="1D1D1B"/>
              </a:buClr>
              <a:buSzPts val="1200"/>
              <a:buChar char="-"/>
            </a:pPr>
            <a:r>
              <a:rPr lang="en-US">
                <a:solidFill>
                  <a:srgbClr val="1D1D1B"/>
                </a:solidFill>
              </a:rPr>
              <a:t>Proved learners with the DCF document (HERE)</a:t>
            </a:r>
            <a:endParaRPr>
              <a:solidFill>
                <a:srgbClr val="1D1D1B"/>
              </a:solidFill>
            </a:endParaRPr>
          </a:p>
          <a:p>
            <a:pPr marL="457200" lvl="0" indent="-304800" algn="l" rtl="0">
              <a:lnSpc>
                <a:spcPct val="90000"/>
              </a:lnSpc>
              <a:spcBef>
                <a:spcPts val="0"/>
              </a:spcBef>
              <a:spcAft>
                <a:spcPts val="0"/>
              </a:spcAft>
              <a:buClr>
                <a:srgbClr val="1D1D1B"/>
              </a:buClr>
              <a:buSzPts val="1200"/>
              <a:buChar char="-"/>
            </a:pPr>
            <a:r>
              <a:rPr lang="en-US">
                <a:solidFill>
                  <a:srgbClr val="1D1D1B"/>
                </a:solidFill>
              </a:rPr>
              <a:t>Ask learners to reflect on one of listed competencies and, following the structure of the DCF to design at least one example of an activity can be done in class to stimulate students that competence - brainstorming activity</a:t>
            </a:r>
            <a:endParaRPr>
              <a:solidFill>
                <a:srgbClr val="1D1D1B"/>
              </a:solidFill>
            </a:endParaRPr>
          </a:p>
          <a:p>
            <a:pPr marL="457200" lvl="0" indent="-304800" algn="l" rtl="0">
              <a:lnSpc>
                <a:spcPct val="90000"/>
              </a:lnSpc>
              <a:spcBef>
                <a:spcPts val="0"/>
              </a:spcBef>
              <a:spcAft>
                <a:spcPts val="0"/>
              </a:spcAft>
              <a:buClr>
                <a:srgbClr val="1D1D1B"/>
              </a:buClr>
              <a:buSzPts val="1200"/>
              <a:buChar char="-"/>
            </a:pPr>
            <a:r>
              <a:rPr lang="en-US">
                <a:solidFill>
                  <a:srgbClr val="1D1D1B"/>
                </a:solidFill>
              </a:rPr>
              <a:t>Share the ideas between groups and highlight the take home messages</a:t>
            </a:r>
            <a:endParaRPr>
              <a:solidFill>
                <a:srgbClr val="1D1D1B"/>
              </a:solidFill>
            </a:endParaRPr>
          </a:p>
          <a:p>
            <a:pPr marL="457200" lvl="0" indent="-228600" algn="l" rtl="0">
              <a:lnSpc>
                <a:spcPct val="90000"/>
              </a:lnSpc>
              <a:spcBef>
                <a:spcPts val="1200"/>
              </a:spcBef>
              <a:spcAft>
                <a:spcPts val="0"/>
              </a:spcAft>
              <a:buClr>
                <a:schemeClr val="dk1"/>
              </a:buClr>
              <a:buSzPts val="1800"/>
              <a:buFont typeface="Arial"/>
              <a:buNone/>
            </a:pPr>
            <a:r>
              <a:rPr lang="en-US" sz="1800">
                <a:solidFill>
                  <a:srgbClr val="1D1D1B"/>
                </a:solidFill>
              </a:rPr>
              <a:t>			</a:t>
            </a:r>
            <a:endParaRPr sz="1100">
              <a:latin typeface="Arial"/>
              <a:ea typeface="Arial"/>
              <a:cs typeface="Arial"/>
              <a:sym typeface="Arial"/>
            </a:endParaRPr>
          </a:p>
          <a:p>
            <a:pPr marL="0" lvl="0" indent="0" algn="l" rtl="0">
              <a:lnSpc>
                <a:spcPct val="100000"/>
              </a:lnSpc>
              <a:spcBef>
                <a:spcPts val="0"/>
              </a:spcBef>
              <a:spcAft>
                <a:spcPts val="0"/>
              </a:spcAft>
              <a:buSzPts val="1400"/>
              <a:buNone/>
            </a:pPr>
            <a:endParaRPr/>
          </a:p>
        </p:txBody>
      </p:sp>
      <p:sp>
        <p:nvSpPr>
          <p:cNvPr id="329" name="Google Shape;329;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555728db8b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homework assignment is a way to invite teachers to reflect on their  national curriculum in light of your professional experience.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Here a sequence of instructions to give to the teachers to complete the assignment at home:</a:t>
            </a:r>
            <a:br>
              <a:rPr lang="en-US"/>
            </a:br>
            <a:r>
              <a:rPr lang="en-US"/>
              <a:t>- First start from your national curriculum for digital education, evaluate whether the curriculum is practical, up to date, realistic, or in need of reform. Your analysis should be concise, around 300–400 words, and grounded in your context.</a:t>
            </a:r>
            <a:endParaRPr/>
          </a:p>
          <a:p>
            <a:pPr marL="457200" lvl="0" indent="-317500" algn="l" rtl="0">
              <a:lnSpc>
                <a:spcPct val="100000"/>
              </a:lnSpc>
              <a:spcBef>
                <a:spcPts val="0"/>
              </a:spcBef>
              <a:spcAft>
                <a:spcPts val="0"/>
              </a:spcAft>
              <a:buSzPts val="1400"/>
              <a:buChar char="-"/>
            </a:pPr>
            <a:r>
              <a:rPr lang="en-US"/>
              <a:t>Then, briefly resume the main points of  the EU Digital Competence Framework (DigComp) and compare it with your national curriculum. Focus on areas of alignment and divergence, particularly regarding digital skills integration. This section should be around 400–500 words.</a:t>
            </a:r>
            <a:endParaRPr/>
          </a:p>
          <a:p>
            <a:pPr marL="0" lvl="0" indent="0" algn="l" rtl="0">
              <a:lnSpc>
                <a:spcPct val="100000"/>
              </a:lnSpc>
              <a:spcBef>
                <a:spcPts val="0"/>
              </a:spcBef>
              <a:spcAft>
                <a:spcPts val="0"/>
              </a:spcAft>
              <a:buSzPts val="1400"/>
              <a:buNone/>
            </a:pPr>
            <a:r>
              <a:rPr lang="en-US"/>
              <a:t>Please keep the total length under 1000 words and submit your work in PDF or Word format by [insert deadline].</a:t>
            </a:r>
            <a:endParaRPr/>
          </a:p>
          <a:p>
            <a:pPr marL="0" lvl="0" indent="0" algn="l" rtl="0">
              <a:lnSpc>
                <a:spcPct val="100000"/>
              </a:lnSpc>
              <a:spcBef>
                <a:spcPts val="0"/>
              </a:spcBef>
              <a:spcAft>
                <a:spcPts val="0"/>
              </a:spcAft>
              <a:buSzPts val="1400"/>
              <a:buNone/>
            </a:pPr>
            <a:r>
              <a:rPr lang="en-US"/>
              <a:t>This task aims to encourage critical reflection and foster alignment with European digital competence goals.</a:t>
            </a:r>
            <a:endParaRPr/>
          </a:p>
        </p:txBody>
      </p:sp>
      <p:sp>
        <p:nvSpPr>
          <p:cNvPr id="335" name="Google Shape;335;g3555728db8b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is helpful to share with learners some additional information about DCF, the action plan and…. They can use the shared documents as materials for personal study and as a guide for the future activities.</a:t>
            </a:r>
            <a:endParaRPr/>
          </a:p>
        </p:txBody>
      </p:sp>
      <p:sp>
        <p:nvSpPr>
          <p:cNvPr id="341" name="Google Shape;341;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5773f6aa0f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7" name="Google Shape;347;g35773f6aa0f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is just a reminder for you and a way to introduce to the learners what are the expected educational outcomes of this unit</a:t>
            </a:r>
            <a:endParaRPr/>
          </a:p>
        </p:txBody>
      </p:sp>
      <p:sp>
        <p:nvSpPr>
          <p:cNvPr id="142" name="Google Shape;14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555728db8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555728db8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9" name="Google Shape;149;g3555728db8b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555728db8b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555728db8b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6" name="Google Shape;156;g3555728db8b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With this introductory slide you can explain to the learned the main topic of the module and how it is linked to the THINKER project.</a:t>
            </a:r>
            <a:br>
              <a:rPr lang="en-US"/>
            </a:br>
            <a:r>
              <a:rPr lang="en-US"/>
              <a:t>In this lesson, we’ll explore the European Digital Competence Framework, which serves as a reference for all EU countries when designing national curricula. Understanding this framework is essential for educators, as it ensures that the digital skills they teach align with recognized standards across Europe.</a:t>
            </a:r>
            <a:endParaRPr/>
          </a:p>
          <a:p>
            <a:pPr marL="0" lvl="0" indent="0" algn="l" rtl="0">
              <a:lnSpc>
                <a:spcPct val="115000"/>
              </a:lnSpc>
              <a:spcBef>
                <a:spcPts val="1200"/>
              </a:spcBef>
              <a:spcAft>
                <a:spcPts val="0"/>
              </a:spcAft>
              <a:buClr>
                <a:schemeClr val="dk1"/>
              </a:buClr>
              <a:buSzPts val="1100"/>
              <a:buFont typeface="Arial"/>
              <a:buNone/>
            </a:pPr>
            <a:r>
              <a:rPr lang="en-US"/>
              <a:t>By familiarizing themselves with the framework, teachers can better address key digital competencies that students will need in the future. This is crucial in preparing learners not only for academic success but also for the evolving digital landscape in their professional lives.</a:t>
            </a:r>
            <a:endParaRPr/>
          </a:p>
          <a:p>
            <a:pPr marL="0" lvl="0" indent="0" algn="l" rtl="0">
              <a:lnSpc>
                <a:spcPct val="115000"/>
              </a:lnSpc>
              <a:spcBef>
                <a:spcPts val="1200"/>
              </a:spcBef>
              <a:spcAft>
                <a:spcPts val="0"/>
              </a:spcAft>
              <a:buClr>
                <a:schemeClr val="dk1"/>
              </a:buClr>
              <a:buSzPts val="1100"/>
              <a:buFont typeface="Arial"/>
              <a:buNone/>
            </a:pPr>
            <a:r>
              <a:rPr lang="en-US"/>
              <a:t>The framework also provides practical guidance on integrating digital competencies into existing curricula. It supports cross-disciplinary learning, helping teachers incorporate digital skills in a meaningful way, making lessons more engaging and relevant. Ultimately, it equips students with the digital literacy they need to thrive in an increasingly digital world.</a:t>
            </a:r>
            <a:endParaRPr/>
          </a:p>
          <a:p>
            <a:pPr marL="0" lvl="0" indent="0" algn="l" rtl="0">
              <a:lnSpc>
                <a:spcPct val="100000"/>
              </a:lnSpc>
              <a:spcBef>
                <a:spcPts val="1200"/>
              </a:spcBef>
              <a:spcAft>
                <a:spcPts val="0"/>
              </a:spcAft>
              <a:buSzPts val="1400"/>
              <a:buNone/>
            </a:pPr>
            <a:endParaRPr/>
          </a:p>
        </p:txBody>
      </p:sp>
      <p:sp>
        <p:nvSpPr>
          <p:cNvPr id="162" name="Google Shape;16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4ccac1596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g34ccac1596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a:t>For this activity, we’ll begin by engaging you in a discussion about the current levels of digital competence—DigiComp—across EU countries. Think about what you know regarding how digitally prepared different nations are, and what might influence these differences.</a:t>
            </a:r>
            <a:endParaRPr/>
          </a:p>
          <a:p>
            <a:pPr marL="0" lvl="0" indent="0" algn="l" rtl="0">
              <a:lnSpc>
                <a:spcPct val="115000"/>
              </a:lnSpc>
              <a:spcBef>
                <a:spcPts val="1200"/>
              </a:spcBef>
              <a:spcAft>
                <a:spcPts val="0"/>
              </a:spcAft>
              <a:buClr>
                <a:schemeClr val="dk1"/>
              </a:buClr>
              <a:buSzPts val="1100"/>
              <a:buFont typeface="Arial"/>
              <a:buNone/>
            </a:pPr>
            <a:r>
              <a:rPr lang="en-US"/>
              <a:t>Then, let’s bring it closer to home: reflect on your own digital skills. What are you expected to be able to do today, as a teacher in a digital school environment? Consider things like using digital tools for teaching, assessing students online, managing digital safety, or promoting digital citizenship.</a:t>
            </a:r>
            <a:endParaRPr/>
          </a:p>
          <a:p>
            <a:pPr marL="0" lvl="0" indent="0" algn="l" rtl="0">
              <a:lnSpc>
                <a:spcPct val="115000"/>
              </a:lnSpc>
              <a:spcBef>
                <a:spcPts val="1200"/>
              </a:spcBef>
              <a:spcAft>
                <a:spcPts val="0"/>
              </a:spcAft>
              <a:buClr>
                <a:schemeClr val="dk1"/>
              </a:buClr>
              <a:buSzPts val="1100"/>
              <a:buFont typeface="Arial"/>
              <a:buNone/>
            </a:pPr>
            <a:r>
              <a:rPr lang="en-US"/>
              <a:t>This self-reflection will help us understand where we stand personally, while also opening up a broader conversation about national and institutional readiness in the digital education era.</a:t>
            </a:r>
            <a:endParaRPr/>
          </a:p>
          <a:p>
            <a:pPr marL="0" lvl="0" indent="0" algn="l" rtl="0">
              <a:lnSpc>
                <a:spcPct val="100000"/>
              </a:lnSpc>
              <a:spcBef>
                <a:spcPts val="1200"/>
              </a:spcBef>
              <a:spcAft>
                <a:spcPts val="0"/>
              </a:spcAft>
              <a:buSzPts val="1400"/>
              <a:buNone/>
            </a:pPr>
            <a:endParaRPr/>
          </a:p>
        </p:txBody>
      </p:sp>
      <p:sp>
        <p:nvSpPr>
          <p:cNvPr id="169" name="Google Shape;169;g34ccac15964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sz="1100">
                <a:solidFill>
                  <a:srgbClr val="1D1D1B"/>
                </a:solidFill>
              </a:rPr>
              <a:t>Europe’s digital transformation will accelerate with the rapid advance of new technologies like artificial intelligence, robotics, cloud computing and blockchain. Like previous major technological advances, digitisation affects how people live, interact, study and work. While there are many opportunities arising from digital transformation, the biggest risk today is of a society ill-prepared for the future. </a:t>
            </a:r>
            <a:endParaRPr sz="1100">
              <a:solidFill>
                <a:srgbClr val="1D1D1B"/>
              </a:solidFill>
            </a:endParaRPr>
          </a:p>
          <a:p>
            <a:pPr marL="0" lvl="0" indent="0" algn="l" rtl="0">
              <a:lnSpc>
                <a:spcPct val="100000"/>
              </a:lnSpc>
              <a:spcBef>
                <a:spcPts val="1000"/>
              </a:spcBef>
              <a:spcAft>
                <a:spcPts val="0"/>
              </a:spcAft>
              <a:buSzPts val="1100"/>
              <a:buNone/>
            </a:pPr>
            <a:r>
              <a:rPr lang="en-US" sz="1100">
                <a:solidFill>
                  <a:srgbClr val="1D1D1B"/>
                </a:solidFill>
              </a:rPr>
              <a:t>This chart show the average level of Digital competencies in the EU Countries.  - A slide can be added here→ to show the level of Digital competencies in Italy, Ireland, Croatia, the Netherlands and Cyprus</a:t>
            </a:r>
            <a:endParaRPr sz="1100">
              <a:solidFill>
                <a:srgbClr val="1D1D1B"/>
              </a:solidFill>
            </a:endParaRPr>
          </a:p>
          <a:p>
            <a:pPr marL="0" lvl="0" indent="0" algn="l" rtl="0">
              <a:lnSpc>
                <a:spcPct val="100000"/>
              </a:lnSpc>
              <a:spcBef>
                <a:spcPts val="1000"/>
              </a:spcBef>
              <a:spcAft>
                <a:spcPts val="1000"/>
              </a:spcAft>
              <a:buClr>
                <a:schemeClr val="dk1"/>
              </a:buClr>
              <a:buSzPts val="1100"/>
              <a:buFont typeface="Arial"/>
              <a:buNone/>
            </a:pPr>
            <a:r>
              <a:rPr lang="en-US" sz="1100">
                <a:solidFill>
                  <a:srgbClr val="1D1D1B"/>
                </a:solidFill>
              </a:rPr>
              <a:t>If education is to be the backbone of growth and inclusion in the EU, a key task is preparing citizens to make the most of the opportunities and meet the challenges of a fast-moving, globalised and interconnected world. In this context, </a:t>
            </a:r>
            <a:r>
              <a:rPr lang="en-US" sz="1100" b="1">
                <a:solidFill>
                  <a:srgbClr val="1D1D1B"/>
                </a:solidFill>
              </a:rPr>
              <a:t>digital competences and skills</a:t>
            </a:r>
            <a:r>
              <a:rPr lang="en-US" sz="1100">
                <a:solidFill>
                  <a:srgbClr val="1D1D1B"/>
                </a:solidFill>
              </a:rPr>
              <a:t> are essential to give every individual an equal chance to thrive in life, find employment and to be an engaged citizen. The </a:t>
            </a:r>
            <a:r>
              <a:rPr lang="en-US" sz="1100" b="1">
                <a:solidFill>
                  <a:srgbClr val="1D1D1B"/>
                </a:solidFill>
              </a:rPr>
              <a:t>Digital Education Vision for the European Schools</a:t>
            </a:r>
            <a:r>
              <a:rPr lang="en-US" sz="1100">
                <a:solidFill>
                  <a:srgbClr val="1D1D1B"/>
                </a:solidFill>
              </a:rPr>
              <a:t> states that digital competence must be developed in every learner as  written in the official documents → The quotation is in the slide</a:t>
            </a:r>
            <a:endParaRPr/>
          </a:p>
        </p:txBody>
      </p:sp>
      <p:sp>
        <p:nvSpPr>
          <p:cNvPr id="175" name="Google Shape;17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29f623bc3f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1000"/>
              </a:spcAft>
              <a:buSzPts val="1100"/>
              <a:buNone/>
            </a:pPr>
            <a:r>
              <a:rPr lang="en-US" sz="1100">
                <a:solidFill>
                  <a:srgbClr val="1D1D1B"/>
                </a:solidFill>
              </a:rPr>
              <a:t>This slide can be used to reinforce the previous one or instead of the previous one or as a way to reinforce what has been said in the previous part</a:t>
            </a:r>
            <a:endParaRPr/>
          </a:p>
        </p:txBody>
      </p:sp>
      <p:sp>
        <p:nvSpPr>
          <p:cNvPr id="184" name="Google Shape;184;g329f623bc3f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g355c8411588_0_51"/>
          <p:cNvPicPr preferRelativeResize="0"/>
          <p:nvPr/>
        </p:nvPicPr>
        <p:blipFill rotWithShape="1">
          <a:blip r:embed="rId2">
            <a:alphaModFix/>
          </a:blip>
          <a:srcRect/>
          <a:stretch/>
        </p:blipFill>
        <p:spPr>
          <a:xfrm>
            <a:off x="0" y="0"/>
            <a:ext cx="5135947" cy="6857999"/>
          </a:xfrm>
          <a:prstGeom prst="rect">
            <a:avLst/>
          </a:prstGeom>
          <a:noFill/>
          <a:ln>
            <a:noFill/>
          </a:ln>
        </p:spPr>
      </p:pic>
      <p:sp>
        <p:nvSpPr>
          <p:cNvPr id="17" name="Google Shape;17;g355c8411588_0_51"/>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g355c8411588_0_5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g355c8411588_0_51"/>
          <p:cNvSpPr txBox="1"/>
          <p:nvPr/>
        </p:nvSpPr>
        <p:spPr>
          <a:xfrm>
            <a:off x="2836615" y="6125538"/>
            <a:ext cx="8135100" cy="57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g355c8411588_0_51"/>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g355c8411588_0_51"/>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g355c8411588_0_51"/>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8101DEA1-E214-CD40-4A1B-9A2008E58F76}"/>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09"/>
        <p:cNvGrpSpPr/>
        <p:nvPr/>
      </p:nvGrpSpPr>
      <p:grpSpPr>
        <a:xfrm>
          <a:off x="0" y="0"/>
          <a:ext cx="0" cy="0"/>
          <a:chOff x="0" y="0"/>
          <a:chExt cx="0" cy="0"/>
        </a:xfrm>
      </p:grpSpPr>
      <p:sp>
        <p:nvSpPr>
          <p:cNvPr id="110" name="Google Shape;110;p19"/>
          <p:cNvSpPr txBox="1">
            <a:spLocks noGrp="1"/>
          </p:cNvSpPr>
          <p:nvPr>
            <p:ph type="ctrTitle"/>
          </p:nvPr>
        </p:nvSpPr>
        <p:spPr>
          <a:xfrm>
            <a:off x="2179865" y="2937536"/>
            <a:ext cx="7832271" cy="1600197"/>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1" name="Google Shape;111;p19"/>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112" name="Google Shape;112;p19"/>
          <p:cNvSpPr txBox="1"/>
          <p:nvPr/>
        </p:nvSpPr>
        <p:spPr>
          <a:xfrm>
            <a:off x="2972524" y="6109513"/>
            <a:ext cx="8062185"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113" name="Google Shape;113;p19"/>
          <p:cNvSpPr/>
          <p:nvPr/>
        </p:nvSpPr>
        <p:spPr>
          <a:xfrm flipH="1">
            <a:off x="2172707" y="2913643"/>
            <a:ext cx="7839428" cy="4571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5" name="Google Shape;115;p19"/>
          <p:cNvGrpSpPr/>
          <p:nvPr/>
        </p:nvGrpSpPr>
        <p:grpSpPr>
          <a:xfrm>
            <a:off x="2179865" y="4729766"/>
            <a:ext cx="7832271" cy="1110328"/>
            <a:chOff x="2179603" y="4888792"/>
            <a:chExt cx="7798545" cy="1110328"/>
          </a:xfrm>
        </p:grpSpPr>
        <p:pic>
          <p:nvPicPr>
            <p:cNvPr id="116" name="Google Shape;116;p19"/>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117" name="Google Shape;117;p19"/>
            <p:cNvPicPr preferRelativeResize="0"/>
            <p:nvPr/>
          </p:nvPicPr>
          <p:blipFill rotWithShape="1">
            <a:blip r:embed="rId4">
              <a:alphaModFix/>
            </a:blip>
            <a:srcRect l="9996" t="21988" r="6842" b="5544"/>
            <a:stretch/>
          </p:blipFill>
          <p:spPr>
            <a:xfrm>
              <a:off x="3796545" y="4949617"/>
              <a:ext cx="1406759" cy="526545"/>
            </a:xfrm>
            <a:prstGeom prst="rect">
              <a:avLst/>
            </a:prstGeom>
            <a:noFill/>
            <a:ln>
              <a:noFill/>
            </a:ln>
          </p:spPr>
        </p:pic>
        <p:pic>
          <p:nvPicPr>
            <p:cNvPr id="118" name="Google Shape;118;p19"/>
            <p:cNvPicPr preferRelativeResize="0"/>
            <p:nvPr/>
          </p:nvPicPr>
          <p:blipFill rotWithShape="1">
            <a:blip r:embed="rId5">
              <a:alphaModFix/>
            </a:blip>
            <a:srcRect/>
            <a:stretch/>
          </p:blipFill>
          <p:spPr>
            <a:xfrm>
              <a:off x="5134273" y="4888792"/>
              <a:ext cx="1053678" cy="602102"/>
            </a:xfrm>
            <a:prstGeom prst="rect">
              <a:avLst/>
            </a:prstGeom>
            <a:noFill/>
            <a:ln>
              <a:noFill/>
            </a:ln>
          </p:spPr>
        </p:pic>
        <p:pic>
          <p:nvPicPr>
            <p:cNvPr id="119" name="Google Shape;119;p19"/>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120" name="Google Shape;120;p19"/>
            <p:cNvPicPr preferRelativeResize="0"/>
            <p:nvPr/>
          </p:nvPicPr>
          <p:blipFill rotWithShape="1">
            <a:blip r:embed="rId7">
              <a:alphaModFix/>
            </a:blip>
            <a:srcRect l="6519" t="2905" r="6458"/>
            <a:stretch/>
          </p:blipFill>
          <p:spPr>
            <a:xfrm>
              <a:off x="7781600" y="4945247"/>
              <a:ext cx="2196548" cy="545647"/>
            </a:xfrm>
            <a:prstGeom prst="rect">
              <a:avLst/>
            </a:prstGeom>
            <a:noFill/>
            <a:ln>
              <a:noFill/>
            </a:ln>
          </p:spPr>
        </p:pic>
        <p:pic>
          <p:nvPicPr>
            <p:cNvPr id="121" name="Google Shape;121;p19"/>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122" name="Google Shape;122;p19"/>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123" name="Google Shape;123;p19"/>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124" name="Google Shape;124;p19"/>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125" name="Google Shape;125;p19"/>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384;p30">
            <a:extLst>
              <a:ext uri="{FF2B5EF4-FFF2-40B4-BE49-F238E27FC236}">
                <a16:creationId xmlns:a16="http://schemas.microsoft.com/office/drawing/2014/main" id="{9850CDC6-0430-A1FF-B335-67E816E17294}"/>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g355c8411588_0_60"/>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g355c8411588_0_60"/>
          <p:cNvPicPr preferRelativeResize="0"/>
          <p:nvPr/>
        </p:nvPicPr>
        <p:blipFill rotWithShape="1">
          <a:blip r:embed="rId3">
            <a:alphaModFix/>
          </a:blip>
          <a:srcRect/>
          <a:stretch/>
        </p:blipFill>
        <p:spPr>
          <a:xfrm>
            <a:off x="0" y="0"/>
            <a:ext cx="5135947" cy="6857999"/>
          </a:xfrm>
          <a:prstGeom prst="rect">
            <a:avLst/>
          </a:prstGeom>
          <a:noFill/>
          <a:ln>
            <a:noFill/>
          </a:ln>
        </p:spPr>
      </p:pic>
      <p:sp>
        <p:nvSpPr>
          <p:cNvPr id="28" name="Google Shape;28;g355c8411588_0_60"/>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g355c8411588_0_60"/>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g355c8411588_0_60"/>
          <p:cNvSpPr txBox="1"/>
          <p:nvPr/>
        </p:nvSpPr>
        <p:spPr>
          <a:xfrm>
            <a:off x="2836615" y="6137080"/>
            <a:ext cx="81351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g355c8411588_0_60"/>
          <p:cNvSpPr txBox="1">
            <a:spLocks noGrp="1"/>
          </p:cNvSpPr>
          <p:nvPr>
            <p:ph type="ctrTitle"/>
          </p:nvPr>
        </p:nvSpPr>
        <p:spPr>
          <a:xfrm>
            <a:off x="374726" y="2184268"/>
            <a:ext cx="48993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g355c8411588_0_60"/>
          <p:cNvSpPr txBox="1">
            <a:spLocks noGrp="1"/>
          </p:cNvSpPr>
          <p:nvPr>
            <p:ph type="subTitle" idx="1"/>
          </p:nvPr>
        </p:nvSpPr>
        <p:spPr>
          <a:xfrm>
            <a:off x="401324" y="3651830"/>
            <a:ext cx="48993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g355c8411588_0_60"/>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F2BC089A-DC39-E89E-63CD-3EA19A8D8F72}"/>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5"/>
          <p:cNvSpPr txBox="1">
            <a:spLocks noGrp="1"/>
          </p:cNvSpPr>
          <p:nvPr>
            <p:ph type="body" idx="1"/>
          </p:nvPr>
        </p:nvSpPr>
        <p:spPr>
          <a:xfrm>
            <a:off x="97970" y="854672"/>
            <a:ext cx="11944351" cy="550862"/>
          </a:xfrm>
          <a:prstGeom prst="rect">
            <a:avLst/>
          </a:prstGeom>
          <a:noFill/>
          <a:ln>
            <a:noFill/>
          </a:ln>
        </p:spPr>
        <p:txBody>
          <a:bodyPr spcFirstLastPara="1" wrap="square" lIns="91425" tIns="45700" rIns="91425" bIns="45700" anchor="ctr" anchorCtr="0">
            <a:noAutofit/>
          </a:bodyPr>
          <a:lstStyle>
            <a:lvl1pPr marL="457200" marR="0" lvl="0" indent="-228600" algn="just" rtl="0">
              <a:lnSpc>
                <a:spcPct val="90000"/>
              </a:lnSpc>
              <a:spcBef>
                <a:spcPts val="1000"/>
              </a:spcBef>
              <a:spcAft>
                <a:spcPts val="0"/>
              </a:spcAft>
              <a:buClr>
                <a:schemeClr val="accent1"/>
              </a:buClr>
              <a:buSzPts val="2400"/>
              <a:buFont typeface="Arial"/>
              <a:buNone/>
              <a:defRPr sz="2400" b="1" i="0" u="none" strike="noStrike" cap="none">
                <a:solidFill>
                  <a:schemeClr val="accen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15"/>
          <p:cNvSpPr txBox="1">
            <a:spLocks noGrp="1"/>
          </p:cNvSpPr>
          <p:nvPr>
            <p:ph type="body" idx="2"/>
          </p:nvPr>
        </p:nvSpPr>
        <p:spPr>
          <a:xfrm>
            <a:off x="97971" y="1462685"/>
            <a:ext cx="11944350" cy="528917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41"/>
        <p:cNvGrpSpPr/>
        <p:nvPr/>
      </p:nvGrpSpPr>
      <p:grpSpPr>
        <a:xfrm>
          <a:off x="0" y="0"/>
          <a:ext cx="0" cy="0"/>
          <a:chOff x="0" y="0"/>
          <a:chExt cx="0" cy="0"/>
        </a:xfrm>
      </p:grpSpPr>
      <p:sp>
        <p:nvSpPr>
          <p:cNvPr id="42" name="Google Shape;42;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4"/>
        <p:cNvGrpSpPr/>
        <p:nvPr/>
      </p:nvGrpSpPr>
      <p:grpSpPr>
        <a:xfrm>
          <a:off x="0" y="0"/>
          <a:ext cx="0" cy="0"/>
          <a:chOff x="0" y="0"/>
          <a:chExt cx="0" cy="0"/>
        </a:xfrm>
      </p:grpSpPr>
      <p:sp>
        <p:nvSpPr>
          <p:cNvPr id="45" name="Google Shape;45;g3555728db8b_0_5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6" name="Google Shape;46;g3555728db8b_0_5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7" name="Google Shape;47;g3555728db8b_0_5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8" name="Google Shape;48;g3555728db8b_0_5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50" name="Google Shape;50;g3555728db8b_0_53"/>
          <p:cNvGrpSpPr/>
          <p:nvPr/>
        </p:nvGrpSpPr>
        <p:grpSpPr>
          <a:xfrm>
            <a:off x="2179811" y="4729766"/>
            <a:ext cx="7832078" cy="1110328"/>
            <a:chOff x="2179603" y="4888792"/>
            <a:chExt cx="7798544" cy="1110328"/>
          </a:xfrm>
        </p:grpSpPr>
        <p:pic>
          <p:nvPicPr>
            <p:cNvPr id="51" name="Google Shape;51;g3555728db8b_0_5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52" name="Google Shape;52;g3555728db8b_0_53"/>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53" name="Google Shape;53;g3555728db8b_0_5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4" name="Google Shape;54;g3555728db8b_0_5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5" name="Google Shape;55;g3555728db8b_0_53"/>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56" name="Google Shape;56;g3555728db8b_0_5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7" name="Google Shape;57;g3555728db8b_0_5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8" name="Google Shape;58;g3555728db8b_0_5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9" name="Google Shape;59;g3555728db8b_0_5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60" name="Google Shape;60;g3555728db8b_0_5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384;p30">
            <a:extLst>
              <a:ext uri="{FF2B5EF4-FFF2-40B4-BE49-F238E27FC236}">
                <a16:creationId xmlns:a16="http://schemas.microsoft.com/office/drawing/2014/main" id="{91169E6A-09E9-8C78-BE67-51C6E234DB2A}"/>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4"/>
        <p:cNvGrpSpPr/>
        <p:nvPr/>
      </p:nvGrpSpPr>
      <p:grpSpPr>
        <a:xfrm>
          <a:off x="0" y="0"/>
          <a:ext cx="0" cy="0"/>
          <a:chOff x="0" y="0"/>
          <a:chExt cx="0" cy="0"/>
        </a:xfrm>
      </p:grpSpPr>
      <p:sp>
        <p:nvSpPr>
          <p:cNvPr id="65" name="Google Shape;65;g35773f6aa0f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6" name="Google Shape;66;g35773f6aa0f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7" name="Google Shape;67;g35773f6aa0f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8" name="Google Shape;68;g35773f6aa0f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70" name="Google Shape;70;g35773f6aa0f_0_63"/>
          <p:cNvGrpSpPr/>
          <p:nvPr/>
        </p:nvGrpSpPr>
        <p:grpSpPr>
          <a:xfrm>
            <a:off x="2179811" y="4729766"/>
            <a:ext cx="7832078" cy="1110328"/>
            <a:chOff x="2179603" y="4888792"/>
            <a:chExt cx="7798544" cy="1110328"/>
          </a:xfrm>
        </p:grpSpPr>
        <p:pic>
          <p:nvPicPr>
            <p:cNvPr id="71" name="Google Shape;71;g35773f6aa0f_0_6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72" name="Google Shape;72;g35773f6aa0f_0_63"/>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73" name="Google Shape;73;g35773f6aa0f_0_6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74" name="Google Shape;74;g35773f6aa0f_0_6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75" name="Google Shape;75;g35773f6aa0f_0_63"/>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76" name="Google Shape;76;g35773f6aa0f_0_6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77" name="Google Shape;77;g35773f6aa0f_0_6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78" name="Google Shape;78;g35773f6aa0f_0_6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79" name="Google Shape;79;g35773f6aa0f_0_6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80" name="Google Shape;80;g35773f6aa0f_0_6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384;p30">
            <a:extLst>
              <a:ext uri="{FF2B5EF4-FFF2-40B4-BE49-F238E27FC236}">
                <a16:creationId xmlns:a16="http://schemas.microsoft.com/office/drawing/2014/main" id="{20DBEC1F-4C9D-463D-CEEB-CCC2D5341BBC}"/>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81"/>
        <p:cNvGrpSpPr/>
        <p:nvPr/>
      </p:nvGrpSpPr>
      <p:grpSpPr>
        <a:xfrm>
          <a:off x="0" y="0"/>
          <a:ext cx="0" cy="0"/>
          <a:chOff x="0" y="0"/>
          <a:chExt cx="0" cy="0"/>
        </a:xfrm>
      </p:grpSpPr>
      <p:sp>
        <p:nvSpPr>
          <p:cNvPr id="82" name="Google Shape;82;g35773f6aa0f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g35773f6aa0f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90"/>
        <p:cNvGrpSpPr/>
        <p:nvPr/>
      </p:nvGrpSpPr>
      <p:grpSpPr>
        <a:xfrm>
          <a:off x="0" y="0"/>
          <a:ext cx="0" cy="0"/>
          <a:chOff x="0" y="0"/>
          <a:chExt cx="0" cy="0"/>
        </a:xfrm>
      </p:grpSpPr>
      <p:pic>
        <p:nvPicPr>
          <p:cNvPr id="91" name="Google Shape;91;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92" name="Google Shape;92;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3" name="Google Shape;93;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94" name="Google Shape;94;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95" name="Google Shape;95;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7" name="Google Shape;97;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644329E6-A1B4-743F-D59A-C1FF071174AC}"/>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99"/>
        <p:cNvGrpSpPr/>
        <p:nvPr/>
      </p:nvGrpSpPr>
      <p:grpSpPr>
        <a:xfrm>
          <a:off x="0" y="0"/>
          <a:ext cx="0" cy="0"/>
          <a:chOff x="0" y="0"/>
          <a:chExt cx="0" cy="0"/>
        </a:xfrm>
      </p:grpSpPr>
      <p:pic>
        <p:nvPicPr>
          <p:cNvPr id="100" name="Google Shape;100;p12"/>
          <p:cNvPicPr preferRelativeResize="0"/>
          <p:nvPr/>
        </p:nvPicPr>
        <p:blipFill rotWithShape="1">
          <a:blip r:embed="rId2">
            <a:alphaModFix/>
          </a:blip>
          <a:srcRect/>
          <a:stretch/>
        </p:blipFill>
        <p:spPr>
          <a:xfrm>
            <a:off x="4728054" y="1818991"/>
            <a:ext cx="7463945" cy="3665678"/>
          </a:xfrm>
          <a:prstGeom prst="rect">
            <a:avLst/>
          </a:prstGeom>
          <a:noFill/>
          <a:ln>
            <a:noFill/>
          </a:ln>
        </p:spPr>
      </p:pic>
      <p:pic>
        <p:nvPicPr>
          <p:cNvPr id="101" name="Google Shape;101;p12"/>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103" name="Google Shape;103;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4" name="Google Shape;104;p12"/>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105" name="Google Shape;105;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106" name="Google Shape;106;p1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1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08" name="Google Shape;108;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93F7CED8-24AE-74F0-26A8-8D0E99C590E7}"/>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627"/>
          </a:srgbClr>
        </a:solidFill>
        <a:effectLst/>
      </p:bgPr>
    </p:bg>
    <p:spTree>
      <p:nvGrpSpPr>
        <p:cNvPr id="1" name="Shape 9"/>
        <p:cNvGrpSpPr/>
        <p:nvPr/>
      </p:nvGrpSpPr>
      <p:grpSpPr>
        <a:xfrm>
          <a:off x="0" y="0"/>
          <a:ext cx="0" cy="0"/>
          <a:chOff x="0" y="0"/>
          <a:chExt cx="0" cy="0"/>
        </a:xfrm>
      </p:grpSpPr>
      <p:sp>
        <p:nvSpPr>
          <p:cNvPr id="10" name="Google Shape;10;g355c8411588_0_45"/>
          <p:cNvSpPr txBox="1">
            <a:spLocks noGrp="1"/>
          </p:cNvSpPr>
          <p:nvPr>
            <p:ph type="title"/>
          </p:nvPr>
        </p:nvSpPr>
        <p:spPr>
          <a:xfrm>
            <a:off x="838200" y="365129"/>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g355c8411588_0_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g355c8411588_0_45"/>
          <p:cNvSpPr txBox="1">
            <a:spLocks noGrp="1"/>
          </p:cNvSpPr>
          <p:nvPr>
            <p:ph type="dt" idx="10"/>
          </p:nvPr>
        </p:nvSpPr>
        <p:spPr>
          <a:xfrm>
            <a:off x="838200" y="6356354"/>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g355c8411588_0_45"/>
          <p:cNvSpPr txBox="1">
            <a:spLocks noGrp="1"/>
          </p:cNvSpPr>
          <p:nvPr>
            <p:ph type="ftr" idx="11"/>
          </p:nvPr>
        </p:nvSpPr>
        <p:spPr>
          <a:xfrm>
            <a:off x="4038600" y="6356354"/>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g355c8411588_0_45"/>
          <p:cNvSpPr txBox="1">
            <a:spLocks noGrp="1"/>
          </p:cNvSpPr>
          <p:nvPr>
            <p:ph type="sldNum" idx="12"/>
          </p:nvPr>
        </p:nvSpPr>
        <p:spPr>
          <a:xfrm>
            <a:off x="8610600" y="6356354"/>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61"/>
        <p:cNvGrpSpPr/>
        <p:nvPr/>
      </p:nvGrpSpPr>
      <p:grpSpPr>
        <a:xfrm>
          <a:off x="0" y="0"/>
          <a:ext cx="0" cy="0"/>
          <a:chOff x="0" y="0"/>
          <a:chExt cx="0" cy="0"/>
        </a:xfrm>
      </p:grpSpPr>
      <p:sp>
        <p:nvSpPr>
          <p:cNvPr id="62" name="Google Shape;62;g35773f6aa0f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63" name="Google Shape;63;g35773f6aa0f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6" r:id="rId1"/>
    <p:sldLayoutId id="2147483657"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alpha val="47843"/>
          </a:srgbClr>
        </a:solidFill>
        <a:effectLst/>
      </p:bgPr>
    </p:bg>
    <p:spTree>
      <p:nvGrpSpPr>
        <p:cNvPr id="1" name="Shape 84"/>
        <p:cNvGrpSpPr/>
        <p:nvPr/>
      </p:nvGrpSpPr>
      <p:grpSpPr>
        <a:xfrm>
          <a:off x="0" y="0"/>
          <a:ext cx="0" cy="0"/>
          <a:chOff x="0" y="0"/>
          <a:chExt cx="0" cy="0"/>
        </a:xfrm>
      </p:grpSpPr>
      <p:sp>
        <p:nvSpPr>
          <p:cNvPr id="85" name="Google Shape;85;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6" name="Google Shape;86;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Google Shape;87;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8" name="Google Shape;88;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9" name="Google Shape;89;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hyperlink" Target="https://publications.jrc.ec.europa.eu/repository/handle/JRC106281" TargetMode="External"/><Relationship Id="rId3" Type="http://schemas.openxmlformats.org/officeDocument/2006/relationships/hyperlink" Target="https://education.ec.europa.eu/nl/focus-topics/digital-education/action-plan" TargetMode="External"/><Relationship Id="rId7" Type="http://schemas.openxmlformats.org/officeDocument/2006/relationships/hyperlink" Target="https://joint-research-centre.ec.europa.eu/system/files/2017-05/digcomp-framework-poster-af-ok.pdf"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hyperlink" Target="https://joint-research-centre.ec.europa.eu/scientific-activities-z/education-and-training/digital-transformation-education/digital-competence-framework-citizens-digcomp/digcomp-framework_en" TargetMode="External"/><Relationship Id="rId5" Type="http://schemas.openxmlformats.org/officeDocument/2006/relationships/hyperlink" Target="https://eur-lex.europa.eu/legal-content/NL/TXT/PDF/?uri=CELEX:52018DC0022&amp;from=EN" TargetMode="External"/><Relationship Id="rId4" Type="http://schemas.openxmlformats.org/officeDocument/2006/relationships/hyperlink" Target="https://commission.europa.eu/strategy-and-policy/priorities-2019-2024/europe-fit-digital-age/europes-digital-decade-digital-targets-2030_nl" TargetMode="External"/><Relationship Id="rId9" Type="http://schemas.openxmlformats.org/officeDocument/2006/relationships/hyperlink" Target="https://publications.jrc.ec.europa.eu/repository/handle/JRC128415"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hyperlink" Target="https://thinker.ucd.ie/elearning/"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5" Type="http://schemas.openxmlformats.org/officeDocument/2006/relationships/hyperlink" Target="https://creativecommons.org/licenses/by-nc-nd/4.0/" TargetMode="External"/><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cIDOrZuJzVU"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55c8411588_0_35"/>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2222"/>
              <a:buFont typeface="Calibri"/>
              <a:buNone/>
            </a:pPr>
            <a:r>
              <a:rPr lang="en-US"/>
              <a:t>WP3: Teacher training for authentic and gender inclusive informatics education</a:t>
            </a:r>
            <a:endParaRPr/>
          </a:p>
        </p:txBody>
      </p:sp>
      <p:sp>
        <p:nvSpPr>
          <p:cNvPr id="131" name="Google Shape;131;g355c8411588_0_35"/>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g329f623bc3f_0_7"/>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en-US" sz="2800" b="1">
                <a:solidFill>
                  <a:srgbClr val="FFFFFF"/>
                </a:solidFill>
              </a:rPr>
              <a:t>Background of Action Plan for Digital competencies</a:t>
            </a:r>
            <a:endParaRPr sz="2800" b="1">
              <a:solidFill>
                <a:srgbClr val="FFFFFF"/>
              </a:solidFill>
            </a:endParaRPr>
          </a:p>
        </p:txBody>
      </p:sp>
      <p:sp>
        <p:nvSpPr>
          <p:cNvPr id="198" name="Google Shape;198;g329f623bc3f_0_7"/>
          <p:cNvSpPr txBox="1"/>
          <p:nvPr/>
        </p:nvSpPr>
        <p:spPr>
          <a:xfrm>
            <a:off x="284150" y="5326425"/>
            <a:ext cx="11023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0" u="none" strike="noStrike" cap="none">
                <a:solidFill>
                  <a:srgbClr val="000000"/>
                </a:solidFill>
                <a:latin typeface="Arial"/>
                <a:ea typeface="Arial"/>
                <a:cs typeface="Arial"/>
                <a:sym typeface="Arial"/>
              </a:rPr>
              <a:t>The </a:t>
            </a:r>
            <a:r>
              <a:rPr lang="en-US" sz="1800" b="0" i="1" u="none" strike="noStrike" cap="none">
                <a:solidFill>
                  <a:srgbClr val="000000"/>
                </a:solidFill>
                <a:latin typeface="Calibri"/>
                <a:ea typeface="Calibri"/>
                <a:cs typeface="Calibri"/>
                <a:sym typeface="Calibri"/>
              </a:rPr>
              <a:t>Digital Education Action Plan DEAP 2021-2027</a:t>
            </a:r>
            <a:r>
              <a:rPr lang="en-US" sz="1800" b="0" i="1" u="none" strike="noStrike" cap="none">
                <a:solidFill>
                  <a:srgbClr val="1D1D1B"/>
                </a:solidFill>
                <a:latin typeface="Calibri"/>
                <a:ea typeface="Calibri"/>
                <a:cs typeface="Calibri"/>
                <a:sym typeface="Calibri"/>
              </a:rPr>
              <a:t> is a comprehensive framework to modernise European education and skills in the digital era.</a:t>
            </a:r>
            <a:endParaRPr sz="1800" b="0" i="1" u="none" strike="noStrike" cap="none">
              <a:solidFill>
                <a:srgbClr val="1D1D1B"/>
              </a:solidFill>
              <a:latin typeface="Calibri"/>
              <a:ea typeface="Calibri"/>
              <a:cs typeface="Calibri"/>
              <a:sym typeface="Calibri"/>
            </a:endParaRPr>
          </a:p>
        </p:txBody>
      </p:sp>
      <p:pic>
        <p:nvPicPr>
          <p:cNvPr id="199" name="Google Shape;199;g329f623bc3f_0_7"/>
          <p:cNvPicPr preferRelativeResize="0"/>
          <p:nvPr/>
        </p:nvPicPr>
        <p:blipFill rotWithShape="1">
          <a:blip r:embed="rId3">
            <a:alphaModFix/>
          </a:blip>
          <a:srcRect/>
          <a:stretch/>
        </p:blipFill>
        <p:spPr>
          <a:xfrm>
            <a:off x="1698750" y="2385500"/>
            <a:ext cx="8471301" cy="27445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None/>
            </a:pPr>
            <a:r>
              <a:rPr lang="en-US" sz="2800">
                <a:solidFill>
                  <a:srgbClr val="FFFFFF"/>
                </a:solidFill>
              </a:rPr>
              <a:t>Key aspects of the Action Plan </a:t>
            </a:r>
            <a:endParaRPr sz="2800" b="1">
              <a:solidFill>
                <a:srgbClr val="FFFFFF"/>
              </a:solidFill>
            </a:endParaRPr>
          </a:p>
        </p:txBody>
      </p:sp>
      <p:sp>
        <p:nvSpPr>
          <p:cNvPr id="205" name="Google Shape;205;p3"/>
          <p:cNvSpPr txBox="1"/>
          <p:nvPr/>
        </p:nvSpPr>
        <p:spPr>
          <a:xfrm>
            <a:off x="470800" y="1457500"/>
            <a:ext cx="11006700" cy="51591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An i</a:t>
            </a:r>
            <a:r>
              <a:rPr lang="en-US" sz="1800" b="1" i="0" u="none" strike="noStrike" cap="none">
                <a:solidFill>
                  <a:srgbClr val="1D1D1B"/>
                </a:solidFill>
                <a:latin typeface="Calibri"/>
                <a:ea typeface="Calibri"/>
                <a:cs typeface="Calibri"/>
                <a:sym typeface="Calibri"/>
              </a:rPr>
              <a:t>ntegrated approach</a:t>
            </a:r>
            <a:r>
              <a:rPr lang="en-US" sz="1800" b="0" i="0" u="none" strike="noStrike" cap="none">
                <a:solidFill>
                  <a:srgbClr val="1D1D1B"/>
                </a:solidFill>
                <a:latin typeface="Calibri"/>
                <a:ea typeface="Calibri"/>
                <a:cs typeface="Calibri"/>
                <a:sym typeface="Calibri"/>
              </a:rPr>
              <a:t> for technology use in </a:t>
            </a:r>
            <a:r>
              <a:rPr lang="en-US" sz="1800" b="1" i="0" u="none" strike="noStrike" cap="none">
                <a:solidFill>
                  <a:srgbClr val="1D1D1B"/>
                </a:solidFill>
                <a:latin typeface="Calibri"/>
                <a:ea typeface="Calibri"/>
                <a:cs typeface="Calibri"/>
                <a:sym typeface="Calibri"/>
              </a:rPr>
              <a:t>education</a:t>
            </a:r>
            <a:r>
              <a:rPr lang="en-US" sz="1800" b="0" i="0" u="none" strike="noStrike" cap="none">
                <a:solidFill>
                  <a:srgbClr val="1D1D1B"/>
                </a:solidFill>
                <a:latin typeface="Calibri"/>
                <a:ea typeface="Calibri"/>
                <a:cs typeface="Calibri"/>
                <a:sym typeface="Calibri"/>
              </a:rPr>
              <a:t> and improving</a:t>
            </a:r>
            <a:r>
              <a:rPr lang="en-US" sz="1800" b="1" i="0" u="none" strike="noStrike" cap="none">
                <a:solidFill>
                  <a:srgbClr val="1D1D1B"/>
                </a:solidFill>
                <a:latin typeface="Calibri"/>
                <a:ea typeface="Calibri"/>
                <a:cs typeface="Calibri"/>
                <a:sym typeface="Calibri"/>
              </a:rPr>
              <a:t> digital skills</a:t>
            </a:r>
            <a:r>
              <a:rPr lang="en-US" sz="1800" b="0" i="0" u="none" strike="noStrike" cap="none">
                <a:solidFill>
                  <a:srgbClr val="1D1D1B"/>
                </a:solidFill>
                <a:latin typeface="Calibri"/>
                <a:ea typeface="Calibri"/>
                <a:cs typeface="Calibri"/>
                <a:sym typeface="Calibri"/>
              </a:rPr>
              <a:t>;</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Extended scope - b</a:t>
            </a:r>
            <a:r>
              <a:rPr lang="en-US" sz="1800" b="1" i="0" u="none" strike="noStrike" cap="none">
                <a:solidFill>
                  <a:srgbClr val="1D1D1B"/>
                </a:solidFill>
                <a:latin typeface="Calibri"/>
                <a:ea typeface="Calibri"/>
                <a:cs typeface="Calibri"/>
                <a:sym typeface="Calibri"/>
              </a:rPr>
              <a:t>eyond formal education and including lifelong learning</a:t>
            </a:r>
            <a:r>
              <a:rPr lang="en-US" sz="1800" b="0" i="0" u="none" strike="noStrike" cap="none">
                <a:solidFill>
                  <a:srgbClr val="1D1D1B"/>
                </a:solidFill>
                <a:latin typeface="Calibri"/>
                <a:ea typeface="Calibri"/>
                <a:cs typeface="Calibri"/>
                <a:sym typeface="Calibri"/>
              </a:rPr>
              <a:t>;</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Longer duration - 2021-2027, aligned with the programming period of the EU;</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1" i="0" u="none" strike="noStrike" cap="none">
                <a:solidFill>
                  <a:srgbClr val="1D1D1B"/>
                </a:solidFill>
                <a:latin typeface="Calibri"/>
                <a:ea typeface="Calibri"/>
                <a:cs typeface="Calibri"/>
                <a:sym typeface="Calibri"/>
              </a:rPr>
              <a:t>Digital education as a strategic priority for a Europe</a:t>
            </a:r>
            <a:r>
              <a:rPr lang="en-US" sz="1800" b="0" i="0" u="none" strike="noStrike" cap="none">
                <a:solidFill>
                  <a:srgbClr val="1D1D1B"/>
                </a:solidFill>
                <a:latin typeface="Calibri"/>
                <a:ea typeface="Calibri"/>
                <a:cs typeface="Calibri"/>
                <a:sym typeface="Calibri"/>
              </a:rPr>
              <a:t> fit for the digital age;</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Important for Recovery and Resilience Plans of Member States;</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Better synergies between funding instruments (Erasmus, Horizon Europe, Digital Europe Programme, ESF, ERDF, InvestEU, Recovery and Resilience Funds).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329f623bc3f_0_21"/>
          <p:cNvSpPr txBox="1">
            <a:spLocks noGrp="1"/>
          </p:cNvSpPr>
          <p:nvPr>
            <p:ph type="body" idx="2"/>
          </p:nvPr>
        </p:nvSpPr>
        <p:spPr>
          <a:xfrm>
            <a:off x="0" y="166620"/>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en-US" sz="2800" b="1">
                <a:solidFill>
                  <a:srgbClr val="FFFFFF"/>
                </a:solidFill>
              </a:rPr>
              <a:t>Guiding principles of the Action Plan</a:t>
            </a:r>
            <a:endParaRPr sz="2800" b="1" i="0" u="none" strike="noStrike">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11" name="Google Shape;211;g329f623bc3f_0_21"/>
          <p:cNvSpPr txBox="1"/>
          <p:nvPr/>
        </p:nvSpPr>
        <p:spPr>
          <a:xfrm>
            <a:off x="470800" y="1365750"/>
            <a:ext cx="11475600" cy="52509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High quality and inclusive digital education as a strategic goal throughout education and training;</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Transforming education for the digital age is a task for the whole of society;</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Equality, accessibility and inclusiveness are fundamental;</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Connectivity, equipment, organisational capacity and skills are vital;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All teachers and trainers need to be competent and confident users of technology.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Education leaders play a key role in digital education.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Digital literacy is essential: basic digital skills, including computing education, are a must for life and work; advanced digital skills are crucial for digital transformation of society and the economy.</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High-quality education content to boost the relevance, quality and inclusiveness of education and training at all levels.</a:t>
            </a:r>
            <a:endParaRPr sz="18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329f623bc3f_0_29"/>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en-US" sz="2800" b="1">
                <a:solidFill>
                  <a:srgbClr val="FFFFFF"/>
                </a:solidFill>
              </a:rPr>
              <a:t>Strategic priorities</a:t>
            </a:r>
            <a:endParaRPr sz="2800" b="1" i="0" u="none" strike="noStrike">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17" name="Google Shape;217;g329f623bc3f_0_29"/>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g329f623bc3f_0_29"/>
          <p:cNvSpPr txBox="1"/>
          <p:nvPr/>
        </p:nvSpPr>
        <p:spPr>
          <a:xfrm>
            <a:off x="333900" y="1216275"/>
            <a:ext cx="11610600" cy="353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1D1D1B"/>
                </a:solidFill>
                <a:latin typeface="Calibri"/>
                <a:ea typeface="Calibri"/>
                <a:cs typeface="Calibri"/>
                <a:sym typeface="Calibri"/>
              </a:rPr>
              <a:t>Priority 1:  Developing a high performing digital education ecosystem</a:t>
            </a:r>
            <a:endParaRPr sz="1800" b="1"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Launch a Strategic dialogue with MS on enabling factors for successful digital education;</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European Digital Education Content Framework and feasibility of a European exchange platform;</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European Digital Education Content Framework and feasibility of a European exchange platform. Encourage MS to make the most of EU support with regard to internet access, digital equipment and e-learning applications and platforms, in particular in their national Recovery and Resilience plans;</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Boost digital transformation plans through Erasmus cooperation projects. Support digital pedagogy and expertise in the use of digital tools, through national and international exchanges;</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Develop ethical guidelines on artificial intelligence and data usage in teaching and learning and boost related research &amp; innovation activities.</a:t>
            </a:r>
            <a:endParaRPr sz="1800" b="0" i="0" u="none" strike="noStrike" cap="none">
              <a:solidFill>
                <a:srgbClr val="1D1D1B"/>
              </a:solidFill>
              <a:latin typeface="Calibri"/>
              <a:ea typeface="Calibri"/>
              <a:cs typeface="Calibri"/>
              <a:sym typeface="Calibri"/>
            </a:endParaRPr>
          </a:p>
          <a:p>
            <a:pPr marL="457200" marR="0" lvl="0" indent="0" algn="l" rtl="0">
              <a:lnSpc>
                <a:spcPct val="115000"/>
              </a:lnSpc>
              <a:spcBef>
                <a:spcPts val="0"/>
              </a:spcBef>
              <a:spcAft>
                <a:spcPts val="0"/>
              </a:spcAft>
              <a:buClr>
                <a:srgbClr val="000000"/>
              </a:buClr>
              <a:buSzPts val="1800"/>
              <a:buFont typeface="Arial"/>
              <a:buNone/>
            </a:pPr>
            <a:endParaRPr sz="1800" b="0" i="0" u="none" strike="noStrike" cap="none">
              <a:solidFill>
                <a:srgbClr val="1D1D1B"/>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329f623bc3f_0_376"/>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g329f623bc3f_0_376"/>
          <p:cNvSpPr txBox="1"/>
          <p:nvPr/>
        </p:nvSpPr>
        <p:spPr>
          <a:xfrm>
            <a:off x="276600" y="1213200"/>
            <a:ext cx="11391300" cy="540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1D1D1B"/>
                </a:solidFill>
                <a:latin typeface="Calibri"/>
                <a:ea typeface="Calibri"/>
                <a:cs typeface="Calibri"/>
                <a:sym typeface="Calibri"/>
              </a:rPr>
              <a:t>Priority 2:  Enhancing digital skills and competences for the digital transformation</a:t>
            </a:r>
            <a:br>
              <a:rPr lang="en-US" sz="1800" b="1" i="0" u="none" strike="noStrike" cap="none">
                <a:solidFill>
                  <a:srgbClr val="1D1D1B"/>
                </a:solidFill>
                <a:latin typeface="Calibri"/>
                <a:ea typeface="Calibri"/>
                <a:cs typeface="Calibri"/>
                <a:sym typeface="Calibri"/>
              </a:rPr>
            </a:br>
            <a:endParaRPr sz="1800" b="1"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Common guidelines to </a:t>
            </a:r>
            <a:r>
              <a:rPr lang="en-US" sz="1800" b="1" i="0" u="none" strike="noStrike" cap="none">
                <a:solidFill>
                  <a:srgbClr val="1D1D1B"/>
                </a:solidFill>
                <a:latin typeface="Calibri"/>
                <a:ea typeface="Calibri"/>
                <a:cs typeface="Calibri"/>
                <a:sym typeface="Calibri"/>
              </a:rPr>
              <a:t>foster digital literacy and tackle disinformation through education and training</a:t>
            </a:r>
            <a:r>
              <a:rPr lang="en-US" sz="1800" b="0" i="0" u="none" strike="noStrike" cap="none">
                <a:solidFill>
                  <a:srgbClr val="1D1D1B"/>
                </a:solidFill>
                <a:latin typeface="Calibri"/>
                <a:ea typeface="Calibri"/>
                <a:cs typeface="Calibri"/>
                <a:sym typeface="Calibri"/>
              </a:rPr>
              <a:t>;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Update the European Digital Competence Framework to </a:t>
            </a:r>
            <a:r>
              <a:rPr lang="en-US" sz="1800" b="1" i="0" u="none" strike="noStrike" cap="none">
                <a:solidFill>
                  <a:srgbClr val="1D1D1B"/>
                </a:solidFill>
                <a:latin typeface="Calibri"/>
                <a:ea typeface="Calibri"/>
                <a:cs typeface="Calibri"/>
                <a:sym typeface="Calibri"/>
              </a:rPr>
              <a:t>include AI and data-related skills and support the development of AI learning resources</a:t>
            </a:r>
            <a:r>
              <a:rPr lang="en-US" sz="1800" b="0" i="0" u="none" strike="noStrike" cap="none">
                <a:solidFill>
                  <a:srgbClr val="1D1D1B"/>
                </a:solidFill>
                <a:latin typeface="Calibri"/>
                <a:ea typeface="Calibri"/>
                <a:cs typeface="Calibri"/>
                <a:sym typeface="Calibri"/>
              </a:rPr>
              <a:t>;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 Develop an European Digital Skills Certificate;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Propose a Council recommendation on improving the provision of digital skills in education and training across curricula;</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Support the cross-national collection of data on student digital skills and introduce an EU target for student digital competence;</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Boost advanced digital skills through targeted measures by expanding the Digital Opportunity Traineeships;</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1" i="0" u="none" strike="noStrike" cap="none">
                <a:solidFill>
                  <a:srgbClr val="1D1D1B"/>
                </a:solidFill>
                <a:latin typeface="Calibri"/>
                <a:ea typeface="Calibri"/>
                <a:cs typeface="Calibri"/>
                <a:sym typeface="Calibri"/>
              </a:rPr>
              <a:t>Encourage women’s participation in STEM</a:t>
            </a:r>
            <a:r>
              <a:rPr lang="en-US" sz="1800" b="0" i="0" u="none" strike="noStrike" cap="none">
                <a:solidFill>
                  <a:srgbClr val="1D1D1B"/>
                </a:solidFill>
                <a:latin typeface="Calibri"/>
                <a:ea typeface="Calibri"/>
                <a:cs typeface="Calibri"/>
                <a:sym typeface="Calibri"/>
              </a:rPr>
              <a:t> in cooperation with the European Institute of Innovation and Technology and support the EU STEM Coalition to develop new higher education curricula for engineering and information and communications technology based on the STEAM approach. </a:t>
            </a:r>
            <a:endParaRPr sz="1800" b="0" i="0" u="none" strike="noStrike" cap="none">
              <a:solidFill>
                <a:srgbClr val="1D1D1B"/>
              </a:solidFill>
              <a:latin typeface="Calibri"/>
              <a:ea typeface="Calibri"/>
              <a:cs typeface="Calibri"/>
              <a:sym typeface="Calibri"/>
            </a:endParaRPr>
          </a:p>
        </p:txBody>
      </p:sp>
      <p:sp>
        <p:nvSpPr>
          <p:cNvPr id="225" name="Google Shape;225;g329f623bc3f_0_376"/>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marR="0" lvl="0" indent="0" algn="l" rtl="0">
              <a:lnSpc>
                <a:spcPct val="90000"/>
              </a:lnSpc>
              <a:spcBef>
                <a:spcPts val="1000"/>
              </a:spcBef>
              <a:spcAft>
                <a:spcPts val="0"/>
              </a:spcAft>
              <a:buSzPts val="1800"/>
              <a:buNone/>
            </a:pPr>
            <a:r>
              <a:rPr lang="en-US" sz="2800" b="1">
                <a:solidFill>
                  <a:srgbClr val="FFFFFF"/>
                </a:solidFill>
              </a:rPr>
              <a:t>Strategic priorities</a:t>
            </a:r>
            <a:endParaRPr sz="2800" b="1" i="0" u="none" strike="noStrike">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a:br>
            <a:br>
              <a:rPr lang="en-US"/>
            </a:br>
            <a:br>
              <a:rPr lang="en-US"/>
            </a:br>
            <a:br>
              <a:rPr lang="en-US"/>
            </a:b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g329f623bc3f_0_404"/>
          <p:cNvSpPr txBox="1">
            <a:spLocks noGrp="1"/>
          </p:cNvSpPr>
          <p:nvPr>
            <p:ph type="body" idx="2"/>
          </p:nvPr>
        </p:nvSpPr>
        <p:spPr>
          <a:xfrm>
            <a:off x="0" y="14369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sz="2800" b="1">
                <a:solidFill>
                  <a:srgbClr val="FFFFFF"/>
                </a:solidFill>
              </a:rPr>
              <a:t>What does “digital competence” mean?</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sp>
        <p:nvSpPr>
          <p:cNvPr id="231" name="Google Shape;231;g329f623bc3f_0_404"/>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g329f623bc3f_0_404"/>
          <p:cNvSpPr txBox="1"/>
          <p:nvPr/>
        </p:nvSpPr>
        <p:spPr>
          <a:xfrm>
            <a:off x="0" y="1383725"/>
            <a:ext cx="6608700" cy="1491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“Digital competence involves the '</a:t>
            </a:r>
            <a:r>
              <a:rPr lang="en-US" sz="1800" b="1" i="1" u="none" strike="noStrike" cap="none">
                <a:solidFill>
                  <a:srgbClr val="0A0A0A"/>
                </a:solidFill>
                <a:latin typeface="Calibri"/>
                <a:ea typeface="Calibri"/>
                <a:cs typeface="Calibri"/>
                <a:sym typeface="Calibri"/>
              </a:rPr>
              <a:t>confident, critical and responsible use of, and engagement with, digital technologies for learning, at work, and for participation in society</a:t>
            </a:r>
            <a:r>
              <a:rPr lang="en-US" sz="1800" b="1" i="1" u="none" strike="noStrike" cap="none">
                <a:solidFill>
                  <a:srgbClr val="1D1D1B"/>
                </a:solidFill>
                <a:latin typeface="Calibri"/>
                <a:ea typeface="Calibri"/>
                <a:cs typeface="Calibri"/>
                <a:sym typeface="Calibri"/>
              </a:rPr>
              <a:t>. It is defined as a combination of knowledge, skills and attitudes.”</a:t>
            </a:r>
            <a:endParaRPr sz="1800" b="1" i="1" u="none" strike="noStrike" cap="none">
              <a:solidFill>
                <a:srgbClr val="1D1D1B"/>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p:txBody>
      </p:sp>
      <p:pic>
        <p:nvPicPr>
          <p:cNvPr id="233" name="Google Shape;233;g329f623bc3f_0_404"/>
          <p:cNvPicPr preferRelativeResize="0"/>
          <p:nvPr/>
        </p:nvPicPr>
        <p:blipFill rotWithShape="1">
          <a:blip r:embed="rId3">
            <a:alphaModFix/>
          </a:blip>
          <a:srcRect/>
          <a:stretch/>
        </p:blipFill>
        <p:spPr>
          <a:xfrm>
            <a:off x="6841325" y="816000"/>
            <a:ext cx="4981375" cy="5277975"/>
          </a:xfrm>
          <a:prstGeom prst="rect">
            <a:avLst/>
          </a:prstGeom>
          <a:noFill/>
          <a:ln>
            <a:noFill/>
          </a:ln>
        </p:spPr>
      </p:pic>
      <p:sp>
        <p:nvSpPr>
          <p:cNvPr id="234" name="Google Shape;234;g329f623bc3f_0_404"/>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p.3</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329f623bc3f_0_425"/>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sz="2800" b="1">
                <a:solidFill>
                  <a:srgbClr val="FFFFFF"/>
                </a:solidFill>
              </a:rPr>
              <a:t>The </a:t>
            </a:r>
            <a:r>
              <a:rPr lang="en-US" sz="2800" b="1">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five</a:t>
            </a:r>
            <a:r>
              <a:rPr lang="en-US" sz="2800" b="1">
                <a:solidFill>
                  <a:srgbClr val="FFFFFF"/>
                </a:solidFill>
              </a:rPr>
              <a:t> areas of competencies of </a:t>
            </a:r>
            <a:r>
              <a:rPr lang="en-US" sz="2800" b="1">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the</a:t>
            </a:r>
            <a:r>
              <a:rPr lang="en-US" sz="2800" b="1">
                <a:solidFill>
                  <a:srgbClr val="FFFFFF"/>
                </a:solidFill>
              </a:rPr>
              <a:t> DCF.</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40" name="Google Shape;240;g329f623bc3f_0_425"/>
          <p:cNvPicPr preferRelativeResize="0"/>
          <p:nvPr/>
        </p:nvPicPr>
        <p:blipFill rotWithShape="1">
          <a:blip r:embed="rId3">
            <a:alphaModFix/>
          </a:blip>
          <a:srcRect/>
          <a:stretch/>
        </p:blipFill>
        <p:spPr>
          <a:xfrm>
            <a:off x="-11600" y="1512950"/>
            <a:ext cx="12197476" cy="4881325"/>
          </a:xfrm>
          <a:prstGeom prst="rect">
            <a:avLst/>
          </a:prstGeom>
          <a:noFill/>
          <a:ln>
            <a:noFill/>
          </a:ln>
        </p:spPr>
      </p:pic>
      <p:sp>
        <p:nvSpPr>
          <p:cNvPr id="241" name="Google Shape;241;g329f623bc3f_0_425"/>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p.7</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g329f623bc3f_0_41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800"/>
              <a:buNone/>
            </a:pPr>
            <a:r>
              <a:rPr lang="en-US" sz="2800" b="1">
                <a:solidFill>
                  <a:srgbClr val="FFFFFF"/>
                </a:solidFill>
              </a:rPr>
              <a:t>The 21 specific competencies framed in the five areas of DCF.</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47" name="Google Shape;247;g329f623bc3f_0_413"/>
          <p:cNvPicPr preferRelativeResize="0"/>
          <p:nvPr/>
        </p:nvPicPr>
        <p:blipFill rotWithShape="1">
          <a:blip r:embed="rId3">
            <a:alphaModFix/>
          </a:blip>
          <a:srcRect/>
          <a:stretch/>
        </p:blipFill>
        <p:spPr>
          <a:xfrm>
            <a:off x="2575100" y="974325"/>
            <a:ext cx="7041799" cy="5224425"/>
          </a:xfrm>
          <a:prstGeom prst="rect">
            <a:avLst/>
          </a:prstGeom>
          <a:noFill/>
          <a:ln>
            <a:noFill/>
          </a:ln>
        </p:spPr>
      </p:pic>
      <p:sp>
        <p:nvSpPr>
          <p:cNvPr id="248" name="Google Shape;248;g329f623bc3f_0_41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p.4</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0"/>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#1 Group activity - and self reflection </a:t>
            </a:r>
            <a:endParaRPr sz="2800">
              <a:solidFill>
                <a:srgbClr val="FFFFFF"/>
              </a:solidFill>
            </a:endParaRPr>
          </a:p>
        </p:txBody>
      </p:sp>
      <p:sp>
        <p:nvSpPr>
          <p:cNvPr id="254" name="Google Shape;254;p30"/>
          <p:cNvSpPr txBox="1">
            <a:spLocks noGrp="1"/>
          </p:cNvSpPr>
          <p:nvPr>
            <p:ph type="body" idx="2"/>
          </p:nvPr>
        </p:nvSpPr>
        <p:spPr>
          <a:xfrm>
            <a:off x="97975" y="903474"/>
            <a:ext cx="11944500" cy="5872800"/>
          </a:xfrm>
          <a:prstGeom prst="rect">
            <a:avLst/>
          </a:prstGeom>
          <a:noFill/>
          <a:ln>
            <a:noFill/>
          </a:ln>
        </p:spPr>
        <p:txBody>
          <a:bodyPr spcFirstLastPara="1" wrap="square" lIns="91425" tIns="45700" rIns="91425" bIns="45700" anchor="t" anchorCtr="0">
            <a:noAutofit/>
          </a:bodyPr>
          <a:lstStyle/>
          <a:p>
            <a:pPr marL="45720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en-US" b="1"/>
              <a:t>Instructions</a:t>
            </a:r>
            <a:endParaRPr b="1"/>
          </a:p>
          <a:p>
            <a:pPr marL="457200" lvl="0" indent="-342900" algn="l" rtl="0">
              <a:lnSpc>
                <a:spcPct val="90000"/>
              </a:lnSpc>
              <a:spcBef>
                <a:spcPts val="1000"/>
              </a:spcBef>
              <a:spcAft>
                <a:spcPts val="0"/>
              </a:spcAft>
              <a:buSzPts val="1800"/>
              <a:buChar char="●"/>
            </a:pPr>
            <a:r>
              <a:rPr lang="en-US"/>
              <a:t>Identify a real-world scenario in the students life where the competency is applied</a:t>
            </a:r>
            <a:endParaRPr/>
          </a:p>
          <a:p>
            <a:pPr marL="457200" lvl="0" indent="-342900" algn="l" rtl="0">
              <a:lnSpc>
                <a:spcPct val="90000"/>
              </a:lnSpc>
              <a:spcBef>
                <a:spcPts val="0"/>
              </a:spcBef>
              <a:spcAft>
                <a:spcPts val="0"/>
              </a:spcAft>
              <a:buSzPts val="1800"/>
              <a:buChar char="●"/>
            </a:pPr>
            <a:r>
              <a:rPr lang="en-US"/>
              <a:t>Discuss how the competency supports action/performance</a:t>
            </a:r>
            <a:endParaRPr/>
          </a:p>
          <a:p>
            <a:pPr marL="457200" lvl="0" indent="-342900" algn="l" rtl="0">
              <a:lnSpc>
                <a:spcPct val="90000"/>
              </a:lnSpc>
              <a:spcBef>
                <a:spcPts val="0"/>
              </a:spcBef>
              <a:spcAft>
                <a:spcPts val="0"/>
              </a:spcAft>
              <a:buSzPts val="1800"/>
              <a:buChar char="●"/>
            </a:pPr>
            <a:r>
              <a:rPr lang="en-US"/>
              <a:t>Prepare and deliver a 3-minute group presentation</a:t>
            </a: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en-US" b="1"/>
              <a:t>Timing</a:t>
            </a:r>
            <a:br>
              <a:rPr lang="en-US"/>
            </a:br>
            <a:r>
              <a:rPr lang="en-US"/>
              <a:t>Group work: 20–25 minutes - Presentations: 3 minutes per group + 1–2 minutes Q&amp;A</a:t>
            </a:r>
            <a:endParaRPr/>
          </a:p>
          <a:p>
            <a:pPr marL="0" lvl="0" indent="0" algn="l" rtl="0">
              <a:lnSpc>
                <a:spcPct val="90000"/>
              </a:lnSpc>
              <a:spcBef>
                <a:spcPts val="1000"/>
              </a:spcBef>
              <a:spcAft>
                <a:spcPts val="0"/>
              </a:spcAft>
              <a:buSzPts val="1800"/>
              <a:buNone/>
            </a:pPr>
            <a:r>
              <a:rPr lang="en-US" sz="1800" b="1">
                <a:solidFill>
                  <a:schemeClr val="accent4"/>
                </a:solidFill>
              </a:rPr>
              <a:t>Questions to stimulate the discussion</a:t>
            </a:r>
            <a:endParaRPr/>
          </a:p>
          <a:p>
            <a:pPr marL="914400" lvl="1" indent="-342900" algn="l" rtl="0">
              <a:lnSpc>
                <a:spcPct val="90000"/>
              </a:lnSpc>
              <a:spcBef>
                <a:spcPts val="500"/>
              </a:spcBef>
              <a:spcAft>
                <a:spcPts val="0"/>
              </a:spcAft>
              <a:buClr>
                <a:schemeClr val="accent4"/>
              </a:buClr>
              <a:buSzPts val="1800"/>
              <a:buChar char="○"/>
            </a:pPr>
            <a:r>
              <a:rPr lang="en-US" sz="1800">
                <a:solidFill>
                  <a:schemeClr val="accent4"/>
                </a:solidFill>
              </a:rPr>
              <a:t>How well does your national curriculum reflect the digital realities of today’s classrooms and learners? (Are digital tools and skills integrated meaningfully, or are they treated as add-ons?)</a:t>
            </a:r>
            <a:br>
              <a:rPr lang="en-US" sz="1800">
                <a:solidFill>
                  <a:schemeClr val="accent4"/>
                </a:solidFill>
              </a:rPr>
            </a:br>
            <a:endParaRPr sz="1800">
              <a:solidFill>
                <a:schemeClr val="accent4"/>
              </a:solidFill>
            </a:endParaRPr>
          </a:p>
          <a:p>
            <a:pPr marL="914400" lvl="1" indent="-368300" algn="l" rtl="0">
              <a:lnSpc>
                <a:spcPct val="90000"/>
              </a:lnSpc>
              <a:spcBef>
                <a:spcPts val="0"/>
              </a:spcBef>
              <a:spcAft>
                <a:spcPts val="0"/>
              </a:spcAft>
              <a:buSzPts val="2200"/>
              <a:buChar char="○"/>
            </a:pPr>
            <a:r>
              <a:rPr lang="en-US" sz="1800">
                <a:solidFill>
                  <a:schemeClr val="accent4"/>
                </a:solidFill>
              </a:rPr>
              <a:t>Which areas of the DigComp framework do you see clearly represented—or missing—in your national curriculum?</a:t>
            </a:r>
            <a:br>
              <a:rPr lang="en-US" sz="1800">
                <a:solidFill>
                  <a:schemeClr val="accent4"/>
                </a:solidFill>
              </a:rPr>
            </a:br>
            <a:r>
              <a:rPr lang="en-US" sz="1800">
                <a:solidFill>
                  <a:schemeClr val="accent4"/>
                </a:solidFill>
              </a:rPr>
              <a:t> (Think about areas like digital safety, communication, or content creation.)</a:t>
            </a:r>
            <a:br>
              <a:rPr lang="en-US" sz="1800">
                <a:solidFill>
                  <a:schemeClr val="accent4"/>
                </a:solidFill>
              </a:rPr>
            </a:br>
            <a:endParaRPr sz="1800">
              <a:solidFill>
                <a:schemeClr val="accent4"/>
              </a:solidFill>
            </a:endParaRPr>
          </a:p>
          <a:p>
            <a:pPr marL="914400" lvl="1" indent="-368300" algn="l" rtl="0">
              <a:lnSpc>
                <a:spcPct val="90000"/>
              </a:lnSpc>
              <a:spcBef>
                <a:spcPts val="0"/>
              </a:spcBef>
              <a:spcAft>
                <a:spcPts val="0"/>
              </a:spcAft>
              <a:buSzPts val="2200"/>
              <a:buChar char="○"/>
            </a:pPr>
            <a:r>
              <a:rPr lang="en-US" sz="1800">
                <a:solidFill>
                  <a:schemeClr val="accent4"/>
                </a:solidFill>
              </a:rPr>
              <a:t>In your experience, what are the main barriers to implementing digital competence in everyday teaching?</a:t>
            </a:r>
            <a:br>
              <a:rPr lang="en-US" sz="1800">
                <a:solidFill>
                  <a:schemeClr val="accent4"/>
                </a:solidFill>
              </a:rPr>
            </a:br>
            <a:r>
              <a:rPr lang="en-US" sz="1800">
                <a:solidFill>
                  <a:schemeClr val="accent4"/>
                </a:solidFill>
              </a:rPr>
              <a:t> (Consider teacher training, resources, or curriculum constraints.)</a:t>
            </a:r>
            <a:br>
              <a:rPr lang="en-US" sz="1800">
                <a:solidFill>
                  <a:schemeClr val="accent4"/>
                </a:solidFill>
              </a:rPr>
            </a:br>
            <a:endParaRPr sz="1800">
              <a:solidFill>
                <a:schemeClr val="accent4"/>
              </a:solidFill>
            </a:endParaRPr>
          </a:p>
          <a:p>
            <a:pPr marL="914400" lvl="1" indent="-368300" algn="l" rtl="0">
              <a:lnSpc>
                <a:spcPct val="90000"/>
              </a:lnSpc>
              <a:spcBef>
                <a:spcPts val="0"/>
              </a:spcBef>
              <a:spcAft>
                <a:spcPts val="0"/>
              </a:spcAft>
              <a:buSzPts val="2200"/>
              <a:buChar char="○"/>
            </a:pPr>
            <a:r>
              <a:rPr lang="en-US" sz="1800">
                <a:solidFill>
                  <a:schemeClr val="accent4"/>
                </a:solidFill>
              </a:rPr>
              <a:t>What changes would make your national curriculum more future-oriented and aligned with EU priorities for digital education?  (Imagine a realistic improvement that could be implemented locally.)</a:t>
            </a:r>
            <a:endParaRPr/>
          </a:p>
          <a:p>
            <a:pPr marL="0" lvl="0" indent="0" algn="l" rtl="0">
              <a:lnSpc>
                <a:spcPct val="90000"/>
              </a:lnSpc>
              <a:spcBef>
                <a:spcPts val="1000"/>
              </a:spcBef>
              <a:spcAft>
                <a:spcPts val="0"/>
              </a:spcAft>
              <a:buSzPts val="1800"/>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329f623bc3f_0_43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en-US" sz="2800" b="1">
                <a:solidFill>
                  <a:srgbClr val="FFFFFF"/>
                </a:solidFill>
              </a:rPr>
              <a:t>The eight proficiency levels of European Digital Competence Framework</a:t>
            </a:r>
            <a:endParaRPr sz="2800" b="1">
              <a:solidFill>
                <a:srgbClr val="FFFFFF"/>
              </a:solidFill>
            </a:endParaRPr>
          </a:p>
        </p:txBody>
      </p:sp>
      <p:sp>
        <p:nvSpPr>
          <p:cNvPr id="260" name="Google Shape;260;g329f623bc3f_0_43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61" name="Google Shape;261;g329f623bc3f_0_438"/>
          <p:cNvPicPr preferRelativeResize="0"/>
          <p:nvPr/>
        </p:nvPicPr>
        <p:blipFill rotWithShape="1">
          <a:blip r:embed="rId3">
            <a:alphaModFix/>
          </a:blip>
          <a:srcRect/>
          <a:stretch/>
        </p:blipFill>
        <p:spPr>
          <a:xfrm>
            <a:off x="97975" y="1035925"/>
            <a:ext cx="7156199" cy="5070733"/>
          </a:xfrm>
          <a:prstGeom prst="rect">
            <a:avLst/>
          </a:prstGeom>
          <a:noFill/>
          <a:ln>
            <a:noFill/>
          </a:ln>
        </p:spPr>
      </p:pic>
      <p:sp>
        <p:nvSpPr>
          <p:cNvPr id="262" name="Google Shape;262;g329f623bc3f_0_438"/>
          <p:cNvSpPr txBox="1"/>
          <p:nvPr/>
        </p:nvSpPr>
        <p:spPr>
          <a:xfrm>
            <a:off x="7441975" y="2200875"/>
            <a:ext cx="4600500" cy="1569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Each level represents a step up in citizens’ acquisition of the competence according to its cognitive challenge, the complexity of the tasks they can handle and their autonomy in completing the task.</a:t>
            </a:r>
            <a:endParaRPr sz="1400" b="0" i="0" u="none" strike="noStrike" cap="none">
              <a:solidFill>
                <a:srgbClr val="000000"/>
              </a:solidFill>
              <a:latin typeface="Arial"/>
              <a:ea typeface="Arial"/>
              <a:cs typeface="Arial"/>
              <a:sym typeface="Arial"/>
            </a:endParaRPr>
          </a:p>
        </p:txBody>
      </p:sp>
      <p:sp>
        <p:nvSpPr>
          <p:cNvPr id="263" name="Google Shape;263;g329f623bc3f_0_438"/>
          <p:cNvSpPr txBox="1"/>
          <p:nvPr/>
        </p:nvSpPr>
        <p:spPr>
          <a:xfrm>
            <a:off x="194850" y="6345125"/>
            <a:ext cx="11802300" cy="24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 Carretero, S.; Vuorikari, R. and Punie, Y. (2017). DigComp 2.1: The Digital Competence Framework for Citizens with eight proficiency levels and examples of use, EUR 28558 EN, doi:10.2760/38842 </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355c8411588_0_40"/>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4: Learning progression: from early primary, to upper primary to lower secondary informatics education</a:t>
            </a:r>
            <a:endParaRPr/>
          </a:p>
        </p:txBody>
      </p:sp>
      <p:sp>
        <p:nvSpPr>
          <p:cNvPr id="138" name="Google Shape;138;g355c8411588_0_40"/>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4.1:	Informatics areas &amp; competencies, an EU perspective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g329f623bc3f_0_39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sz="2800" b="1">
                <a:solidFill>
                  <a:srgbClr val="FFFFFF"/>
                </a:solidFill>
              </a:rPr>
              <a:t>The Digital Competence Framework 2.2</a:t>
            </a:r>
            <a:br>
              <a:rPr lang="en-US" sz="2800">
                <a:solidFill>
                  <a:srgbClr val="FFFFFF"/>
                </a:solidFill>
              </a:rPr>
            </a:br>
            <a:br>
              <a:rPr lang="en-US" sz="2800">
                <a:solidFill>
                  <a:srgbClr val="FFFFFF"/>
                </a:solidFill>
              </a:rPr>
            </a:br>
            <a:endParaRPr sz="2800">
              <a:solidFill>
                <a:srgbClr val="FFFFFF"/>
              </a:solidFill>
            </a:endParaRPr>
          </a:p>
        </p:txBody>
      </p:sp>
      <p:sp>
        <p:nvSpPr>
          <p:cNvPr id="269" name="Google Shape;269;g329f623bc3f_0_3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g329f623bc3f_0_393"/>
          <p:cNvSpPr txBox="1"/>
          <p:nvPr/>
        </p:nvSpPr>
        <p:spPr>
          <a:xfrm>
            <a:off x="1136225" y="1323113"/>
            <a:ext cx="8901900" cy="811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“Digital Competence Framework 2.2 is a further development of the Digital Competence Framework for Citizens.”</a:t>
            </a:r>
            <a:endParaRPr sz="1800" b="1" i="1" u="none" strike="noStrike" cap="none">
              <a:solidFill>
                <a:srgbClr val="1D1D1B"/>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p:txBody>
      </p:sp>
      <p:sp>
        <p:nvSpPr>
          <p:cNvPr id="271" name="Google Shape;271;g329f623bc3f_0_393"/>
          <p:cNvSpPr txBox="1"/>
          <p:nvPr/>
        </p:nvSpPr>
        <p:spPr>
          <a:xfrm>
            <a:off x="763350" y="3072725"/>
            <a:ext cx="10665300" cy="160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1D1D1B"/>
                </a:solidFill>
                <a:latin typeface="Calibri"/>
                <a:ea typeface="Calibri"/>
                <a:cs typeface="Calibri"/>
                <a:sym typeface="Calibri"/>
              </a:rPr>
              <a:t>The updated version of the Framework identifies the key components of digital competence in five areas and 21 specific competences. </a:t>
            </a:r>
            <a:endParaRPr sz="1800" b="0"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1D1D1B"/>
                </a:solidFill>
                <a:latin typeface="Calibri"/>
                <a:ea typeface="Calibri"/>
                <a:cs typeface="Calibri"/>
                <a:sym typeface="Calibri"/>
              </a:rPr>
              <a:t>It also describes eight proficiency levels, examples of knowledge, skills and attitudes, and use cases in education and employment contexts.</a:t>
            </a:r>
            <a:endParaRPr sz="1800" b="0"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g329f623bc3f_0_45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Bridging Digital Competence Framework elements, with examples (1/5)</a:t>
            </a:r>
            <a:endParaRPr sz="2800" b="1">
              <a:solidFill>
                <a:srgbClr val="FFFFFF"/>
              </a:solidFill>
            </a:endParaRPr>
          </a:p>
        </p:txBody>
      </p:sp>
      <p:sp>
        <p:nvSpPr>
          <p:cNvPr id="277" name="Google Shape;277;g329f623bc3f_0_450"/>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78" name="Google Shape;278;g329f623bc3f_0_450"/>
          <p:cNvGrpSpPr/>
          <p:nvPr/>
        </p:nvGrpSpPr>
        <p:grpSpPr>
          <a:xfrm>
            <a:off x="205938" y="1059131"/>
            <a:ext cx="11836966" cy="4918750"/>
            <a:chOff x="359850" y="2273025"/>
            <a:chExt cx="11207125" cy="3853310"/>
          </a:xfrm>
        </p:grpSpPr>
        <p:pic>
          <p:nvPicPr>
            <p:cNvPr id="279" name="Google Shape;279;g329f623bc3f_0_450"/>
            <p:cNvPicPr preferRelativeResize="0"/>
            <p:nvPr/>
          </p:nvPicPr>
          <p:blipFill rotWithShape="1">
            <a:blip r:embed="rId3">
              <a:alphaModFix/>
            </a:blip>
            <a:srcRect/>
            <a:stretch/>
          </p:blipFill>
          <p:spPr>
            <a:xfrm>
              <a:off x="359850" y="2301149"/>
              <a:ext cx="5550375" cy="3812600"/>
            </a:xfrm>
            <a:prstGeom prst="rect">
              <a:avLst/>
            </a:prstGeom>
            <a:noFill/>
            <a:ln>
              <a:noFill/>
            </a:ln>
          </p:spPr>
        </p:pic>
        <p:pic>
          <p:nvPicPr>
            <p:cNvPr id="280" name="Google Shape;280;g329f623bc3f_0_450"/>
            <p:cNvPicPr preferRelativeResize="0"/>
            <p:nvPr/>
          </p:nvPicPr>
          <p:blipFill rotWithShape="1">
            <a:blip r:embed="rId4">
              <a:alphaModFix/>
            </a:blip>
            <a:srcRect/>
            <a:stretch/>
          </p:blipFill>
          <p:spPr>
            <a:xfrm>
              <a:off x="5910225" y="2288561"/>
              <a:ext cx="5656750" cy="3837774"/>
            </a:xfrm>
            <a:prstGeom prst="rect">
              <a:avLst/>
            </a:prstGeom>
            <a:noFill/>
            <a:ln>
              <a:noFill/>
            </a:ln>
          </p:spPr>
        </p:pic>
        <p:sp>
          <p:nvSpPr>
            <p:cNvPr id="281" name="Google Shape;281;g329f623bc3f_0_450"/>
            <p:cNvSpPr/>
            <p:nvPr/>
          </p:nvSpPr>
          <p:spPr>
            <a:xfrm>
              <a:off x="426825" y="2273025"/>
              <a:ext cx="163500" cy="1257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2" name="Google Shape;282;g329f623bc3f_0_450"/>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9-10</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329f623bc3f_0_46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8" name="Google Shape;288;g329f623bc3f_0_463"/>
          <p:cNvGrpSpPr/>
          <p:nvPr/>
        </p:nvGrpSpPr>
        <p:grpSpPr>
          <a:xfrm>
            <a:off x="133187" y="1497845"/>
            <a:ext cx="11826695" cy="4603242"/>
            <a:chOff x="382800" y="2229000"/>
            <a:chExt cx="11153051" cy="3872175"/>
          </a:xfrm>
        </p:grpSpPr>
        <p:pic>
          <p:nvPicPr>
            <p:cNvPr id="289" name="Google Shape;289;g329f623bc3f_0_463"/>
            <p:cNvPicPr preferRelativeResize="0"/>
            <p:nvPr/>
          </p:nvPicPr>
          <p:blipFill rotWithShape="1">
            <a:blip r:embed="rId3">
              <a:alphaModFix/>
            </a:blip>
            <a:srcRect/>
            <a:stretch/>
          </p:blipFill>
          <p:spPr>
            <a:xfrm>
              <a:off x="428975" y="2250849"/>
              <a:ext cx="5524374" cy="3850325"/>
            </a:xfrm>
            <a:prstGeom prst="rect">
              <a:avLst/>
            </a:prstGeom>
            <a:noFill/>
            <a:ln>
              <a:noFill/>
            </a:ln>
          </p:spPr>
        </p:pic>
        <p:pic>
          <p:nvPicPr>
            <p:cNvPr id="290" name="Google Shape;290;g329f623bc3f_0_463"/>
            <p:cNvPicPr preferRelativeResize="0"/>
            <p:nvPr/>
          </p:nvPicPr>
          <p:blipFill rotWithShape="1">
            <a:blip r:embed="rId4">
              <a:alphaModFix/>
            </a:blip>
            <a:srcRect/>
            <a:stretch/>
          </p:blipFill>
          <p:spPr>
            <a:xfrm>
              <a:off x="6011475" y="2294850"/>
              <a:ext cx="5524376" cy="3806325"/>
            </a:xfrm>
            <a:prstGeom prst="rect">
              <a:avLst/>
            </a:prstGeom>
            <a:noFill/>
            <a:ln>
              <a:noFill/>
            </a:ln>
          </p:spPr>
        </p:pic>
        <p:sp>
          <p:nvSpPr>
            <p:cNvPr id="291" name="Google Shape;291;g329f623bc3f_0_463"/>
            <p:cNvSpPr/>
            <p:nvPr/>
          </p:nvSpPr>
          <p:spPr>
            <a:xfrm>
              <a:off x="382800" y="2229000"/>
              <a:ext cx="483900" cy="308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2" name="Google Shape;292;g329f623bc3f_0_463"/>
          <p:cNvSpPr txBox="1">
            <a:spLocks noGrp="1"/>
          </p:cNvSpPr>
          <p:nvPr>
            <p:ph type="title"/>
          </p:nvPr>
        </p:nvSpPr>
        <p:spPr>
          <a:xfrm>
            <a:off x="97975" y="81650"/>
            <a:ext cx="120939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Bridging European Digital Competence Framework  elements, with examples (2/5) </a:t>
            </a:r>
            <a:endParaRPr sz="2800" b="1">
              <a:solidFill>
                <a:srgbClr val="FFFFFF"/>
              </a:solidFill>
            </a:endParaRPr>
          </a:p>
        </p:txBody>
      </p:sp>
      <p:sp>
        <p:nvSpPr>
          <p:cNvPr id="293" name="Google Shape;293;g329f623bc3f_0_46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17 -18</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329f623bc3f_0_47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99" name="Google Shape;299;g329f623bc3f_0_478"/>
          <p:cNvGrpSpPr/>
          <p:nvPr/>
        </p:nvGrpSpPr>
        <p:grpSpPr>
          <a:xfrm>
            <a:off x="98000" y="1038682"/>
            <a:ext cx="11944900" cy="4769379"/>
            <a:chOff x="372425" y="2282274"/>
            <a:chExt cx="11190650" cy="3894324"/>
          </a:xfrm>
        </p:grpSpPr>
        <p:pic>
          <p:nvPicPr>
            <p:cNvPr id="300" name="Google Shape;300;g329f623bc3f_0_478"/>
            <p:cNvPicPr preferRelativeResize="0"/>
            <p:nvPr/>
          </p:nvPicPr>
          <p:blipFill rotWithShape="1">
            <a:blip r:embed="rId3">
              <a:alphaModFix/>
            </a:blip>
            <a:srcRect/>
            <a:stretch/>
          </p:blipFill>
          <p:spPr>
            <a:xfrm>
              <a:off x="372425" y="2282274"/>
              <a:ext cx="5628674" cy="3894324"/>
            </a:xfrm>
            <a:prstGeom prst="rect">
              <a:avLst/>
            </a:prstGeom>
            <a:noFill/>
            <a:ln>
              <a:noFill/>
            </a:ln>
          </p:spPr>
        </p:pic>
        <p:pic>
          <p:nvPicPr>
            <p:cNvPr id="301" name="Google Shape;301;g329f623bc3f_0_478"/>
            <p:cNvPicPr preferRelativeResize="0"/>
            <p:nvPr/>
          </p:nvPicPr>
          <p:blipFill rotWithShape="1">
            <a:blip r:embed="rId4">
              <a:alphaModFix/>
            </a:blip>
            <a:srcRect/>
            <a:stretch/>
          </p:blipFill>
          <p:spPr>
            <a:xfrm>
              <a:off x="5971200" y="2351424"/>
              <a:ext cx="5591875" cy="3793750"/>
            </a:xfrm>
            <a:prstGeom prst="rect">
              <a:avLst/>
            </a:prstGeom>
            <a:noFill/>
            <a:ln>
              <a:noFill/>
            </a:ln>
          </p:spPr>
        </p:pic>
        <p:sp>
          <p:nvSpPr>
            <p:cNvPr id="302" name="Google Shape;302;g329f623bc3f_0_478"/>
            <p:cNvSpPr/>
            <p:nvPr/>
          </p:nvSpPr>
          <p:spPr>
            <a:xfrm>
              <a:off x="414250" y="2291875"/>
              <a:ext cx="251400" cy="1824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03" name="Google Shape;303;g329f623bc3f_0_47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Bridging European Digital Competence Framework elements, with examples (3/5)</a:t>
            </a:r>
            <a:endParaRPr sz="3400" b="1">
              <a:solidFill>
                <a:srgbClr val="FFFFFF"/>
              </a:solidFill>
            </a:endParaRPr>
          </a:p>
        </p:txBody>
      </p:sp>
      <p:sp>
        <p:nvSpPr>
          <p:cNvPr id="304" name="Google Shape;304;g329f623bc3f_0_47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29 -30</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329f623bc3f_0_4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10" name="Google Shape;310;g329f623bc3f_0_493"/>
          <p:cNvGrpSpPr/>
          <p:nvPr/>
        </p:nvGrpSpPr>
        <p:grpSpPr>
          <a:xfrm>
            <a:off x="97975" y="1415804"/>
            <a:ext cx="11944410" cy="4816691"/>
            <a:chOff x="426825" y="2238274"/>
            <a:chExt cx="11518236" cy="4026324"/>
          </a:xfrm>
        </p:grpSpPr>
        <p:pic>
          <p:nvPicPr>
            <p:cNvPr id="311" name="Google Shape;311;g329f623bc3f_0_493"/>
            <p:cNvPicPr preferRelativeResize="0"/>
            <p:nvPr/>
          </p:nvPicPr>
          <p:blipFill rotWithShape="1">
            <a:blip r:embed="rId3">
              <a:alphaModFix/>
            </a:blip>
            <a:srcRect/>
            <a:stretch/>
          </p:blipFill>
          <p:spPr>
            <a:xfrm>
              <a:off x="466700" y="2238274"/>
              <a:ext cx="5813350" cy="4026324"/>
            </a:xfrm>
            <a:prstGeom prst="rect">
              <a:avLst/>
            </a:prstGeom>
            <a:noFill/>
            <a:ln>
              <a:noFill/>
            </a:ln>
          </p:spPr>
        </p:pic>
        <p:pic>
          <p:nvPicPr>
            <p:cNvPr id="312" name="Google Shape;312;g329f623bc3f_0_493"/>
            <p:cNvPicPr preferRelativeResize="0"/>
            <p:nvPr/>
          </p:nvPicPr>
          <p:blipFill rotWithShape="1">
            <a:blip r:embed="rId4">
              <a:alphaModFix/>
            </a:blip>
            <a:srcRect/>
            <a:stretch/>
          </p:blipFill>
          <p:spPr>
            <a:xfrm>
              <a:off x="6280049" y="2298024"/>
              <a:ext cx="5665012" cy="3966574"/>
            </a:xfrm>
            <a:prstGeom prst="rect">
              <a:avLst/>
            </a:prstGeom>
            <a:noFill/>
            <a:ln>
              <a:noFill/>
            </a:ln>
          </p:spPr>
        </p:pic>
        <p:sp>
          <p:nvSpPr>
            <p:cNvPr id="313" name="Google Shape;313;g329f623bc3f_0_493"/>
            <p:cNvSpPr/>
            <p:nvPr/>
          </p:nvSpPr>
          <p:spPr>
            <a:xfrm>
              <a:off x="426825" y="2241575"/>
              <a:ext cx="427500" cy="2262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14" name="Google Shape;314;g329f623bc3f_0_49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Bridging European Digital Competence Framework elements, with examples (4/5)</a:t>
            </a:r>
            <a:endParaRPr sz="2800" b="1">
              <a:solidFill>
                <a:srgbClr val="FFFFFF"/>
              </a:solidFill>
            </a:endParaRPr>
          </a:p>
        </p:txBody>
      </p:sp>
      <p:sp>
        <p:nvSpPr>
          <p:cNvPr id="315" name="Google Shape;315;g329f623bc3f_0_49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41 - 42</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329f623bc3f_0_50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21" name="Google Shape;321;g329f623bc3f_0_508"/>
          <p:cNvGrpSpPr/>
          <p:nvPr/>
        </p:nvGrpSpPr>
        <p:grpSpPr>
          <a:xfrm>
            <a:off x="97951" y="1298077"/>
            <a:ext cx="11967397" cy="4870574"/>
            <a:chOff x="410125" y="2231999"/>
            <a:chExt cx="11501583" cy="4032600"/>
          </a:xfrm>
        </p:grpSpPr>
        <p:pic>
          <p:nvPicPr>
            <p:cNvPr id="322" name="Google Shape;322;g329f623bc3f_0_508"/>
            <p:cNvPicPr preferRelativeResize="0"/>
            <p:nvPr/>
          </p:nvPicPr>
          <p:blipFill rotWithShape="1">
            <a:blip r:embed="rId3">
              <a:alphaModFix/>
            </a:blip>
            <a:srcRect/>
            <a:stretch/>
          </p:blipFill>
          <p:spPr>
            <a:xfrm>
              <a:off x="410125" y="2263424"/>
              <a:ext cx="5775800" cy="4001175"/>
            </a:xfrm>
            <a:prstGeom prst="rect">
              <a:avLst/>
            </a:prstGeom>
            <a:noFill/>
            <a:ln>
              <a:noFill/>
            </a:ln>
          </p:spPr>
        </p:pic>
        <p:pic>
          <p:nvPicPr>
            <p:cNvPr id="323" name="Google Shape;323;g329f623bc3f_0_508"/>
            <p:cNvPicPr preferRelativeResize="0"/>
            <p:nvPr/>
          </p:nvPicPr>
          <p:blipFill rotWithShape="1">
            <a:blip r:embed="rId4">
              <a:alphaModFix/>
            </a:blip>
            <a:srcRect/>
            <a:stretch/>
          </p:blipFill>
          <p:spPr>
            <a:xfrm>
              <a:off x="6185927" y="2231999"/>
              <a:ext cx="5725781" cy="3969749"/>
            </a:xfrm>
            <a:prstGeom prst="rect">
              <a:avLst/>
            </a:prstGeom>
            <a:noFill/>
            <a:ln>
              <a:noFill/>
            </a:ln>
          </p:spPr>
        </p:pic>
        <p:sp>
          <p:nvSpPr>
            <p:cNvPr id="324" name="Google Shape;324;g329f623bc3f_0_508"/>
            <p:cNvSpPr/>
            <p:nvPr/>
          </p:nvSpPr>
          <p:spPr>
            <a:xfrm>
              <a:off x="426825" y="2266725"/>
              <a:ext cx="282900" cy="207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5" name="Google Shape;325;g329f623bc3f_0_50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Bridging European Digital Competence Framework elements, with examples (5/5)</a:t>
            </a:r>
            <a:endParaRPr sz="3400" b="1">
              <a:solidFill>
                <a:srgbClr val="FFFFFF"/>
              </a:solidFill>
            </a:endParaRPr>
          </a:p>
        </p:txBody>
      </p:sp>
      <p:sp>
        <p:nvSpPr>
          <p:cNvPr id="326" name="Google Shape;326;g329f623bc3f_0_50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47 - 48</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29"/>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en-US" sz="2800" b="1">
                <a:solidFill>
                  <a:srgbClr val="FFFFFF"/>
                </a:solidFill>
              </a:rPr>
              <a:t>Reflection and conclusion</a:t>
            </a:r>
            <a:endParaRPr sz="2800">
              <a:solidFill>
                <a:srgbClr val="FFFFFF"/>
              </a:solidFill>
            </a:endParaRPr>
          </a:p>
        </p:txBody>
      </p:sp>
      <p:sp>
        <p:nvSpPr>
          <p:cNvPr id="332" name="Google Shape;332;p29"/>
          <p:cNvSpPr txBox="1">
            <a:spLocks noGrp="1"/>
          </p:cNvSpPr>
          <p:nvPr>
            <p:ph type="body" idx="2"/>
          </p:nvPr>
        </p:nvSpPr>
        <p:spPr>
          <a:xfrm>
            <a:off x="97900" y="1097999"/>
            <a:ext cx="11944500" cy="37332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200"/>
              </a:spcBef>
              <a:spcAft>
                <a:spcPts val="0"/>
              </a:spcAft>
              <a:buSzPts val="1800"/>
              <a:buNone/>
            </a:pPr>
            <a:r>
              <a:rPr lang="en-US" b="0" i="0" u="none" strike="noStrike">
                <a:solidFill>
                  <a:srgbClr val="1D1D1B"/>
                </a:solidFill>
                <a:latin typeface="Calibri"/>
                <a:ea typeface="Calibri"/>
                <a:cs typeface="Calibri"/>
                <a:sym typeface="Calibri"/>
              </a:rPr>
              <a:t>In this lesson, we explored </a:t>
            </a:r>
            <a:r>
              <a:rPr lang="en-US">
                <a:solidFill>
                  <a:srgbClr val="1D1D1B"/>
                </a:solidFill>
              </a:rPr>
              <a:t>the structure of the European Digital Competence Framework.</a:t>
            </a:r>
            <a:endParaRPr b="0" i="0" u="none" strike="noStrike">
              <a:solidFill>
                <a:srgbClr val="000000"/>
              </a:solidFill>
            </a:endParaRPr>
          </a:p>
          <a:p>
            <a:pPr marL="457200" lvl="0" indent="-228600" algn="l" rtl="0">
              <a:lnSpc>
                <a:spcPct val="90000"/>
              </a:lnSpc>
              <a:spcBef>
                <a:spcPts val="2400"/>
              </a:spcBef>
              <a:spcAft>
                <a:spcPts val="0"/>
              </a:spcAft>
              <a:buSzPts val="1800"/>
              <a:buNone/>
            </a:pPr>
            <a:r>
              <a:rPr lang="en-US" b="0" i="0" u="none" strike="noStrike">
                <a:solidFill>
                  <a:srgbClr val="1D1D1B"/>
                </a:solidFill>
                <a:latin typeface="Calibri"/>
                <a:ea typeface="Calibri"/>
                <a:cs typeface="Calibri"/>
                <a:sym typeface="Calibri"/>
              </a:rPr>
              <a:t>Reflect on how th</a:t>
            </a:r>
            <a:r>
              <a:rPr lang="en-US">
                <a:solidFill>
                  <a:srgbClr val="1D1D1B"/>
                </a:solidFill>
              </a:rPr>
              <a:t>e Digital Competence Framework can be linked to teaching and learning practices and how it fully aligned with the real life and school context.</a:t>
            </a:r>
            <a:endParaRPr>
              <a:solidFill>
                <a:srgbClr val="1D1D1B"/>
              </a:solidFill>
            </a:endParaRPr>
          </a:p>
          <a:p>
            <a:pPr marL="457200" lvl="0" indent="-228600" algn="l" rtl="0">
              <a:lnSpc>
                <a:spcPct val="90000"/>
              </a:lnSpc>
              <a:spcBef>
                <a:spcPts val="2400"/>
              </a:spcBef>
              <a:spcAft>
                <a:spcPts val="0"/>
              </a:spcAft>
              <a:buSzPts val="1800"/>
              <a:buNone/>
            </a:pPr>
            <a:r>
              <a:rPr lang="en-US" b="0" i="0" u="none" strike="noStrike">
                <a:solidFill>
                  <a:srgbClr val="1D1D1B"/>
                </a:solidFill>
                <a:latin typeface="Calibri"/>
                <a:ea typeface="Calibri"/>
                <a:cs typeface="Calibri"/>
                <a:sym typeface="Calibri"/>
              </a:rPr>
              <a:t>Finally, to consolidate your learning, apply at least one</a:t>
            </a:r>
            <a:r>
              <a:rPr lang="en-US">
                <a:solidFill>
                  <a:srgbClr val="1D1D1B"/>
                </a:solidFill>
              </a:rPr>
              <a:t> of the proposed learning scenarios to your classes and try to create by yourself another learning scenario for another competence.</a:t>
            </a:r>
            <a:endParaRPr b="0" i="0" u="none" strike="noStrike">
              <a:solidFill>
                <a:srgbClr val="000000"/>
              </a:solidFill>
            </a:endParaRPr>
          </a:p>
          <a:p>
            <a:pPr marL="457200" marR="0" lvl="0" indent="-228600" algn="l" rtl="0">
              <a:lnSpc>
                <a:spcPct val="90000"/>
              </a:lnSpc>
              <a:spcBef>
                <a:spcPts val="2200"/>
              </a:spcBef>
              <a:spcAft>
                <a:spcPts val="0"/>
              </a:spcAft>
              <a:buClr>
                <a:schemeClr val="accent4"/>
              </a:buClr>
              <a:buSzPts val="1800"/>
              <a:buFont typeface="Arial"/>
              <a:buNone/>
            </a:pPr>
            <a:br>
              <a:rPr lang="en-US"/>
            </a:br>
            <a:br>
              <a:rPr lang="en-US"/>
            </a:b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g3555728db8b_0_7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2800" b="1">
                <a:solidFill>
                  <a:srgbClr val="FFFFFF"/>
                </a:solidFill>
              </a:rPr>
              <a:t>Homework/ Additional tasks</a:t>
            </a:r>
            <a:endParaRPr sz="2800">
              <a:solidFill>
                <a:srgbClr val="FFFFFF"/>
              </a:solidFill>
            </a:endParaRPr>
          </a:p>
        </p:txBody>
      </p:sp>
      <p:sp>
        <p:nvSpPr>
          <p:cNvPr id="338" name="Google Shape;338;g3555728db8b_0_70"/>
          <p:cNvSpPr txBox="1">
            <a:spLocks noGrp="1"/>
          </p:cNvSpPr>
          <p:nvPr>
            <p:ph type="body" idx="2"/>
          </p:nvPr>
        </p:nvSpPr>
        <p:spPr>
          <a:xfrm>
            <a:off x="97969" y="1458954"/>
            <a:ext cx="11944500" cy="53175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b="1">
                <a:solidFill>
                  <a:srgbClr val="1D1D1B"/>
                </a:solidFill>
              </a:rPr>
              <a:t>Deepening</a:t>
            </a:r>
            <a:br>
              <a:rPr lang="en-US" sz="1800" b="1" i="0" u="none" strike="noStrike">
                <a:solidFill>
                  <a:srgbClr val="1D1D1B"/>
                </a:solidFill>
                <a:latin typeface="Calibri"/>
                <a:ea typeface="Calibri"/>
                <a:cs typeface="Calibri"/>
                <a:sym typeface="Calibri"/>
              </a:rPr>
            </a:br>
            <a:r>
              <a:rPr lang="en-US">
                <a:solidFill>
                  <a:srgbClr val="1D1D1B"/>
                </a:solidFill>
              </a:rPr>
              <a:t>Read the new version of the Digital Competence Framework 2.2</a:t>
            </a:r>
            <a:endParaRPr>
              <a:solidFill>
                <a:srgbClr val="1D1D1B"/>
              </a:solidFill>
            </a:endParaRPr>
          </a:p>
          <a:p>
            <a:pPr marL="457200" lvl="0" indent="-228600" algn="l" rtl="0">
              <a:lnSpc>
                <a:spcPct val="90000"/>
              </a:lnSpc>
              <a:spcBef>
                <a:spcPts val="1000"/>
              </a:spcBef>
              <a:spcAft>
                <a:spcPts val="0"/>
              </a:spcAft>
              <a:buSzPts val="1800"/>
              <a:buNone/>
            </a:pPr>
            <a:r>
              <a:rPr lang="en-US" b="1">
                <a:solidFill>
                  <a:schemeClr val="dk1"/>
                </a:solidFill>
              </a:rPr>
              <a:t>Applying</a:t>
            </a:r>
            <a:br>
              <a:rPr lang="en-US" b="1">
                <a:solidFill>
                  <a:schemeClr val="dk1"/>
                </a:solidFill>
              </a:rPr>
            </a:br>
            <a:r>
              <a:rPr lang="en-US">
                <a:solidFill>
                  <a:schemeClr val="dk1"/>
                </a:solidFill>
              </a:rPr>
              <a:t>Try to find new examples applied to the competences + choose at least one of the proposed scenarios per each of the competences and try to adapt them to your students. </a:t>
            </a:r>
            <a:endParaRPr>
              <a:solidFill>
                <a:schemeClr val="dk1"/>
              </a:solidFill>
            </a:endParaRPr>
          </a:p>
          <a:p>
            <a:pPr marL="457200" lvl="0" indent="-228600" algn="l" rtl="0">
              <a:lnSpc>
                <a:spcPct val="90000"/>
              </a:lnSpc>
              <a:spcBef>
                <a:spcPts val="1000"/>
              </a:spcBef>
              <a:spcAft>
                <a:spcPts val="0"/>
              </a:spcAft>
              <a:buSzPts val="1800"/>
              <a:buNone/>
            </a:pPr>
            <a:endParaRPr>
              <a:solidFill>
                <a:schemeClr val="dk1"/>
              </a:solidFill>
            </a:endParaRPr>
          </a:p>
          <a:p>
            <a:pPr marL="457200" lvl="0" indent="-228600" algn="l" rtl="0">
              <a:lnSpc>
                <a:spcPct val="90000"/>
              </a:lnSpc>
              <a:spcBef>
                <a:spcPts val="1000"/>
              </a:spcBef>
              <a:spcAft>
                <a:spcPts val="0"/>
              </a:spcAft>
              <a:buSzPts val="1800"/>
              <a:buNone/>
            </a:pPr>
            <a:r>
              <a:rPr lang="en-US" b="1">
                <a:solidFill>
                  <a:schemeClr val="dk1"/>
                </a:solidFill>
              </a:rPr>
              <a:t>Homework</a:t>
            </a:r>
            <a:br>
              <a:rPr lang="en-US">
                <a:solidFill>
                  <a:schemeClr val="dk1"/>
                </a:solidFill>
              </a:rPr>
            </a:br>
            <a:r>
              <a:rPr lang="en-US">
                <a:solidFill>
                  <a:schemeClr val="dk1"/>
                </a:solidFill>
              </a:rPr>
              <a:t>Describe your experiences with the national curriculum. Is it difficult to achieve? Outdated? Well formulated, realistic and should be used as an example?  Compare your national curriculum with the new EU Digital Competence Framework.</a:t>
            </a:r>
            <a:endParaRPr>
              <a:solidFill>
                <a:schemeClr val="dk1"/>
              </a:solidFill>
            </a:endParaRPr>
          </a:p>
          <a:p>
            <a:pPr marL="457200" lvl="0" indent="-228600" algn="l" rtl="0">
              <a:lnSpc>
                <a:spcPct val="90000"/>
              </a:lnSpc>
              <a:spcBef>
                <a:spcPts val="1000"/>
              </a:spcBef>
              <a:spcAft>
                <a:spcPts val="0"/>
              </a:spcAft>
              <a:buSzPts val="1800"/>
              <a:buNone/>
            </a:pPr>
            <a:endParaRPr>
              <a:solidFill>
                <a:schemeClr val="dk1"/>
              </a:solidFill>
            </a:endParaRPr>
          </a:p>
          <a:p>
            <a:pPr marL="457200" lvl="0" indent="-228600" algn="l" rtl="0">
              <a:lnSpc>
                <a:spcPct val="90000"/>
              </a:lnSpc>
              <a:spcBef>
                <a:spcPts val="1000"/>
              </a:spcBef>
              <a:spcAft>
                <a:spcPts val="0"/>
              </a:spcAft>
              <a:buSzPts val="1800"/>
              <a:buNone/>
            </a:pPr>
            <a:endParaRPr>
              <a:solidFill>
                <a:schemeClr val="dk1"/>
              </a:solidFill>
            </a:endParaRPr>
          </a:p>
          <a:p>
            <a:pPr marL="457200" lvl="0" indent="-228600" algn="l" rtl="0">
              <a:lnSpc>
                <a:spcPct val="90000"/>
              </a:lnSpc>
              <a:spcBef>
                <a:spcPts val="1000"/>
              </a:spcBef>
              <a:spcAft>
                <a:spcPts val="0"/>
              </a:spcAft>
              <a:buSzPts val="1800"/>
              <a:buNone/>
            </a:pPr>
            <a:endParaRPr>
              <a:solidFill>
                <a:srgbClr val="1D1D1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4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just" rtl="0">
              <a:lnSpc>
                <a:spcPct val="90000"/>
              </a:lnSpc>
              <a:spcBef>
                <a:spcPts val="0"/>
              </a:spcBef>
              <a:spcAft>
                <a:spcPts val="0"/>
              </a:spcAft>
              <a:buClr>
                <a:schemeClr val="accent1"/>
              </a:buClr>
              <a:buSzPts val="2400"/>
              <a:buNone/>
            </a:pPr>
            <a:r>
              <a:rPr lang="en-US" sz="2800"/>
              <a:t>Additional resources</a:t>
            </a:r>
            <a:endParaRPr sz="3400"/>
          </a:p>
        </p:txBody>
      </p:sp>
      <p:sp>
        <p:nvSpPr>
          <p:cNvPr id="344" name="Google Shape;344;p44"/>
          <p:cNvSpPr txBox="1">
            <a:spLocks noGrp="1"/>
          </p:cNvSpPr>
          <p:nvPr>
            <p:ph type="body" idx="2"/>
          </p:nvPr>
        </p:nvSpPr>
        <p:spPr>
          <a:xfrm>
            <a:off x="97981" y="1252400"/>
            <a:ext cx="11537100" cy="5289300"/>
          </a:xfrm>
          <a:prstGeom prst="rect">
            <a:avLst/>
          </a:prstGeom>
          <a:noFill/>
          <a:ln>
            <a:noFill/>
          </a:ln>
        </p:spPr>
        <p:txBody>
          <a:bodyPr spcFirstLastPara="1" wrap="square" lIns="91425" tIns="45700" rIns="91425" bIns="45700" anchor="t" anchorCtr="0">
            <a:noAutofit/>
          </a:bodyPr>
          <a:lstStyle/>
          <a:p>
            <a:pPr marL="457200" lvl="0" indent="-330200" algn="l" rtl="0">
              <a:lnSpc>
                <a:spcPct val="200000"/>
              </a:lnSpc>
              <a:spcBef>
                <a:spcPts val="1000"/>
              </a:spcBef>
              <a:spcAft>
                <a:spcPts val="0"/>
              </a:spcAft>
              <a:buClr>
                <a:srgbClr val="1D1D1B"/>
              </a:buClr>
              <a:buSzPts val="1600"/>
              <a:buChar char="●"/>
            </a:pPr>
            <a:r>
              <a:rPr lang="en-US" sz="1600">
                <a:solidFill>
                  <a:srgbClr val="1D1D1B"/>
                </a:solidFill>
              </a:rPr>
              <a:t>The II </a:t>
            </a:r>
            <a:r>
              <a:rPr lang="en-US" sz="1600" i="0" u="none" strike="noStrike">
                <a:solidFill>
                  <a:srgbClr val="1D1D1B"/>
                </a:solidFill>
              </a:rPr>
              <a:t>Europ</a:t>
            </a:r>
            <a:r>
              <a:rPr lang="en-US" sz="1600">
                <a:solidFill>
                  <a:srgbClr val="1D1D1B"/>
                </a:solidFill>
              </a:rPr>
              <a:t>ean Digital Education Plan - link </a:t>
            </a:r>
            <a:r>
              <a:rPr lang="en-US" sz="1600" u="sng">
                <a:solidFill>
                  <a:schemeClr val="hlink"/>
                </a:solidFill>
                <a:hlinkClick r:id="rId3"/>
              </a:rPr>
              <a:t>HERE</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Europe's Digital Decade: 2030 targets -  link </a:t>
            </a:r>
            <a:r>
              <a:rPr lang="en-US" sz="1600" u="sng">
                <a:solidFill>
                  <a:schemeClr val="hlink"/>
                </a:solidFill>
                <a:hlinkClick r:id="rId4"/>
              </a:rPr>
              <a:t>HERE</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The I Digital Education plan - link </a:t>
            </a:r>
            <a:r>
              <a:rPr lang="en-US" sz="1600" u="sng">
                <a:solidFill>
                  <a:schemeClr val="hlink"/>
                </a:solidFill>
                <a:hlinkClick r:id="rId5"/>
              </a:rPr>
              <a:t>HERE</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Digi Comp - I version -  link </a:t>
            </a:r>
            <a:r>
              <a:rPr lang="en-US" sz="1600" u="sng">
                <a:solidFill>
                  <a:schemeClr val="hlink"/>
                </a:solidFill>
                <a:hlinkClick r:id="rId6"/>
              </a:rPr>
              <a:t>HERE</a:t>
            </a:r>
            <a:r>
              <a:rPr lang="en-US" sz="1600">
                <a:solidFill>
                  <a:srgbClr val="1D1D1B"/>
                </a:solidFill>
              </a:rPr>
              <a:t> </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Infographic - levels of competencies - link </a:t>
            </a:r>
            <a:r>
              <a:rPr lang="en-US" sz="1600" u="sng">
                <a:solidFill>
                  <a:schemeClr val="hlink"/>
                </a:solidFill>
                <a:hlinkClick r:id="rId7"/>
              </a:rPr>
              <a:t>HERE</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DigComp 2.1: The Digital Competence Framework for Citizens with eight proficiency levels and examples of use (2017) - link </a:t>
            </a:r>
            <a:r>
              <a:rPr lang="en-US" sz="1600" u="sng">
                <a:solidFill>
                  <a:schemeClr val="hlink"/>
                </a:solidFill>
                <a:hlinkClick r:id="rId8"/>
              </a:rPr>
              <a:t>HERE</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DigiCOmp 2.2: The Digital Competence Framework for Citizens - With new examples of knowledge, skills and attitudes (2022) - link </a:t>
            </a:r>
            <a:r>
              <a:rPr lang="en-US" sz="1600" u="sng">
                <a:solidFill>
                  <a:schemeClr val="hlink"/>
                </a:solidFill>
                <a:hlinkClick r:id="rId9"/>
              </a:rPr>
              <a:t>HERE</a:t>
            </a:r>
            <a:endParaRPr sz="1600">
              <a:solidFill>
                <a:srgbClr val="1D1D1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grpSp>
        <p:nvGrpSpPr>
          <p:cNvPr id="349" name="Google Shape;349;g35773f6aa0f_0_40"/>
          <p:cNvGrpSpPr/>
          <p:nvPr/>
        </p:nvGrpSpPr>
        <p:grpSpPr>
          <a:xfrm>
            <a:off x="2179811" y="4729766"/>
            <a:ext cx="7832078" cy="1110328"/>
            <a:chOff x="2179603" y="4888792"/>
            <a:chExt cx="7798544" cy="1110328"/>
          </a:xfrm>
        </p:grpSpPr>
        <p:pic>
          <p:nvPicPr>
            <p:cNvPr id="350" name="Google Shape;350;g35773f6aa0f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351" name="Google Shape;351;g35773f6aa0f_0_40"/>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352" name="Google Shape;352;g35773f6aa0f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353" name="Google Shape;353;g35773f6aa0f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354" name="Google Shape;354;g35773f6aa0f_0_40"/>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355" name="Google Shape;355;g35773f6aa0f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356" name="Google Shape;356;g35773f6aa0f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357" name="Google Shape;357;g35773f6aa0f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358" name="Google Shape;358;g35773f6aa0f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59" name="Google Shape;359;g35773f6aa0f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60" name="Google Shape;360;g35773f6aa0f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Available at </a:t>
            </a:r>
            <a:r>
              <a:rPr lang="en-US" sz="1100" u="sng">
                <a:solidFill>
                  <a:schemeClr val="hlink"/>
                </a:solidFill>
                <a:latin typeface="Calibri"/>
                <a:ea typeface="Calibri"/>
                <a:cs typeface="Calibri"/>
                <a:sym typeface="Calibri"/>
                <a:hlinkClick r:id="rId13"/>
              </a:rPr>
              <a:t>https://thinker.ucd.ie/elearning/</a:t>
            </a:r>
            <a:endParaRPr sz="1100" b="0" i="0" u="none" strike="noStrike" cap="none">
              <a:solidFill>
                <a:srgbClr val="16C45B"/>
              </a:solidFill>
              <a:latin typeface="Calibri"/>
              <a:ea typeface="Calibri"/>
              <a:cs typeface="Calibri"/>
              <a:sym typeface="Calibri"/>
            </a:endParaRPr>
          </a:p>
        </p:txBody>
      </p:sp>
      <p:pic>
        <p:nvPicPr>
          <p:cNvPr id="361" name="Google Shape;361;g35773f6aa0f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362" name="Google Shape;362;g35773f6aa0f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4" algn="ctr" rtl="0">
              <a:lnSpc>
                <a:spcPct val="107916"/>
              </a:lnSpc>
              <a:spcBef>
                <a:spcPts val="0"/>
              </a:spcBef>
              <a:spcAft>
                <a:spcPts val="800"/>
              </a:spcAft>
              <a:buClr>
                <a:srgbClr val="000000"/>
              </a:buClr>
              <a:buSzPts val="1200"/>
              <a:buFont typeface="Arial"/>
              <a:buNone/>
            </a:pPr>
            <a:r>
              <a:rPr lang="en-US" sz="1200" b="1" i="0" u="none" strike="noStrike" cap="none">
                <a:solidFill>
                  <a:srgbClr val="1D1D1B"/>
                </a:solidFill>
                <a:latin typeface="Calibri"/>
                <a:ea typeface="Calibri"/>
                <a:cs typeface="Calibri"/>
                <a:sym typeface="Calibri"/>
              </a:rPr>
              <a:t>This publication is licensed under </a:t>
            </a:r>
            <a:r>
              <a:rPr lang="en-US" sz="1200" b="1" i="1" u="none" strike="noStrike" cap="none">
                <a:solidFill>
                  <a:srgbClr val="1D1D1B"/>
                </a:solidFill>
                <a:latin typeface="Calibri"/>
                <a:ea typeface="Calibri"/>
                <a:cs typeface="Calibri"/>
                <a:sym typeface="Calibri"/>
              </a:rPr>
              <a:t>Creative Commons Attribution-NonCommercial-NoDerivs 4.0 International</a:t>
            </a:r>
            <a:r>
              <a:rPr lang="en-US" sz="1200" b="1" i="0" u="none" strike="noStrike" cap="none">
                <a:solidFill>
                  <a:srgbClr val="1D1D1B"/>
                </a:solidFill>
                <a:latin typeface="Calibri"/>
                <a:ea typeface="Calibri"/>
                <a:cs typeface="Calibri"/>
                <a:sym typeface="Calibri"/>
              </a:rPr>
              <a:t> License (</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2800" b="1">
                <a:solidFill>
                  <a:srgbClr val="FFFFFF"/>
                </a:solidFill>
              </a:rPr>
              <a:t>L</a:t>
            </a:r>
            <a:r>
              <a:rPr lang="en-US" sz="2800" b="1" i="0" u="none" strike="noStrike">
                <a:solidFill>
                  <a:srgbClr val="FFFFFF"/>
                </a:solidFill>
                <a:latin typeface="Calibri"/>
                <a:ea typeface="Calibri"/>
                <a:cs typeface="Calibri"/>
                <a:sym typeface="Calibri"/>
              </a:rPr>
              <a:t>earning outcomes</a:t>
            </a:r>
            <a:endParaRPr sz="2800">
              <a:solidFill>
                <a:srgbClr val="FFFFFF"/>
              </a:solidFill>
            </a:endParaRPr>
          </a:p>
        </p:txBody>
      </p:sp>
      <p:sp>
        <p:nvSpPr>
          <p:cNvPr id="145" name="Google Shape;145;p4"/>
          <p:cNvSpPr txBox="1">
            <a:spLocks noGrp="1"/>
          </p:cNvSpPr>
          <p:nvPr>
            <p:ph type="body" idx="2"/>
          </p:nvPr>
        </p:nvSpPr>
        <p:spPr>
          <a:xfrm>
            <a:off x="355599" y="1462685"/>
            <a:ext cx="11087101" cy="528917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4"/>
              </a:buClr>
              <a:buSzPts val="1800"/>
              <a:buNone/>
            </a:pPr>
            <a:r>
              <a:rPr lang="en-US" b="0" i="0" u="none" strike="noStrike">
                <a:solidFill>
                  <a:srgbClr val="1D1D1B"/>
                </a:solidFill>
                <a:latin typeface="Calibri"/>
                <a:ea typeface="Calibri"/>
                <a:cs typeface="Calibri"/>
                <a:sym typeface="Calibri"/>
              </a:rPr>
              <a:t>By the end of this module teachers will be able to:</a:t>
            </a:r>
            <a:endParaRPr b="1" i="0" u="none" strike="noStrike">
              <a:solidFill>
                <a:srgbClr val="1D1D1B"/>
              </a:solidFill>
              <a:latin typeface="Calibri"/>
              <a:ea typeface="Calibri"/>
              <a:cs typeface="Calibri"/>
              <a:sym typeface="Calibri"/>
            </a:endParaRPr>
          </a:p>
          <a:p>
            <a:pPr marL="0" lvl="0" indent="0" algn="l" rtl="0">
              <a:lnSpc>
                <a:spcPct val="90000"/>
              </a:lnSpc>
              <a:spcBef>
                <a:spcPts val="0"/>
              </a:spcBef>
              <a:spcAft>
                <a:spcPts val="0"/>
              </a:spcAft>
              <a:buClr>
                <a:schemeClr val="accent4"/>
              </a:buClr>
              <a:buSzPts val="1800"/>
              <a:buNone/>
            </a:pPr>
            <a:endParaRPr b="1">
              <a:solidFill>
                <a:srgbClr val="1D1D1B"/>
              </a:solidFill>
              <a:latin typeface="Calibri"/>
              <a:ea typeface="Calibri"/>
              <a:cs typeface="Calibri"/>
              <a:sym typeface="Calibri"/>
            </a:endParaRPr>
          </a:p>
          <a:p>
            <a:pPr marL="285750" lvl="0" indent="-285750" algn="l" rtl="0">
              <a:lnSpc>
                <a:spcPct val="90000"/>
              </a:lnSpc>
              <a:spcBef>
                <a:spcPts val="0"/>
              </a:spcBef>
              <a:spcAft>
                <a:spcPts val="0"/>
              </a:spcAft>
              <a:buClr>
                <a:schemeClr val="accent4"/>
              </a:buClr>
              <a:buSzPts val="1800"/>
              <a:buFont typeface="Arial"/>
              <a:buChar char="•"/>
            </a:pPr>
            <a:r>
              <a:rPr lang="en-US" b="1">
                <a:solidFill>
                  <a:srgbClr val="1D1D1B"/>
                </a:solidFill>
              </a:rPr>
              <a:t>Describe </a:t>
            </a:r>
            <a:r>
              <a:rPr lang="en-US">
                <a:solidFill>
                  <a:srgbClr val="1D1D1B"/>
                </a:solidFill>
              </a:rPr>
              <a:t>the main goals and priorities of the Digital Competences Framework and the Digital Education Action Plan 2021-2027 as outlined by the EU.</a:t>
            </a:r>
            <a:endParaRPr>
              <a:solidFill>
                <a:srgbClr val="1D1D1B"/>
              </a:solidFill>
            </a:endParaRPr>
          </a:p>
          <a:p>
            <a:pPr marL="457200" lvl="0" indent="0" algn="l" rtl="0">
              <a:lnSpc>
                <a:spcPct val="90000"/>
              </a:lnSpc>
              <a:spcBef>
                <a:spcPts val="0"/>
              </a:spcBef>
              <a:spcAft>
                <a:spcPts val="0"/>
              </a:spcAft>
              <a:buSzPts val="1800"/>
              <a:buNone/>
            </a:pPr>
            <a:endParaRPr>
              <a:solidFill>
                <a:srgbClr val="1D1D1B"/>
              </a:solidFill>
            </a:endParaRPr>
          </a:p>
          <a:p>
            <a:pPr marL="285750" lvl="0" indent="-285750" algn="l" rtl="0">
              <a:lnSpc>
                <a:spcPct val="90000"/>
              </a:lnSpc>
              <a:spcBef>
                <a:spcPts val="0"/>
              </a:spcBef>
              <a:spcAft>
                <a:spcPts val="0"/>
              </a:spcAft>
              <a:buClr>
                <a:schemeClr val="accent4"/>
              </a:buClr>
              <a:buSzPts val="1800"/>
              <a:buFont typeface="Arial"/>
              <a:buChar char="•"/>
            </a:pPr>
            <a:r>
              <a:rPr lang="en-US" b="1">
                <a:solidFill>
                  <a:srgbClr val="1D1D1B"/>
                </a:solidFill>
              </a:rPr>
              <a:t>Summarise </a:t>
            </a:r>
            <a:r>
              <a:rPr lang="en-US">
                <a:solidFill>
                  <a:srgbClr val="1D1D1B"/>
                </a:solidFill>
              </a:rPr>
              <a:t>the key findings from the EU report on addressing the gender gap in STEM education, and use the findings to inform the design of gender-inclusive Informatics lessons.</a:t>
            </a:r>
            <a:endParaRPr>
              <a:solidFill>
                <a:srgbClr val="1D1D1B"/>
              </a:solidFill>
            </a:endParaRPr>
          </a:p>
          <a:p>
            <a:pPr marL="0" lvl="0" indent="0" algn="l" rtl="0">
              <a:lnSpc>
                <a:spcPct val="90000"/>
              </a:lnSpc>
              <a:spcBef>
                <a:spcPts val="0"/>
              </a:spcBef>
              <a:spcAft>
                <a:spcPts val="0"/>
              </a:spcAft>
              <a:buSzPts val="1800"/>
              <a:buNone/>
            </a:pPr>
            <a:endParaRPr b="1">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g3555728db8b_0_0"/>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1 - WP title</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2</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Unit title</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3</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Learning outcomes</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Slides 4 &amp; 5</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Contents </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6 &amp; 7</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Introduction</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8 &amp; 9</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Why an Action plan for the Digital Competences</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10</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Background of Action Plan for Digital Competencies</a:t>
            </a:r>
            <a:endParaRPr sz="2000" b="0" i="1"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11</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Key aspects of the Action Plan </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12</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Guiding principles of the Action Plan</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13 &amp; 14</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Strategic priorities</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15</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The Digital Competence Framework  2.2</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16</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What does “digital competence” mean?</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17</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The five areas of competencies of the Digital Competence Framework.</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18</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The 21 specific competencies framed in the five areas of </a:t>
            </a:r>
            <a:r>
              <a:rPr lang="en-US" sz="2000" b="0" i="0" u="none" strike="noStrike" cap="none">
                <a:solidFill>
                  <a:schemeClr val="accent4"/>
                </a:solidFill>
                <a:latin typeface="Calibri"/>
                <a:ea typeface="Calibri"/>
                <a:cs typeface="Calibri"/>
                <a:sym typeface="Calibri"/>
              </a:rPr>
              <a:t>the Digital Competence Framework</a:t>
            </a:r>
            <a:r>
              <a:rPr lang="en-US" sz="2000" b="0" i="0" u="none" strike="noStrike" cap="none">
                <a:solidFill>
                  <a:srgbClr val="2B454E"/>
                </a:solidFill>
                <a:latin typeface="Calibri"/>
                <a:ea typeface="Calibri"/>
                <a:cs typeface="Calibri"/>
                <a:sym typeface="Calibri"/>
              </a:rPr>
              <a:t>.</a:t>
            </a:r>
            <a:endParaRPr sz="2000" b="0" i="0" u="none" strike="noStrike" cap="none">
              <a:solidFill>
                <a:srgbClr val="2B454E"/>
              </a:solidFill>
              <a:latin typeface="Calibri"/>
              <a:ea typeface="Calibri"/>
              <a:cs typeface="Calibri"/>
              <a:sym typeface="Calibri"/>
            </a:endParaRPr>
          </a:p>
          <a:p>
            <a:pPr marL="571500" marR="0" lvl="0" indent="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a:p>
            <a:pPr marL="571500" marR="0" lvl="0" indent="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152" name="Google Shape;152;g3555728db8b_0_0"/>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marR="0" lvl="0" indent="0" algn="l" rtl="0">
              <a:lnSpc>
                <a:spcPct val="90000"/>
              </a:lnSpc>
              <a:spcBef>
                <a:spcPts val="0"/>
              </a:spcBef>
              <a:spcAft>
                <a:spcPts val="0"/>
              </a:spcAft>
              <a:buClr>
                <a:srgbClr val="000000"/>
              </a:buClr>
              <a:buSzPts val="3800"/>
              <a:buFont typeface="Arial"/>
              <a:buNone/>
            </a:pPr>
            <a:r>
              <a:rPr lang="en-US" sz="3800" b="0" i="0" u="none" strike="noStrike" cap="none">
                <a:solidFill>
                  <a:srgbClr val="F2F2F2"/>
                </a:solidFill>
                <a:latin typeface="Calibri"/>
                <a:ea typeface="Calibri"/>
                <a:cs typeface="Calibri"/>
                <a:sym typeface="Calibri"/>
              </a:rPr>
              <a:t>Contents (1/2)</a:t>
            </a:r>
            <a:endParaRPr sz="3800" b="0" i="0" u="none" strike="noStrike" cap="none">
              <a:solidFill>
                <a:srgbClr val="F2F2F2"/>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g3555728db8b_0_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19</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The eight proficiency levels of Digital Competence Framework</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20 - 24</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Bridging Digital Competence Framework elements, with examples (1-5)</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25</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Reflection and conclusion</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Slides 26</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Homework/ Additional tasks </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27</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Additional resources</a:t>
            </a:r>
            <a:endParaRPr sz="2000" b="0" i="0" u="none" strike="noStrike" cap="none">
              <a:solidFill>
                <a:srgbClr val="2B454E"/>
              </a:solidFill>
              <a:latin typeface="Calibri"/>
              <a:ea typeface="Calibri"/>
              <a:cs typeface="Calibri"/>
              <a:sym typeface="Calibri"/>
            </a:endParaRPr>
          </a:p>
          <a:p>
            <a:pPr marL="571500" marR="0" lvl="0" indent="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159" name="Google Shape;159;g3555728db8b_0_9"/>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marR="0" lvl="0" indent="0" algn="l" rtl="0">
              <a:lnSpc>
                <a:spcPct val="90000"/>
              </a:lnSpc>
              <a:spcBef>
                <a:spcPts val="0"/>
              </a:spcBef>
              <a:spcAft>
                <a:spcPts val="0"/>
              </a:spcAft>
              <a:buClr>
                <a:srgbClr val="000000"/>
              </a:buClr>
              <a:buSzPts val="3800"/>
              <a:buFont typeface="Arial"/>
              <a:buNone/>
            </a:pPr>
            <a:r>
              <a:rPr lang="en-US" sz="3800" b="0" i="0" u="none" strike="noStrike" cap="none">
                <a:solidFill>
                  <a:srgbClr val="F2F2F2"/>
                </a:solidFill>
                <a:latin typeface="Calibri"/>
                <a:ea typeface="Calibri"/>
                <a:cs typeface="Calibri"/>
                <a:sym typeface="Calibri"/>
              </a:rPr>
              <a:t>Contents (2/2)</a:t>
            </a:r>
            <a:endParaRPr sz="3800" b="0" i="0" u="none" strike="noStrike" cap="none">
              <a:solidFill>
                <a:srgbClr val="F2F2F2"/>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en-US" sz="2800" b="1">
                <a:solidFill>
                  <a:srgbClr val="FFFFFF"/>
                </a:solidFill>
              </a:rPr>
              <a:t>Introduction</a:t>
            </a:r>
            <a:endParaRPr sz="2800">
              <a:solidFill>
                <a:srgbClr val="FFFFFF"/>
              </a:solidFill>
            </a:endParaRPr>
          </a:p>
        </p:txBody>
      </p:sp>
      <p:sp>
        <p:nvSpPr>
          <p:cNvPr id="165" name="Google Shape;165;p24"/>
          <p:cNvSpPr txBox="1">
            <a:spLocks noGrp="1"/>
          </p:cNvSpPr>
          <p:nvPr>
            <p:ph type="body" idx="2"/>
          </p:nvPr>
        </p:nvSpPr>
        <p:spPr>
          <a:xfrm>
            <a:off x="97971" y="1462685"/>
            <a:ext cx="11789100" cy="5289300"/>
          </a:xfrm>
          <a:prstGeom prst="rect">
            <a:avLst/>
          </a:prstGeom>
          <a:noFill/>
          <a:ln>
            <a:noFill/>
          </a:ln>
        </p:spPr>
        <p:txBody>
          <a:bodyPr spcFirstLastPara="1" wrap="square" lIns="91425" tIns="45700" rIns="91425" bIns="45700" anchor="t" anchorCtr="0">
            <a:noAutofit/>
          </a:bodyPr>
          <a:lstStyle/>
          <a:p>
            <a:pPr marL="514350" lvl="0" indent="-285750" algn="l" rtl="0">
              <a:lnSpc>
                <a:spcPct val="90000"/>
              </a:lnSpc>
              <a:spcBef>
                <a:spcPts val="1000"/>
              </a:spcBef>
              <a:spcAft>
                <a:spcPts val="0"/>
              </a:spcAft>
              <a:buSzPts val="1800"/>
              <a:buFont typeface="Arial"/>
              <a:buChar char="•"/>
            </a:pPr>
            <a:r>
              <a:rPr lang="en-US">
                <a:solidFill>
                  <a:srgbClr val="1D1D1B"/>
                </a:solidFill>
              </a:rPr>
              <a:t>This lesson focuses on the Digital Competence Framework, the European framework used as reference by each  EU country to design the national curricula.Being informed about the European Digital Competence Framework ensures that teachers design modules that align with widely accepted standards. </a:t>
            </a:r>
            <a:endParaRPr>
              <a:solidFill>
                <a:srgbClr val="1D1D1B"/>
              </a:solidFill>
            </a:endParaRPr>
          </a:p>
          <a:p>
            <a:pPr marL="457200" lvl="0" indent="0" algn="l" rtl="0">
              <a:lnSpc>
                <a:spcPct val="90000"/>
              </a:lnSpc>
              <a:spcBef>
                <a:spcPts val="1000"/>
              </a:spcBef>
              <a:spcAft>
                <a:spcPts val="0"/>
              </a:spcAft>
              <a:buSzPts val="1800"/>
              <a:buNone/>
            </a:pPr>
            <a:endParaRPr>
              <a:solidFill>
                <a:srgbClr val="1D1D1B"/>
              </a:solidFill>
            </a:endParaRPr>
          </a:p>
          <a:p>
            <a:pPr marL="514350" lvl="0" indent="-285750" algn="l" rtl="0">
              <a:lnSpc>
                <a:spcPct val="90000"/>
              </a:lnSpc>
              <a:spcBef>
                <a:spcPts val="1000"/>
              </a:spcBef>
              <a:spcAft>
                <a:spcPts val="0"/>
              </a:spcAft>
              <a:buSzPts val="1800"/>
              <a:buFont typeface="Arial"/>
              <a:buChar char="•"/>
            </a:pPr>
            <a:r>
              <a:rPr lang="en-US">
                <a:solidFill>
                  <a:srgbClr val="1D1D1B"/>
                </a:solidFill>
              </a:rPr>
              <a:t>The topic is important as it encourages the understanding the competence framework and enables teachers to address key digital competencies that students need for the future. </a:t>
            </a:r>
            <a:endParaRPr>
              <a:solidFill>
                <a:srgbClr val="1D1D1B"/>
              </a:solidFill>
            </a:endParaRPr>
          </a:p>
          <a:p>
            <a:pPr marL="457200" lvl="0" indent="0" algn="l" rtl="0">
              <a:lnSpc>
                <a:spcPct val="90000"/>
              </a:lnSpc>
              <a:spcBef>
                <a:spcPts val="1000"/>
              </a:spcBef>
              <a:spcAft>
                <a:spcPts val="0"/>
              </a:spcAft>
              <a:buSzPts val="1800"/>
              <a:buNone/>
            </a:pPr>
            <a:endParaRPr>
              <a:solidFill>
                <a:srgbClr val="1D1D1B"/>
              </a:solidFill>
            </a:endParaRPr>
          </a:p>
          <a:p>
            <a:pPr marL="514350" lvl="0" indent="-285750" algn="l" rtl="0">
              <a:lnSpc>
                <a:spcPct val="90000"/>
              </a:lnSpc>
              <a:spcBef>
                <a:spcPts val="1000"/>
              </a:spcBef>
              <a:spcAft>
                <a:spcPts val="0"/>
              </a:spcAft>
              <a:buSzPts val="1800"/>
              <a:buFont typeface="Arial"/>
              <a:buChar char="•"/>
            </a:pPr>
            <a:r>
              <a:rPr lang="en-US">
                <a:solidFill>
                  <a:srgbClr val="1D1D1B"/>
                </a:solidFill>
              </a:rPr>
              <a:t>The framework helps teachers integrate digital competence into existing curricula effectively. It offers clear guidance on how to incorporate Digital competencies in their lessons a meaningful way, promoting cross-disciplinary learning and preparing students for digital challenges they will face in both academic and professional environments.</a:t>
            </a:r>
            <a:endParaRPr/>
          </a:p>
          <a:p>
            <a:pPr marL="457200" marR="0" lvl="0" indent="-228600" algn="l" rtl="0">
              <a:lnSpc>
                <a:spcPct val="90000"/>
              </a:lnSpc>
              <a:spcBef>
                <a:spcPts val="1000"/>
              </a:spcBef>
              <a:spcAft>
                <a:spcPts val="0"/>
              </a:spcAft>
              <a:buClr>
                <a:schemeClr val="accent4"/>
              </a:buClr>
              <a:buSzPts val="1800"/>
              <a:buFont typeface="Arial"/>
              <a:buNone/>
            </a:pPr>
            <a:br>
              <a:rPr lang="en-US"/>
            </a:br>
            <a:br>
              <a:rPr lang="en-US"/>
            </a:b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34ccac15964_0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Introduction</a:t>
            </a:r>
            <a:endParaRPr/>
          </a:p>
        </p:txBody>
      </p:sp>
      <p:pic>
        <p:nvPicPr>
          <p:cNvPr id="172" name="Google Shape;172;g34ccac15964_0_0" descr="The video presents the challenges teachers face while trying to find the best digital means that best address both theirs and the students’ learning needs.&#10;SELFIEforTEACHERS the new, free, online European tool, supports teacher's reflection upon their digital competence, prompts them to assume responsibility for their professional learning. It can be used by individual teachers or groups of them." title="DigCompEdu">
            <a:hlinkClick r:id="rId3"/>
          </p:cNvPr>
          <p:cNvPicPr preferRelativeResize="0"/>
          <p:nvPr/>
        </p:nvPicPr>
        <p:blipFill rotWithShape="1">
          <a:blip r:embed="rId4">
            <a:alphaModFix/>
          </a:blip>
          <a:srcRect/>
          <a:stretch/>
        </p:blipFill>
        <p:spPr>
          <a:xfrm>
            <a:off x="1150450" y="1039394"/>
            <a:ext cx="10344200" cy="5818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2"/>
                                        </p:tgtEl>
                                        <p:attrNameLst>
                                          <p:attrName>style.visibility</p:attrName>
                                        </p:attrNameLst>
                                      </p:cBhvr>
                                      <p:to>
                                        <p:strVal val="visible"/>
                                      </p:to>
                                    </p:set>
                                    <p:animEffect transition="in" filter="fade">
                                      <p:cBhvr>
                                        <p:cTn id="7" dur="100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25"/>
          <p:cNvPicPr preferRelativeResize="0"/>
          <p:nvPr/>
        </p:nvPicPr>
        <p:blipFill rotWithShape="1">
          <a:blip r:embed="rId3">
            <a:alphaModFix/>
          </a:blip>
          <a:srcRect l="3521" t="4950"/>
          <a:stretch/>
        </p:blipFill>
        <p:spPr>
          <a:xfrm>
            <a:off x="6550850" y="1182400"/>
            <a:ext cx="5491476" cy="5462676"/>
          </a:xfrm>
          <a:prstGeom prst="rect">
            <a:avLst/>
          </a:prstGeom>
          <a:noFill/>
          <a:ln>
            <a:noFill/>
          </a:ln>
        </p:spPr>
      </p:pic>
      <p:sp>
        <p:nvSpPr>
          <p:cNvPr id="178" name="Google Shape;178;p25"/>
          <p:cNvSpPr txBox="1"/>
          <p:nvPr/>
        </p:nvSpPr>
        <p:spPr>
          <a:xfrm>
            <a:off x="271525" y="1504425"/>
            <a:ext cx="8148600"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Digital skills level average in 2021 is estimated at 34.5%</a:t>
            </a:r>
            <a:r>
              <a:rPr lang="en-US" sz="1800" b="0" i="1" u="none" strike="noStrike" cap="none">
                <a:solidFill>
                  <a:srgbClr val="1D1D1B"/>
                </a:solidFill>
                <a:latin typeface="Calibri"/>
                <a:ea typeface="Calibri"/>
                <a:cs typeface="Calibri"/>
                <a:sym typeface="Calibri"/>
              </a:rPr>
              <a:t>. </a:t>
            </a: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The minimum is 10.9% for Romania, while the maximum is 59% for Netherlands.</a:t>
            </a:r>
            <a:endParaRPr sz="1800" b="0" i="1" u="none" strike="noStrike" cap="none">
              <a:solidFill>
                <a:srgbClr val="1D1D1B"/>
              </a:solidFill>
              <a:latin typeface="Calibri"/>
              <a:ea typeface="Calibri"/>
              <a:cs typeface="Calibri"/>
              <a:sym typeface="Calibri"/>
            </a:endParaRPr>
          </a:p>
        </p:txBody>
      </p:sp>
      <p:sp>
        <p:nvSpPr>
          <p:cNvPr id="179" name="Google Shape;179;p25"/>
          <p:cNvSpPr txBox="1"/>
          <p:nvPr/>
        </p:nvSpPr>
        <p:spPr>
          <a:xfrm>
            <a:off x="315600" y="4521800"/>
            <a:ext cx="66024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“Every pupil and student develops throughout his/her European School education the digital competence to foster confident, critical, responsible and creative use of, and engagement with, digital technologies for learning, at work, and for participation in society.”</a:t>
            </a:r>
            <a:endParaRPr sz="1800" b="0" i="1" u="none" strike="noStrike" cap="none">
              <a:solidFill>
                <a:srgbClr val="1D1D1B"/>
              </a:solidFill>
              <a:latin typeface="Calibri"/>
              <a:ea typeface="Calibri"/>
              <a:cs typeface="Calibri"/>
              <a:sym typeface="Calibri"/>
            </a:endParaRPr>
          </a:p>
        </p:txBody>
      </p:sp>
      <p:sp>
        <p:nvSpPr>
          <p:cNvPr id="180" name="Google Shape;180;p25"/>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Why an Action Plan for Digital competencies</a:t>
            </a:r>
            <a:endParaRPr sz="2800" b="1">
              <a:solidFill>
                <a:srgbClr val="FFFFFF"/>
              </a:solidFill>
            </a:endParaRPr>
          </a:p>
        </p:txBody>
      </p:sp>
      <p:sp>
        <p:nvSpPr>
          <p:cNvPr id="181" name="Google Shape;181;p25"/>
          <p:cNvSpPr txBox="1"/>
          <p:nvPr/>
        </p:nvSpPr>
        <p:spPr>
          <a:xfrm>
            <a:off x="173875" y="6418400"/>
            <a:ext cx="11323800" cy="358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Data and graphs are from: OSGROVE, J., SOSTERO, M. and BERTONI, E., Mapping DigComp digital competences to the ESCO skills framework for analysis of digital skills in EU online job advertisements, Publications Office of the European Union, Luxembourg, 2024, doi:10.2760/197497, JRC137060</a:t>
            </a: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29f623bc3f_0_37"/>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Why an Action Plan for Digital competencies</a:t>
            </a:r>
            <a:endParaRPr sz="2800" b="1">
              <a:solidFill>
                <a:srgbClr val="FFFFFF"/>
              </a:solidFill>
            </a:endParaRPr>
          </a:p>
        </p:txBody>
      </p:sp>
      <p:sp>
        <p:nvSpPr>
          <p:cNvPr id="187" name="Google Shape;187;g329f623bc3f_0_37"/>
          <p:cNvSpPr txBox="1"/>
          <p:nvPr/>
        </p:nvSpPr>
        <p:spPr>
          <a:xfrm>
            <a:off x="315600" y="2277100"/>
            <a:ext cx="4360500"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Digital skills level average in 2021 is estimated at 34.5%</a:t>
            </a:r>
            <a:r>
              <a:rPr lang="en-US" sz="1800" b="0" i="1" u="none" strike="noStrike" cap="none">
                <a:solidFill>
                  <a:srgbClr val="1D1D1B"/>
                </a:solidFill>
                <a:latin typeface="Calibri"/>
                <a:ea typeface="Calibri"/>
                <a:cs typeface="Calibri"/>
                <a:sym typeface="Calibri"/>
              </a:rPr>
              <a:t>. </a:t>
            </a: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The minimum is 10.9% for Romania, while the maximum is 59% for Netherlands.</a:t>
            </a:r>
            <a:endParaRPr sz="1800" b="0" i="1" u="none" strike="noStrike" cap="none">
              <a:solidFill>
                <a:srgbClr val="1D1D1B"/>
              </a:solidFill>
              <a:latin typeface="Calibri"/>
              <a:ea typeface="Calibri"/>
              <a:cs typeface="Calibri"/>
              <a:sym typeface="Calibri"/>
            </a:endParaRPr>
          </a:p>
        </p:txBody>
      </p:sp>
      <p:sp>
        <p:nvSpPr>
          <p:cNvPr id="188" name="Google Shape;188;g329f623bc3f_0_37"/>
          <p:cNvSpPr txBox="1"/>
          <p:nvPr/>
        </p:nvSpPr>
        <p:spPr>
          <a:xfrm>
            <a:off x="127025" y="4358350"/>
            <a:ext cx="4297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“Every pupil and student develops throughout his/her European School education the digital competence to foster confident, critical, responsible and creative use of, and engagement with, digital technologies for learning, at work, and for participation in society.”</a:t>
            </a:r>
            <a:endParaRPr sz="1800" b="0" i="1" u="none" strike="noStrike" cap="none">
              <a:solidFill>
                <a:srgbClr val="1D1D1B"/>
              </a:solidFill>
              <a:latin typeface="Calibri"/>
              <a:ea typeface="Calibri"/>
              <a:cs typeface="Calibri"/>
              <a:sym typeface="Calibri"/>
            </a:endParaRPr>
          </a:p>
        </p:txBody>
      </p:sp>
      <p:grpSp>
        <p:nvGrpSpPr>
          <p:cNvPr id="189" name="Google Shape;189;g329f623bc3f_0_37"/>
          <p:cNvGrpSpPr/>
          <p:nvPr/>
        </p:nvGrpSpPr>
        <p:grpSpPr>
          <a:xfrm>
            <a:off x="4299600" y="1600524"/>
            <a:ext cx="7829550" cy="4841762"/>
            <a:chOff x="4299600" y="1600563"/>
            <a:chExt cx="7829550" cy="5191125"/>
          </a:xfrm>
        </p:grpSpPr>
        <p:pic>
          <p:nvPicPr>
            <p:cNvPr id="190" name="Google Shape;190;g329f623bc3f_0_37"/>
            <p:cNvPicPr preferRelativeResize="0"/>
            <p:nvPr/>
          </p:nvPicPr>
          <p:blipFill rotWithShape="1">
            <a:blip r:embed="rId3">
              <a:alphaModFix/>
            </a:blip>
            <a:srcRect/>
            <a:stretch/>
          </p:blipFill>
          <p:spPr>
            <a:xfrm>
              <a:off x="4299600" y="1600563"/>
              <a:ext cx="7829550" cy="5191125"/>
            </a:xfrm>
            <a:prstGeom prst="rect">
              <a:avLst/>
            </a:prstGeom>
            <a:noFill/>
            <a:ln>
              <a:noFill/>
            </a:ln>
          </p:spPr>
        </p:pic>
        <p:sp>
          <p:nvSpPr>
            <p:cNvPr id="191" name="Google Shape;191;g329f623bc3f_0_37"/>
            <p:cNvSpPr/>
            <p:nvPr/>
          </p:nvSpPr>
          <p:spPr>
            <a:xfrm>
              <a:off x="4424675" y="1644425"/>
              <a:ext cx="3099000" cy="7668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92" name="Google Shape;192;g329f623bc3f_0_37"/>
          <p:cNvSpPr txBox="1"/>
          <p:nvPr/>
        </p:nvSpPr>
        <p:spPr>
          <a:xfrm>
            <a:off x="4526925" y="6442275"/>
            <a:ext cx="7374900" cy="349200"/>
          </a:xfrm>
          <a:prstGeom prst="rect">
            <a:avLst/>
          </a:prstGeom>
          <a:noFill/>
          <a:ln>
            <a:noFill/>
          </a:ln>
        </p:spPr>
        <p:txBody>
          <a:bodyPr spcFirstLastPara="1" wrap="square" lIns="91425" tIns="91425" rIns="91425" bIns="91425" anchor="t" anchorCtr="0">
            <a:noAutofit/>
          </a:bodyPr>
          <a:lstStyle/>
          <a:p>
            <a:pPr marL="0" marR="0" lvl="0" indent="0" algn="l" rtl="0">
              <a:lnSpc>
                <a:spcPct val="130000"/>
              </a:lnSpc>
              <a:spcBef>
                <a:spcPts val="0"/>
              </a:spcBef>
              <a:spcAft>
                <a:spcPts val="0"/>
              </a:spcAft>
              <a:buClr>
                <a:srgbClr val="000000"/>
              </a:buClr>
              <a:buSzPts val="900"/>
              <a:buFont typeface="Arial"/>
              <a:buNone/>
            </a:pPr>
            <a:r>
              <a:rPr lang="en-US" sz="900" b="0" i="0" u="none" strike="noStrike" cap="none">
                <a:solidFill>
                  <a:srgbClr val="111111"/>
                </a:solidFill>
                <a:highlight>
                  <a:srgbClr val="FFFFFF"/>
                </a:highlight>
                <a:latin typeface="Roboto"/>
                <a:ea typeface="Roboto"/>
                <a:cs typeface="Roboto"/>
                <a:sym typeface="Roboto"/>
              </a:rPr>
              <a:t>Source: &lt;https://ec.europa.eu/education/sites/ default/files/document-library-docs/deap-factsheet-sept2020_en.pdf (2023-03-15)</a:t>
            </a:r>
            <a:endParaRPr sz="900" b="0" i="0" u="none" strike="noStrike" cap="none">
              <a:solidFill>
                <a:srgbClr val="111111"/>
              </a:solidFill>
              <a:highlight>
                <a:srgbClr val="FFFFFF"/>
              </a:highlight>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7759</Words>
  <Application>Microsoft Office PowerPoint</Application>
  <PresentationFormat>Widescreen</PresentationFormat>
  <Paragraphs>354</Paragraphs>
  <Slides>29</Slides>
  <Notes>29</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29</vt:i4>
      </vt:variant>
    </vt:vector>
  </HeadingPairs>
  <TitlesOfParts>
    <vt:vector size="37" baseType="lpstr">
      <vt:lpstr>Open Sans</vt:lpstr>
      <vt:lpstr>Calibri</vt:lpstr>
      <vt:lpstr>Arial</vt:lpstr>
      <vt:lpstr>Roboto</vt:lpstr>
      <vt:lpstr>CARDET Course template - Cover page</vt:lpstr>
      <vt:lpstr>CARDET Course template</vt:lpstr>
      <vt:lpstr>CARDET Course template</vt:lpstr>
      <vt:lpstr>CARDET Course template - Cover page</vt:lpstr>
      <vt:lpstr>WP3: Teacher training for authentic and gender inclusive informatics education</vt:lpstr>
      <vt:lpstr>Module 4: Learning progression: from early primary, to upper primary to lower secondary informatics education</vt:lpstr>
      <vt:lpstr>Learning outcomes</vt:lpstr>
      <vt:lpstr>PowerPoint Presentation</vt:lpstr>
      <vt:lpstr>PowerPoint Presentation</vt:lpstr>
      <vt:lpstr>Introduction</vt:lpstr>
      <vt:lpstr>Introduction</vt:lpstr>
      <vt:lpstr>Why an Action Plan for Digital competencies</vt:lpstr>
      <vt:lpstr>Why an Action Plan for Digital competencies</vt:lpstr>
      <vt:lpstr>Background of Action Plan for Digital competencies</vt:lpstr>
      <vt:lpstr>Key aspects of the Action Plan </vt:lpstr>
      <vt:lpstr>PowerPoint Presentation</vt:lpstr>
      <vt:lpstr>PowerPoint Presentation</vt:lpstr>
      <vt:lpstr>PowerPoint Presentation</vt:lpstr>
      <vt:lpstr>PowerPoint Presentation</vt:lpstr>
      <vt:lpstr>PowerPoint Presentation</vt:lpstr>
      <vt:lpstr>PowerPoint Presentation</vt:lpstr>
      <vt:lpstr>#1 Group activity - and self reflection </vt:lpstr>
      <vt:lpstr>The eight proficiency levels of European Digital Competence Framework</vt:lpstr>
      <vt:lpstr>PowerPoint Presentation</vt:lpstr>
      <vt:lpstr>Bridging Digital Competence Framework elements, with examples (1/5)</vt:lpstr>
      <vt:lpstr>Bridging European Digital Competence Framework  elements, with examples (2/5) </vt:lpstr>
      <vt:lpstr>Bridging European Digital Competence Framework elements, with examples (3/5)</vt:lpstr>
      <vt:lpstr>Bridging European Digital Competence Framework elements, with examples (4/5)</vt:lpstr>
      <vt:lpstr>Bridging European Digital Competence Framework elements, with examples (5/5)</vt:lpstr>
      <vt:lpstr>Reflection and conclusion</vt:lpstr>
      <vt:lpstr>Homework/ Additional tasks</vt:lpstr>
      <vt:lpstr>Additional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1</cp:revision>
  <dcterms:created xsi:type="dcterms:W3CDTF">2014-07-11T09:12:14Z</dcterms:created>
  <dcterms:modified xsi:type="dcterms:W3CDTF">2025-11-01T22:56:29Z</dcterms:modified>
</cp:coreProperties>
</file>