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 id="2147483657" r:id="rId4"/>
    <p:sldMasterId id="2147483660" r:id="rId5"/>
  </p:sldMasterIdLst>
  <p:notesMasterIdLst>
    <p:notesMasterId r:id="rId28"/>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6" roundtripDataSignature="AMtx7micJS0EWq1iEiVFPZZTvaVNrmBAf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A76CDF-3178-41FB-8133-E76AB9C24464}">
  <a:tblStyle styleId="{0CA76CDF-3178-41FB-8133-E76AB9C24464}" styleName="Table_0">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4.fntdata"/><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customschemas.google.com/relationships/presentationmetadata" Target="meta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3.fntdata"/><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font" Target="fonts/font2.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ted.com/talks/i_spy_my_unconscious_gender_bia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digital-strategy.ec.europa.eu/en/policies/women-digital" TargetMode="External"/><Relationship Id="rId2" Type="http://schemas.openxmlformats.org/officeDocument/2006/relationships/slide" Target="../slides/slide8.xml"/><Relationship Id="rId1" Type="http://schemas.openxmlformats.org/officeDocument/2006/relationships/notesMaster" Target="../notesMasters/notesMaster1.xml"/><Relationship Id="rId6" Type="http://schemas.openxmlformats.org/officeDocument/2006/relationships/hyperlink" Target="https://doi.org/10.1007/s11528-022-00728-7" TargetMode="External"/><Relationship Id="rId5" Type="http://schemas.openxmlformats.org/officeDocument/2006/relationships/hyperlink" Target="https://op.europa.eu/en/web/eu-law-and-publications/publication-detail/-/publication/67d5a207-4da1-11ec-91ac-01aa75ed71a1" TargetMode="External"/><Relationship Id="rId4" Type="http://schemas.openxmlformats.org/officeDocument/2006/relationships/hyperlink" Target="https://digital-strategy.ec.europa.eu/en/factpages/state-digital-decade-2024-report"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g355a695ed3b_0_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34" name="Google Shape;134;g355a695ed3b_0_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34bc8fb6652_0_1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1000"/>
              </a:spcAft>
              <a:buClr>
                <a:schemeClr val="dk1"/>
              </a:buClr>
              <a:buSzPts val="1100"/>
              <a:buFont typeface="Arial"/>
              <a:buNone/>
            </a:pPr>
            <a:r>
              <a:rPr lang="en-US" sz="1500"/>
              <a:t>An ecological framework of factors influencing girls’ and women’s participation, achievement and progression in STEM studies. Briefly show students this for interest - they can find this resource in the additional resources. </a:t>
            </a:r>
            <a:endParaRPr sz="1500"/>
          </a:p>
        </p:txBody>
      </p:sp>
      <p:sp>
        <p:nvSpPr>
          <p:cNvPr id="201" name="Google Shape;201;g34bc8fb6652_0_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34baa110314_1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solidFill>
                  <a:srgbClr val="1D1D1B"/>
                </a:solidFill>
              </a:rPr>
              <a:t> Introduce conscious and unconscious biases, in particular gender bias. Support participants to critically self-reflect.</a:t>
            </a:r>
            <a:endParaRPr sz="1400">
              <a:solidFill>
                <a:srgbClr val="1D1D1B"/>
              </a:solidFill>
            </a:endParaRPr>
          </a:p>
          <a:p>
            <a:pPr marL="0" lvl="0" indent="0" algn="l" rtl="0">
              <a:lnSpc>
                <a:spcPct val="100000"/>
              </a:lnSpc>
              <a:spcBef>
                <a:spcPts val="0"/>
              </a:spcBef>
              <a:spcAft>
                <a:spcPts val="0"/>
              </a:spcAft>
              <a:buSzPts val="1400"/>
              <a:buNone/>
            </a:pP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Introduce the topic of unconscious gender bias through </a:t>
            </a:r>
            <a:r>
              <a:rPr lang="en-US" sz="1400" u="sng">
                <a:solidFill>
                  <a:srgbClr val="1155CC"/>
                </a:solidFill>
                <a:hlinkClick r:id="rId3">
                  <a:extLst>
                    <a:ext uri="{A12FA001-AC4F-418D-AE19-62706E023703}">
                      <ahyp:hlinkClr xmlns:ahyp="http://schemas.microsoft.com/office/drawing/2018/hyperlinkcolor" val="tx"/>
                    </a:ext>
                  </a:extLst>
                </a:hlinkClick>
              </a:rPr>
              <a:t>this</a:t>
            </a:r>
            <a:r>
              <a:rPr lang="en-US" sz="1400">
                <a:solidFill>
                  <a:srgbClr val="1D1D1B"/>
                </a:solidFill>
              </a:rPr>
              <a:t> video</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Facilitate a discussion about conscious and unconscious gender bias, asking for responses from participants to the video and sharing examples in which we have thought or acted in a biased way. </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Char char="●"/>
            </a:pPr>
            <a:r>
              <a:rPr lang="en-US" sz="1400">
                <a:solidFill>
                  <a:srgbClr val="1D1D1B"/>
                </a:solidFill>
              </a:rPr>
              <a:t>Some questions for self-reflection are provided on the slide.</a:t>
            </a:r>
            <a:endParaRPr sz="1400">
              <a:solidFill>
                <a:srgbClr val="2B454E"/>
              </a:solidFill>
            </a:endParaRPr>
          </a:p>
        </p:txBody>
      </p:sp>
      <p:sp>
        <p:nvSpPr>
          <p:cNvPr id="208" name="Google Shape;208;g34baa110314_1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g34baa110314_1_4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a:solidFill>
                  <a:srgbClr val="1D1D1B"/>
                </a:solidFill>
              </a:rPr>
              <a:t>Discuss the impact of gendered language and stereotypes in Informatics education, resources and assessments, including the promotion of diverse role models. Ensure this discussion is tailored to the local context, taking into account national policies regarding young people and gender identity and recognition. If necessary/appropriate, invite teachers to share the challenges they face in supporting gender minority students and possible strategies to ensure these students feel safe, seen and respected. </a:t>
            </a:r>
            <a:endParaRPr sz="1400"/>
          </a:p>
        </p:txBody>
      </p:sp>
      <p:sp>
        <p:nvSpPr>
          <p:cNvPr id="216" name="Google Shape;216;g34baa110314_1_4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1"/>
        <p:cNvGrpSpPr/>
        <p:nvPr/>
      </p:nvGrpSpPr>
      <p:grpSpPr>
        <a:xfrm>
          <a:off x="0" y="0"/>
          <a:ext cx="0" cy="0"/>
          <a:chOff x="0" y="0"/>
          <a:chExt cx="0" cy="0"/>
        </a:xfrm>
      </p:grpSpPr>
      <p:sp>
        <p:nvSpPr>
          <p:cNvPr id="222" name="Google Shape;222;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400" b="1">
                <a:solidFill>
                  <a:srgbClr val="1D1D1B"/>
                </a:solidFill>
              </a:rPr>
              <a:t>Activity 2: Gender-Inclusive Language in Informatics Classrooms</a:t>
            </a:r>
            <a:endParaRPr sz="1400">
              <a:solidFill>
                <a:srgbClr val="2B454E"/>
              </a:solidFill>
            </a:endParaRPr>
          </a:p>
          <a:p>
            <a:pPr marL="0" lvl="0" indent="0" algn="l" rtl="0">
              <a:lnSpc>
                <a:spcPct val="90000"/>
              </a:lnSpc>
              <a:spcBef>
                <a:spcPts val="1000"/>
              </a:spcBef>
              <a:spcAft>
                <a:spcPts val="0"/>
              </a:spcAft>
              <a:buSzPts val="1400"/>
              <a:buNone/>
            </a:pPr>
            <a:endParaRPr sz="1400">
              <a:solidFill>
                <a:srgbClr val="2B454E"/>
              </a:solidFill>
            </a:endParaRPr>
          </a:p>
          <a:p>
            <a:pPr marL="457200" lvl="0" indent="-317500" algn="l" rtl="0">
              <a:lnSpc>
                <a:spcPct val="90000"/>
              </a:lnSpc>
              <a:spcBef>
                <a:spcPts val="0"/>
              </a:spcBef>
              <a:spcAft>
                <a:spcPts val="0"/>
              </a:spcAft>
              <a:buClr>
                <a:srgbClr val="2B454E"/>
              </a:buClr>
              <a:buSzPts val="1400"/>
              <a:buAutoNum type="arabicPeriod"/>
            </a:pPr>
            <a:r>
              <a:rPr lang="en-US" sz="1400">
                <a:solidFill>
                  <a:srgbClr val="2B454E"/>
                </a:solidFill>
              </a:rPr>
              <a:t>Scenario revision: </a:t>
            </a:r>
            <a:r>
              <a:rPr lang="en-US" sz="1400">
                <a:solidFill>
                  <a:srgbClr val="1D1D1B"/>
                </a:solidFill>
              </a:rPr>
              <a:t>Provide participants with short classroom dialogues, lesson instructions or feedback examples that include gender-biased language. Educators rewrite them using inclusive terms and balanced representation.</a:t>
            </a:r>
            <a:br>
              <a:rPr lang="en-US" sz="1400">
                <a:solidFill>
                  <a:srgbClr val="1D1D1B"/>
                </a:solidFill>
              </a:rPr>
            </a:br>
            <a:endParaRPr sz="1400">
              <a:solidFill>
                <a:srgbClr val="1D1D1B"/>
              </a:solidFill>
            </a:endParaRPr>
          </a:p>
          <a:p>
            <a:pPr marL="457200" lvl="0" indent="-317500" algn="l" rtl="0">
              <a:lnSpc>
                <a:spcPct val="90000"/>
              </a:lnSpc>
              <a:spcBef>
                <a:spcPts val="0"/>
              </a:spcBef>
              <a:spcAft>
                <a:spcPts val="0"/>
              </a:spcAft>
              <a:buClr>
                <a:srgbClr val="2B454E"/>
              </a:buClr>
              <a:buSzPts val="1400"/>
              <a:buAutoNum type="arabicPeriod"/>
            </a:pPr>
            <a:r>
              <a:rPr lang="en-US" sz="1400">
                <a:solidFill>
                  <a:srgbClr val="2B454E"/>
                </a:solidFill>
              </a:rPr>
              <a:t>Reflection: </a:t>
            </a:r>
            <a:r>
              <a:rPr lang="en-US" sz="1400">
                <a:solidFill>
                  <a:srgbClr val="1D1D1B"/>
                </a:solidFill>
              </a:rPr>
              <a:t>Groups share their revised texts and discuss how subtle language changes can make a difference in classroom inclusivity</a:t>
            </a:r>
            <a:endParaRPr sz="1400"/>
          </a:p>
        </p:txBody>
      </p:sp>
      <p:sp>
        <p:nvSpPr>
          <p:cNvPr id="223" name="Google Shape;223;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g34bc8fb6652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rgbClr val="2B454E"/>
              </a:buClr>
              <a:buSzPts val="1800"/>
              <a:buFont typeface="Arial"/>
              <a:buNone/>
            </a:pPr>
            <a:r>
              <a:rPr lang="en-US" sz="1400"/>
              <a:t>Highlight the importance of normalising failure and encouraging perseverance. Although failure is a natural and necessary part of learning in informatics, girls and gender minorities often internalise mistakes as a lack of ability, which can discourage them from continuing. Encourage teachers to normalise trial and error, highlight debugging and problem-solving as essential skills, and praise perseverance. This helps build confidence and supports a more inclusive, growth-oriented classroom environment.</a:t>
            </a:r>
            <a:endParaRPr sz="1400"/>
          </a:p>
          <a:p>
            <a:pPr marL="0" lvl="1" indent="0" algn="l" rtl="0">
              <a:lnSpc>
                <a:spcPct val="90000"/>
              </a:lnSpc>
              <a:spcBef>
                <a:spcPts val="0"/>
              </a:spcBef>
              <a:spcAft>
                <a:spcPts val="0"/>
              </a:spcAft>
              <a:buClr>
                <a:srgbClr val="2B454E"/>
              </a:buClr>
              <a:buSzPts val="1800"/>
              <a:buFont typeface="Arial"/>
              <a:buNone/>
            </a:pPr>
            <a:endParaRPr sz="1400"/>
          </a:p>
          <a:p>
            <a:pPr marL="0" lvl="1" indent="0" algn="l" rtl="0">
              <a:lnSpc>
                <a:spcPct val="90000"/>
              </a:lnSpc>
              <a:spcBef>
                <a:spcPts val="0"/>
              </a:spcBef>
              <a:spcAft>
                <a:spcPts val="0"/>
              </a:spcAft>
              <a:buClr>
                <a:srgbClr val="2B454E"/>
              </a:buClr>
              <a:buSzPts val="1800"/>
              <a:buFont typeface="Arial"/>
              <a:buNone/>
            </a:pPr>
            <a:r>
              <a:rPr lang="en-US" sz="1400"/>
              <a:t>Key talking points:</a:t>
            </a:r>
            <a:endParaRPr sz="1400"/>
          </a:p>
          <a:p>
            <a:pPr marL="457200" lvl="0" indent="-317500" algn="l" rtl="0">
              <a:lnSpc>
                <a:spcPct val="115000"/>
              </a:lnSpc>
              <a:spcBef>
                <a:spcPts val="1200"/>
              </a:spcBef>
              <a:spcAft>
                <a:spcPts val="0"/>
              </a:spcAft>
              <a:buClr>
                <a:schemeClr val="dk1"/>
              </a:buClr>
              <a:buSzPts val="1400"/>
              <a:buFont typeface="Calibri"/>
              <a:buChar char="●"/>
            </a:pPr>
            <a:r>
              <a:rPr lang="en-US" sz="1400"/>
              <a:t>Girls and gender minorities often report lower confidence in informatics and STEM subjects. This can lead them to believe mistakes mean they "aren’t good at it"—a harmful, self-fulfilling mindset. In contrast, boys are more likely to attribute failure to effort or preparation, not ability.</a:t>
            </a:r>
            <a:endParaRPr sz="1400"/>
          </a:p>
          <a:p>
            <a:pPr marL="457200" lvl="0" indent="-317500" algn="l" rtl="0">
              <a:lnSpc>
                <a:spcPct val="115000"/>
              </a:lnSpc>
              <a:spcBef>
                <a:spcPts val="0"/>
              </a:spcBef>
              <a:spcAft>
                <a:spcPts val="0"/>
              </a:spcAft>
              <a:buClr>
                <a:schemeClr val="dk1"/>
              </a:buClr>
              <a:buSzPts val="1400"/>
              <a:buFont typeface="Calibri"/>
              <a:buChar char="●"/>
            </a:pPr>
            <a:r>
              <a:rPr lang="en-US" sz="1400"/>
              <a:t>However mistakes are not setbacks—they’re a natural and essential part of learning in informatics. Emphasise </a:t>
            </a:r>
            <a:r>
              <a:rPr lang="en-US" sz="1400" i="1"/>
              <a:t>trial and error</a:t>
            </a:r>
            <a:r>
              <a:rPr lang="en-US" sz="1400"/>
              <a:t> as a valid, valuable process in programming and system design.</a:t>
            </a:r>
            <a:endParaRPr sz="1400"/>
          </a:p>
          <a:p>
            <a:pPr marL="457200" lvl="0" indent="-317500" algn="l" rtl="0">
              <a:lnSpc>
                <a:spcPct val="115000"/>
              </a:lnSpc>
              <a:spcBef>
                <a:spcPts val="0"/>
              </a:spcBef>
              <a:spcAft>
                <a:spcPts val="0"/>
              </a:spcAft>
              <a:buClr>
                <a:schemeClr val="dk1"/>
              </a:buClr>
              <a:buSzPts val="1400"/>
              <a:buFont typeface="Calibri"/>
              <a:buChar char="●"/>
            </a:pPr>
            <a:r>
              <a:rPr lang="en-US" sz="1400"/>
              <a:t>Teachers can counter this by:</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Talking openly about failure as a step towards learning.</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Modelling a growth mindset: “We learn by doing, and sometimes by failing.”</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Encouraging persistence, not just correct answers.</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Highlighting that </a:t>
            </a:r>
            <a:r>
              <a:rPr lang="en-US" sz="1400" i="1"/>
              <a:t>debugging, revising, and problem-solving</a:t>
            </a:r>
            <a:r>
              <a:rPr lang="en-US" sz="1400"/>
              <a:t> are normal parts of the work.</a:t>
            </a:r>
            <a:endParaRPr sz="1400"/>
          </a:p>
          <a:p>
            <a:pPr marL="914400" lvl="1" indent="-317500" algn="l" rtl="0">
              <a:lnSpc>
                <a:spcPct val="115000"/>
              </a:lnSpc>
              <a:spcBef>
                <a:spcPts val="0"/>
              </a:spcBef>
              <a:spcAft>
                <a:spcPts val="0"/>
              </a:spcAft>
              <a:buClr>
                <a:schemeClr val="dk1"/>
              </a:buClr>
              <a:buSzPts val="1400"/>
              <a:buFont typeface="Calibri"/>
              <a:buChar char="○"/>
            </a:pPr>
            <a:r>
              <a:rPr lang="en-US" sz="1400"/>
              <a:t>Helping all students, especially girls and gender minorities, to reframe mistakes as opportunities to grow.</a:t>
            </a:r>
            <a:endParaRPr sz="1400"/>
          </a:p>
        </p:txBody>
      </p:sp>
      <p:sp>
        <p:nvSpPr>
          <p:cNvPr id="229" name="Google Shape;229;g34bc8fb6652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g34bc8fb6652_0_1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400"/>
              <a:t>Discuss the importance of encouraging engagement with informatics outside the classroom.</a:t>
            </a:r>
            <a:endParaRPr sz="1400"/>
          </a:p>
          <a:p>
            <a:pPr marL="457200" lvl="0" indent="-317500" algn="l" rtl="0">
              <a:lnSpc>
                <a:spcPct val="115000"/>
              </a:lnSpc>
              <a:spcBef>
                <a:spcPts val="1200"/>
              </a:spcBef>
              <a:spcAft>
                <a:spcPts val="0"/>
              </a:spcAft>
              <a:buSzPts val="1400"/>
              <a:buChar char="●"/>
            </a:pPr>
            <a:r>
              <a:rPr lang="en-US" sz="1400"/>
              <a:t>Extending learning beyond the classroom helps students see the real-world value of informatics. Encouraging participation in coding clubs, camps, or competitions—especially those aimed at girls and underrepresented groups—can build confidence and spark long-term interest.</a:t>
            </a:r>
            <a:endParaRPr sz="1400"/>
          </a:p>
          <a:p>
            <a:pPr marL="457200" lvl="0" indent="-317500" algn="l" rtl="0">
              <a:lnSpc>
                <a:spcPct val="115000"/>
              </a:lnSpc>
              <a:spcBef>
                <a:spcPts val="0"/>
              </a:spcBef>
              <a:spcAft>
                <a:spcPts val="0"/>
              </a:spcAft>
              <a:buSzPts val="1400"/>
              <a:buChar char="●"/>
            </a:pPr>
            <a:r>
              <a:rPr lang="en-US" sz="1400"/>
              <a:t>Early exposure to coding or problem-solving games can lay the foundation for future engagement. Teachers can also boost interest by connecting informatics to real-world problems, like using AI in healthcare or environmental science. These examples help students, especially girls and gender minorities, see how tech can make a difference in areas they care about.</a:t>
            </a:r>
            <a:endParaRPr sz="1400"/>
          </a:p>
          <a:p>
            <a:pPr marL="457200" lvl="0" indent="-317500" algn="l" rtl="0">
              <a:lnSpc>
                <a:spcPct val="115000"/>
              </a:lnSpc>
              <a:spcBef>
                <a:spcPts val="0"/>
              </a:spcBef>
              <a:spcAft>
                <a:spcPts val="0"/>
              </a:spcAft>
              <a:buSzPts val="1400"/>
              <a:buChar char="●"/>
            </a:pPr>
            <a:r>
              <a:rPr lang="en-US" sz="1400"/>
              <a:t>Bringing in diverse role models—guest speakers, alumni, or professionals—to share their experiences can help students visualise future paths in tech and feel a sense of belonging in the field.</a:t>
            </a:r>
            <a:endParaRPr sz="1400"/>
          </a:p>
        </p:txBody>
      </p:sp>
      <p:sp>
        <p:nvSpPr>
          <p:cNvPr id="236" name="Google Shape;236;g34bc8fb6652_0_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4bf62e773a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400"/>
              <a:buNone/>
            </a:pPr>
            <a:r>
              <a:rPr lang="en-US" sz="1400"/>
              <a:t>Introduce the three pedagogical strategies in the table above, highlighting how each of these strategies can help promote gender inclusion. Discuss how they relate to authentic learning. </a:t>
            </a:r>
            <a:endParaRPr sz="1400"/>
          </a:p>
          <a:p>
            <a:pPr marL="0" lvl="0" indent="0" algn="l" rtl="0">
              <a:lnSpc>
                <a:spcPct val="115000"/>
              </a:lnSpc>
              <a:spcBef>
                <a:spcPts val="1200"/>
              </a:spcBef>
              <a:spcAft>
                <a:spcPts val="0"/>
              </a:spcAft>
              <a:buSzPts val="1400"/>
              <a:buNone/>
            </a:pPr>
            <a:r>
              <a:rPr lang="en-US" sz="1400"/>
              <a:t>Activity 3: </a:t>
            </a:r>
            <a:endParaRPr sz="1400"/>
          </a:p>
          <a:p>
            <a:pPr marL="457200" lvl="0" indent="-317500" algn="l" rtl="0">
              <a:lnSpc>
                <a:spcPct val="100000"/>
              </a:lnSpc>
              <a:spcBef>
                <a:spcPts val="1200"/>
              </a:spcBef>
              <a:spcAft>
                <a:spcPts val="0"/>
              </a:spcAft>
              <a:buClr>
                <a:srgbClr val="1D1D1B"/>
              </a:buClr>
              <a:buSzPts val="1400"/>
              <a:buFont typeface="Calibri"/>
              <a:buAutoNum type="arabicParenR"/>
            </a:pPr>
            <a:r>
              <a:rPr lang="en-US" sz="1400">
                <a:solidFill>
                  <a:srgbClr val="1D1D1B"/>
                </a:solidFill>
              </a:rPr>
              <a:t>Group work: divide the participants into groups, and assign each of the groups one of the three strategies. Provide the class with a traditional lesson plan outline for a subject in the informatics curriculum. Each group will propose an alternative method for teaching this material using their allocated strategy.</a:t>
            </a:r>
            <a:endParaRPr sz="1400">
              <a:solidFill>
                <a:srgbClr val="1D1D1B"/>
              </a:solidFill>
            </a:endParaRPr>
          </a:p>
          <a:p>
            <a:pPr marL="457200" lvl="0" indent="-317500" algn="l" rtl="0">
              <a:lnSpc>
                <a:spcPct val="100000"/>
              </a:lnSpc>
              <a:spcBef>
                <a:spcPts val="0"/>
              </a:spcBef>
              <a:spcAft>
                <a:spcPts val="0"/>
              </a:spcAft>
              <a:buClr>
                <a:srgbClr val="1D1D1B"/>
              </a:buClr>
              <a:buSzPts val="1400"/>
              <a:buFont typeface="Calibri"/>
              <a:buAutoNum type="arabicParenR"/>
            </a:pPr>
            <a:r>
              <a:rPr lang="en-US" sz="1400">
                <a:solidFill>
                  <a:srgbClr val="1D1D1B"/>
                </a:solidFill>
              </a:rPr>
              <a:t>Presentations: the groups will briefly present their lesson plans to the class.</a:t>
            </a:r>
            <a:endParaRPr sz="1400">
              <a:solidFill>
                <a:srgbClr val="1D1D1B"/>
              </a:solidFill>
            </a:endParaRPr>
          </a:p>
          <a:p>
            <a:pPr marL="0" lvl="0" indent="0" algn="l" rtl="0">
              <a:lnSpc>
                <a:spcPct val="115000"/>
              </a:lnSpc>
              <a:spcBef>
                <a:spcPts val="1200"/>
              </a:spcBef>
              <a:spcAft>
                <a:spcPts val="1200"/>
              </a:spcAft>
              <a:buSzPts val="1400"/>
              <a:buNone/>
            </a:pPr>
            <a:endParaRPr sz="1400"/>
          </a:p>
        </p:txBody>
      </p:sp>
      <p:sp>
        <p:nvSpPr>
          <p:cNvPr id="242" name="Google Shape;242;g34bf62e773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7"/>
        <p:cNvGrpSpPr/>
        <p:nvPr/>
      </p:nvGrpSpPr>
      <p:grpSpPr>
        <a:xfrm>
          <a:off x="0" y="0"/>
          <a:ext cx="0" cy="0"/>
          <a:chOff x="0" y="0"/>
          <a:chExt cx="0" cy="0"/>
        </a:xfrm>
      </p:grpSpPr>
      <p:sp>
        <p:nvSpPr>
          <p:cNvPr id="248" name="Google Shape;248;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00"/>
              <a:buNone/>
            </a:pPr>
            <a:r>
              <a:rPr lang="en-US" sz="1400">
                <a:solidFill>
                  <a:srgbClr val="2B454E"/>
                </a:solidFill>
              </a:rPr>
              <a:t>Activity 4: </a:t>
            </a:r>
            <a:endParaRPr sz="1400">
              <a:solidFill>
                <a:srgbClr val="2B454E"/>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Scenario Analysis: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Present some different classroom scenarios where gender or exclusion occurs. Eg. Scenario 1 (a boy dominates discussion in the classroom, while girls and gender minority students hesitate to participate), scenario 2 (a teacher unconsciously gives more technical feedback to boys and more encouragement-based feedback to girls and gender minority students). Divide participants into different groups and assign them one scenario to review. Each group discusses what the issue is, how such a situation affects students and how they could change the situation to make it more inclusive.</a:t>
            </a:r>
            <a:endParaRPr sz="140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Group Discussion: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Each groups presents their analysis and proposed solutions. The facilitator highlights best practices for promoting gender-inclusive participation in informatics classrooms (e.g. structured turn-taking, balanced group roles, unbiased feedback strategies)</a:t>
            </a:r>
            <a:endParaRPr sz="1400">
              <a:solidFill>
                <a:srgbClr val="1D1D1B"/>
              </a:solidFill>
            </a:endParaRPr>
          </a:p>
          <a:p>
            <a:pPr marL="457200" lvl="1" indent="0" algn="l" rtl="0">
              <a:lnSpc>
                <a:spcPct val="90000"/>
              </a:lnSpc>
              <a:spcBef>
                <a:spcPts val="0"/>
              </a:spcBef>
              <a:spcAft>
                <a:spcPts val="0"/>
              </a:spcAft>
              <a:buClr>
                <a:schemeClr val="dk1"/>
              </a:buClr>
              <a:buSzPts val="2200"/>
              <a:buFont typeface="Arial"/>
              <a:buNone/>
            </a:pPr>
            <a:endParaRPr sz="1400">
              <a:solidFill>
                <a:srgbClr val="1D1D1B"/>
              </a:solidFill>
            </a:endParaRPr>
          </a:p>
          <a:p>
            <a:pPr marL="457200" lvl="0" indent="-431800" algn="l" rtl="0">
              <a:lnSpc>
                <a:spcPct val="90000"/>
              </a:lnSpc>
              <a:spcBef>
                <a:spcPts val="0"/>
              </a:spcBef>
              <a:spcAft>
                <a:spcPts val="0"/>
              </a:spcAft>
              <a:buClr>
                <a:srgbClr val="2B454E"/>
              </a:buClr>
              <a:buSzPts val="1400"/>
              <a:buAutoNum type="arabicPeriod"/>
            </a:pPr>
            <a:r>
              <a:rPr lang="en-US" sz="1400">
                <a:solidFill>
                  <a:srgbClr val="2B454E"/>
                </a:solidFill>
              </a:rPr>
              <a:t>Action steps: </a:t>
            </a:r>
            <a:endParaRPr sz="1400">
              <a:solidFill>
                <a:srgbClr val="2B454E"/>
              </a:solidFill>
            </a:endParaRPr>
          </a:p>
          <a:p>
            <a:pPr marL="457200" lvl="1" indent="0" algn="l" rtl="0">
              <a:lnSpc>
                <a:spcPct val="90000"/>
              </a:lnSpc>
              <a:spcBef>
                <a:spcPts val="0"/>
              </a:spcBef>
              <a:spcAft>
                <a:spcPts val="0"/>
              </a:spcAft>
              <a:buClr>
                <a:schemeClr val="dk1"/>
              </a:buClr>
              <a:buSzPts val="2200"/>
              <a:buFont typeface="Arial"/>
              <a:buNone/>
            </a:pPr>
            <a:r>
              <a:rPr lang="en-US" sz="1400">
                <a:solidFill>
                  <a:srgbClr val="1D1D1B"/>
                </a:solidFill>
              </a:rPr>
              <a:t>Ask each educator to write down three concrete actions they will take to create a more inclusive classroom. Invite participants to share their commitments if they want to.</a:t>
            </a:r>
            <a:endParaRPr sz="1400"/>
          </a:p>
        </p:txBody>
      </p:sp>
      <p:sp>
        <p:nvSpPr>
          <p:cNvPr id="249" name="Google Shape;24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Summarise the elements of gender-inclusive practices discussed in the previous slides and activities according to the THINKER framework. </a:t>
            </a:r>
            <a:endParaRPr sz="1400"/>
          </a:p>
        </p:txBody>
      </p:sp>
      <p:sp>
        <p:nvSpPr>
          <p:cNvPr id="256" name="Google Shape;256;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0"/>
        <p:cNvGrpSpPr/>
        <p:nvPr/>
      </p:nvGrpSpPr>
      <p:grpSpPr>
        <a:xfrm>
          <a:off x="0" y="0"/>
          <a:ext cx="0" cy="0"/>
          <a:chOff x="0" y="0"/>
          <a:chExt cx="0" cy="0"/>
        </a:xfrm>
      </p:grpSpPr>
      <p:sp>
        <p:nvSpPr>
          <p:cNvPr id="261" name="Google Shape;261;g34e6d97799b_0_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Summarise the module and ask participants to consider the reflection questions. </a:t>
            </a:r>
            <a:endParaRPr sz="1400"/>
          </a:p>
        </p:txBody>
      </p:sp>
      <p:sp>
        <p:nvSpPr>
          <p:cNvPr id="262" name="Google Shape;262;g34e6d97799b_0_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g355a695ed3b_0_4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41" name="Google Shape;141;g355a695ed3b_0_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6"/>
        <p:cNvGrpSpPr/>
        <p:nvPr/>
      </p:nvGrpSpPr>
      <p:grpSpPr>
        <a:xfrm>
          <a:off x="0" y="0"/>
          <a:ext cx="0" cy="0"/>
          <a:chOff x="0" y="0"/>
          <a:chExt cx="0" cy="0"/>
        </a:xfrm>
      </p:grpSpPr>
      <p:sp>
        <p:nvSpPr>
          <p:cNvPr id="267" name="Google Shape;26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sz="1400"/>
              <a:t>Some additional tasks participants can complete outside of class time. </a:t>
            </a:r>
            <a:endParaRPr sz="1400"/>
          </a:p>
        </p:txBody>
      </p:sp>
      <p:sp>
        <p:nvSpPr>
          <p:cNvPr id="268" name="Google Shape;268;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74" name="Google Shape;27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g35774b28f35_0_5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0" name="Google Shape;280;g35774b28f35_0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Google Shape;147;g34d60cfd5f6_0_3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8" name="Google Shape;148;g34d60cfd5f6_0_3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p:txBody>
      </p:sp>
      <p:sp>
        <p:nvSpPr>
          <p:cNvPr id="149" name="Google Shape;149;g34d60cfd5f6_0_3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g34d60cfd5f6_0_4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400"/>
              <a:buNone/>
            </a:pPr>
            <a:endParaRPr/>
          </a:p>
        </p:txBody>
      </p:sp>
      <p:sp>
        <p:nvSpPr>
          <p:cNvPr id="156" name="Google Shape;156;g34d60cfd5f6_0_4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r>
              <a:rPr lang="en-US" sz="1400"/>
              <a:t>With this introductory slide you can explain to the learners the main content of the module and how it is linked to the THINKER project.</a:t>
            </a:r>
            <a:endParaRPr sz="1400"/>
          </a:p>
          <a:p>
            <a:pPr marL="0" lvl="0" indent="0" algn="l" rtl="0">
              <a:lnSpc>
                <a:spcPct val="100000"/>
              </a:lnSpc>
              <a:spcBef>
                <a:spcPts val="0"/>
              </a:spcBef>
              <a:spcAft>
                <a:spcPts val="0"/>
              </a:spcAft>
              <a:buClr>
                <a:schemeClr val="dk1"/>
              </a:buClr>
              <a:buSzPts val="1400"/>
              <a:buFont typeface="Arial"/>
              <a:buNone/>
            </a:pPr>
            <a:endParaRPr sz="1400"/>
          </a:p>
          <a:p>
            <a:pPr marL="0" lvl="0" indent="0" algn="just" rtl="0">
              <a:lnSpc>
                <a:spcPct val="90000"/>
              </a:lnSpc>
              <a:spcBef>
                <a:spcPts val="0"/>
              </a:spcBef>
              <a:spcAft>
                <a:spcPts val="0"/>
              </a:spcAft>
              <a:buSzPts val="1800"/>
              <a:buNone/>
            </a:pPr>
            <a:r>
              <a:rPr lang="en-US" sz="1400">
                <a:solidFill>
                  <a:srgbClr val="2B454E"/>
                </a:solidFill>
              </a:rPr>
              <a:t>This lesson focuses on </a:t>
            </a:r>
            <a:r>
              <a:rPr lang="en-US" sz="1400" b="1">
                <a:solidFill>
                  <a:srgbClr val="2B454E"/>
                </a:solidFill>
              </a:rPr>
              <a:t>gender-inclusive teaching and assessment practices in Informatics education</a:t>
            </a:r>
            <a:r>
              <a:rPr lang="en-US" sz="1400">
                <a:solidFill>
                  <a:srgbClr val="2B454E"/>
                </a:solidFill>
              </a:rPr>
              <a:t>, aiming to equip educators with the tools to create a more equitable learning environment. </a:t>
            </a:r>
            <a:br>
              <a:rPr lang="en-US" sz="1400"/>
            </a:br>
            <a:endParaRPr sz="1400"/>
          </a:p>
          <a:p>
            <a:pPr marL="457200" lvl="0" indent="-330200" algn="l" rtl="0">
              <a:lnSpc>
                <a:spcPct val="100000"/>
              </a:lnSpc>
              <a:spcBef>
                <a:spcPts val="0"/>
              </a:spcBef>
              <a:spcAft>
                <a:spcPts val="0"/>
              </a:spcAft>
              <a:buClr>
                <a:srgbClr val="1D1D1B"/>
              </a:buClr>
              <a:buSzPts val="1600"/>
              <a:buChar char="●"/>
            </a:pPr>
            <a:r>
              <a:rPr lang="en-US" sz="1400">
                <a:solidFill>
                  <a:srgbClr val="1D1D1B"/>
                </a:solidFill>
              </a:rPr>
              <a:t>Gender disparities in Informatics education continue to impact student engagement and participation—especially for girls and students of marginalised gender identities. These disparities often stem from unconscious bias, limited role models, and classroom environments shaped by traditional gender expectations. Without intentional action, these factors can lead to lower confidence, reduced interest, and a sense of exclusion from the field.</a:t>
            </a:r>
            <a:endParaRPr sz="1400">
              <a:solidFill>
                <a:srgbClr val="1D1D1B"/>
              </a:solidFill>
            </a:endParaRPr>
          </a:p>
          <a:p>
            <a:pPr marL="457200" lvl="0" indent="-330200" algn="l" rtl="0">
              <a:lnSpc>
                <a:spcPct val="115000"/>
              </a:lnSpc>
              <a:spcBef>
                <a:spcPts val="0"/>
              </a:spcBef>
              <a:spcAft>
                <a:spcPts val="0"/>
              </a:spcAft>
              <a:buClr>
                <a:srgbClr val="1D1D1B"/>
              </a:buClr>
              <a:buSzPts val="1600"/>
              <a:buChar char="●"/>
            </a:pPr>
            <a:r>
              <a:rPr lang="en-US" sz="1400">
                <a:solidFill>
                  <a:srgbClr val="1D1D1B"/>
                </a:solidFill>
              </a:rPr>
              <a:t>This unit introduces educators to gender-inclusive practices designed to address these challenges and foster equity in Informatics education. Drawing on feminist pedagogy, the unit emphasises the importance of inclusive language, diverse representation, and equitable assessment. Teachers will explore how everyday classroom decisions—ranging from the wording of a task to the structure of group work—can either reinforce or dismantle gender stereotypes.</a:t>
            </a:r>
            <a:endParaRPr sz="1400">
              <a:solidFill>
                <a:srgbClr val="1D1D1B"/>
              </a:solidFill>
            </a:endParaRPr>
          </a:p>
          <a:p>
            <a:pPr marL="457200" lvl="0" indent="-317500" algn="l" rtl="0">
              <a:lnSpc>
                <a:spcPct val="115000"/>
              </a:lnSpc>
              <a:spcBef>
                <a:spcPts val="0"/>
              </a:spcBef>
              <a:spcAft>
                <a:spcPts val="0"/>
              </a:spcAft>
              <a:buClr>
                <a:srgbClr val="1D1D1B"/>
              </a:buClr>
              <a:buSzPts val="1400"/>
              <a:buChar char="●"/>
            </a:pPr>
            <a:r>
              <a:rPr lang="en-US" sz="1400">
                <a:solidFill>
                  <a:srgbClr val="1D1D1B"/>
                </a:solidFill>
              </a:rPr>
              <a:t>By the end of this unit, educators will be equipped with the tools and understanding to create learning experiences where every student—regardless of gender—feels seen, supported, and empowered to succeed in Informatics.</a:t>
            </a:r>
            <a:endParaRPr sz="1400">
              <a:solidFill>
                <a:srgbClr val="1D1D1B"/>
              </a:solidFill>
            </a:endParaRPr>
          </a:p>
          <a:p>
            <a:pPr marL="0" lvl="0" indent="0" algn="l" rtl="0">
              <a:lnSpc>
                <a:spcPct val="100000"/>
              </a:lnSpc>
              <a:spcBef>
                <a:spcPts val="0"/>
              </a:spcBef>
              <a:spcAft>
                <a:spcPts val="0"/>
              </a:spcAft>
              <a:buSzPts val="1400"/>
              <a:buNone/>
            </a:pPr>
            <a:endParaRPr sz="1400"/>
          </a:p>
        </p:txBody>
      </p:sp>
      <p:sp>
        <p:nvSpPr>
          <p:cNvPr id="162" name="Google Shape;162;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349a1326777_0_2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sz="1400"/>
              <a:t>In order to facilitate an open, respectful and inclusive discussion, it is helpful for the group to collectively agree on some ground rules. At this point, you should point out to the participants how important it is to have respect, tolerance and good manners when discussing sensitive issues.</a:t>
            </a:r>
            <a:endParaRPr sz="1400"/>
          </a:p>
          <a:p>
            <a:pPr marL="0" lvl="0" indent="0" algn="l" rtl="0">
              <a:lnSpc>
                <a:spcPct val="115000"/>
              </a:lnSpc>
              <a:spcBef>
                <a:spcPts val="1200"/>
              </a:spcBef>
              <a:spcAft>
                <a:spcPts val="0"/>
              </a:spcAft>
              <a:buClr>
                <a:schemeClr val="dk1"/>
              </a:buClr>
              <a:buSzPts val="1100"/>
              <a:buFont typeface="Arial"/>
              <a:buNone/>
            </a:pPr>
            <a:r>
              <a:rPr lang="en-US" sz="1400"/>
              <a:t>Ask the group to come up with the ground rules, and record them on  a flip chart.</a:t>
            </a:r>
            <a:endParaRPr sz="1400"/>
          </a:p>
          <a:p>
            <a:pPr marL="0" lvl="0" indent="0" algn="l" rtl="0">
              <a:lnSpc>
                <a:spcPct val="115000"/>
              </a:lnSpc>
              <a:spcBef>
                <a:spcPts val="1200"/>
              </a:spcBef>
              <a:spcAft>
                <a:spcPts val="0"/>
              </a:spcAft>
              <a:buClr>
                <a:schemeClr val="dk1"/>
              </a:buClr>
              <a:buSzPts val="1100"/>
              <a:buFont typeface="Arial"/>
              <a:buNone/>
            </a:pPr>
            <a:r>
              <a:rPr lang="en-US" sz="1400"/>
              <a:t>Some suggestions include: </a:t>
            </a:r>
            <a:endParaRPr sz="1400"/>
          </a:p>
          <a:p>
            <a:pPr marL="457200" lvl="0" indent="-317500" algn="l" rtl="0">
              <a:lnSpc>
                <a:spcPct val="115000"/>
              </a:lnSpc>
              <a:spcBef>
                <a:spcPts val="1200"/>
              </a:spcBef>
              <a:spcAft>
                <a:spcPts val="0"/>
              </a:spcAft>
              <a:buSzPts val="1400"/>
              <a:buFont typeface="Calibri"/>
              <a:buChar char="●"/>
            </a:pPr>
            <a:r>
              <a:rPr lang="en-US" sz="1400"/>
              <a:t>Turn off the sound on our mobile phones.</a:t>
            </a:r>
            <a:endParaRPr sz="1400"/>
          </a:p>
          <a:p>
            <a:pPr marL="457200" lvl="0" indent="-317500" algn="l" rtl="0">
              <a:lnSpc>
                <a:spcPct val="115000"/>
              </a:lnSpc>
              <a:spcBef>
                <a:spcPts val="0"/>
              </a:spcBef>
              <a:spcAft>
                <a:spcPts val="0"/>
              </a:spcAft>
              <a:buSzPts val="1400"/>
              <a:buFont typeface="Calibri"/>
              <a:buChar char="●"/>
            </a:pPr>
            <a:r>
              <a:rPr lang="en-US" sz="1400"/>
              <a:t>We do not make assumptions about other people's experiences and identities.</a:t>
            </a:r>
            <a:endParaRPr sz="1400"/>
          </a:p>
          <a:p>
            <a:pPr marL="457200" lvl="0" indent="-317500" algn="l" rtl="0">
              <a:lnSpc>
                <a:spcPct val="115000"/>
              </a:lnSpc>
              <a:spcBef>
                <a:spcPts val="0"/>
              </a:spcBef>
              <a:spcAft>
                <a:spcPts val="0"/>
              </a:spcAft>
              <a:buSzPts val="1400"/>
              <a:buFont typeface="Calibri"/>
              <a:buChar char="●"/>
            </a:pPr>
            <a:r>
              <a:rPr lang="en-US" sz="1400"/>
              <a:t>We accept the diversity of human experience and existence.</a:t>
            </a:r>
            <a:endParaRPr sz="1400"/>
          </a:p>
          <a:p>
            <a:pPr marL="457200" lvl="0" indent="-317500" algn="l" rtl="0">
              <a:lnSpc>
                <a:spcPct val="115000"/>
              </a:lnSpc>
              <a:spcBef>
                <a:spcPts val="0"/>
              </a:spcBef>
              <a:spcAft>
                <a:spcPts val="0"/>
              </a:spcAft>
              <a:buSzPts val="1400"/>
              <a:buFont typeface="Calibri"/>
              <a:buChar char="●"/>
            </a:pPr>
            <a:r>
              <a:rPr lang="en-US" sz="1400"/>
              <a:t>We consider all questions important.</a:t>
            </a:r>
            <a:endParaRPr sz="1400"/>
          </a:p>
          <a:p>
            <a:pPr marL="457200" lvl="0" indent="-317500" algn="l" rtl="0">
              <a:lnSpc>
                <a:spcPct val="115000"/>
              </a:lnSpc>
              <a:spcBef>
                <a:spcPts val="0"/>
              </a:spcBef>
              <a:spcAft>
                <a:spcPts val="0"/>
              </a:spcAft>
              <a:buSzPts val="1400"/>
              <a:buFont typeface="Calibri"/>
              <a:buChar char="●"/>
            </a:pPr>
            <a:r>
              <a:rPr lang="en-US" sz="1400"/>
              <a:t>We are open to new ideas and suggestions.</a:t>
            </a:r>
            <a:endParaRPr sz="1400"/>
          </a:p>
          <a:p>
            <a:pPr marL="457200" lvl="0" indent="-317500" algn="l" rtl="0">
              <a:lnSpc>
                <a:spcPct val="115000"/>
              </a:lnSpc>
              <a:spcBef>
                <a:spcPts val="0"/>
              </a:spcBef>
              <a:spcAft>
                <a:spcPts val="0"/>
              </a:spcAft>
              <a:buSzPts val="1400"/>
              <a:buFont typeface="Calibri"/>
              <a:buChar char="●"/>
            </a:pPr>
            <a:r>
              <a:rPr lang="en-US" sz="1400"/>
              <a:t>We respect other people's opinions.</a:t>
            </a:r>
            <a:endParaRPr sz="1400"/>
          </a:p>
          <a:p>
            <a:pPr marL="457200" lvl="0" indent="-317500" algn="l" rtl="0">
              <a:lnSpc>
                <a:spcPct val="115000"/>
              </a:lnSpc>
              <a:spcBef>
                <a:spcPts val="0"/>
              </a:spcBef>
              <a:spcAft>
                <a:spcPts val="0"/>
              </a:spcAft>
              <a:buSzPts val="1400"/>
              <a:buFont typeface="Calibri"/>
              <a:buChar char="●"/>
            </a:pPr>
            <a:r>
              <a:rPr lang="en-US" sz="1400"/>
              <a:t>We are not critical of other people's opinions. If we disagree, we simply give our opinion when our turn comes.</a:t>
            </a:r>
            <a:endParaRPr sz="1400"/>
          </a:p>
          <a:p>
            <a:pPr marL="457200" lvl="0" indent="-317500" algn="l" rtl="0">
              <a:lnSpc>
                <a:spcPct val="115000"/>
              </a:lnSpc>
              <a:spcBef>
                <a:spcPts val="0"/>
              </a:spcBef>
              <a:spcAft>
                <a:spcPts val="0"/>
              </a:spcAft>
              <a:buSzPts val="1400"/>
              <a:buFont typeface="Calibri"/>
              <a:buChar char="●"/>
            </a:pPr>
            <a:r>
              <a:rPr lang="en-US" sz="1400"/>
              <a:t>Before we express opinions or feelings, we make sure that we have chosen words and phrases that do not hurt any person or group.</a:t>
            </a:r>
            <a:endParaRPr sz="1400"/>
          </a:p>
          <a:p>
            <a:pPr marL="457200" lvl="0" indent="-317500" algn="l" rtl="0">
              <a:lnSpc>
                <a:spcPct val="115000"/>
              </a:lnSpc>
              <a:spcBef>
                <a:spcPts val="0"/>
              </a:spcBef>
              <a:spcAft>
                <a:spcPts val="0"/>
              </a:spcAft>
              <a:buSzPts val="1400"/>
              <a:buFont typeface="Calibri"/>
              <a:buChar char="●"/>
            </a:pPr>
            <a:r>
              <a:rPr lang="en-US" sz="1400"/>
              <a:t>Personal information and opinions expressed in the group are confidential and remain within the group.</a:t>
            </a:r>
            <a:endParaRPr sz="1400"/>
          </a:p>
          <a:p>
            <a:pPr marL="0" lvl="0" indent="0" algn="l" rtl="0">
              <a:lnSpc>
                <a:spcPct val="115000"/>
              </a:lnSpc>
              <a:spcBef>
                <a:spcPts val="1200"/>
              </a:spcBef>
              <a:spcAft>
                <a:spcPts val="1200"/>
              </a:spcAft>
              <a:buSzPts val="1100"/>
              <a:buNone/>
            </a:pPr>
            <a:endParaRPr/>
          </a:p>
        </p:txBody>
      </p:sp>
      <p:sp>
        <p:nvSpPr>
          <p:cNvPr id="168" name="Google Shape;168;g349a1326777_0_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342900" lvl="0" indent="-317500" algn="l" rtl="0">
              <a:lnSpc>
                <a:spcPct val="90000"/>
              </a:lnSpc>
              <a:spcBef>
                <a:spcPts val="0"/>
              </a:spcBef>
              <a:spcAft>
                <a:spcPts val="0"/>
              </a:spcAft>
              <a:buClr>
                <a:srgbClr val="2B454E"/>
              </a:buClr>
              <a:buSzPts val="1400"/>
              <a:buAutoNum type="arabicPeriod"/>
            </a:pPr>
            <a:r>
              <a:rPr lang="en-US" sz="1400">
                <a:solidFill>
                  <a:srgbClr val="2B454E"/>
                </a:solidFill>
              </a:rPr>
              <a:t>Warm-up poll: </a:t>
            </a:r>
            <a:endParaRPr sz="140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en-US" sz="1400">
                <a:solidFill>
                  <a:srgbClr val="1D1D1B"/>
                </a:solidFill>
              </a:rPr>
              <a:t>Use a digital tool for conducting an interactive poll (Mentimeter, Kahoot etc) to ask about gender representation in informatics.</a:t>
            </a:r>
            <a:endParaRPr sz="1400">
              <a:solidFill>
                <a:srgbClr val="1D1D1B"/>
              </a:solidFill>
            </a:endParaRPr>
          </a:p>
          <a:p>
            <a:pPr marL="342900" lvl="0" indent="-228600" algn="l" rtl="0">
              <a:lnSpc>
                <a:spcPct val="90000"/>
              </a:lnSpc>
              <a:spcBef>
                <a:spcPts val="0"/>
              </a:spcBef>
              <a:spcAft>
                <a:spcPts val="0"/>
              </a:spcAft>
              <a:buClr>
                <a:srgbClr val="2B454E"/>
              </a:buClr>
              <a:buSzPts val="1800"/>
              <a:buFont typeface="Arial"/>
              <a:buNone/>
            </a:pPr>
            <a:endParaRPr sz="1400">
              <a:solidFill>
                <a:srgbClr val="2B454E"/>
              </a:solidFill>
            </a:endParaRPr>
          </a:p>
          <a:p>
            <a:pPr marL="342900" lvl="0" indent="-317500" algn="l" rtl="0">
              <a:lnSpc>
                <a:spcPct val="90000"/>
              </a:lnSpc>
              <a:spcBef>
                <a:spcPts val="0"/>
              </a:spcBef>
              <a:spcAft>
                <a:spcPts val="0"/>
              </a:spcAft>
              <a:buClr>
                <a:srgbClr val="2B454E"/>
              </a:buClr>
              <a:buSzPts val="1400"/>
              <a:buAutoNum type="arabicPeriod"/>
            </a:pPr>
            <a:r>
              <a:rPr lang="en-US" sz="1400">
                <a:solidFill>
                  <a:srgbClr val="2B454E"/>
                </a:solidFill>
              </a:rPr>
              <a:t>Discussion: </a:t>
            </a:r>
            <a:endParaRPr sz="1400">
              <a:solidFill>
                <a:srgbClr val="2B454E"/>
              </a:solidFill>
            </a:endParaRPr>
          </a:p>
          <a:p>
            <a:pPr marL="457200" lvl="1" indent="0" algn="l" rtl="0">
              <a:lnSpc>
                <a:spcPct val="90000"/>
              </a:lnSpc>
              <a:spcBef>
                <a:spcPts val="0"/>
              </a:spcBef>
              <a:spcAft>
                <a:spcPts val="0"/>
              </a:spcAft>
              <a:buClr>
                <a:srgbClr val="2B454E"/>
              </a:buClr>
              <a:buSzPts val="1800"/>
              <a:buFont typeface="Arial"/>
              <a:buNone/>
            </a:pPr>
            <a:r>
              <a:rPr lang="en-US" sz="1400">
                <a:solidFill>
                  <a:srgbClr val="1D1D1B"/>
                </a:solidFill>
              </a:rPr>
              <a:t>Ask participants to share their experiences or perceptions regarding gender representation in their own classrooms.</a:t>
            </a:r>
            <a:endParaRPr sz="1400"/>
          </a:p>
        </p:txBody>
      </p:sp>
      <p:sp>
        <p:nvSpPr>
          <p:cNvPr id="174" name="Google Shape;174;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345e120be2b_0_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0"/>
              </a:spcBef>
              <a:spcAft>
                <a:spcPts val="0"/>
              </a:spcAft>
              <a:buClr>
                <a:schemeClr val="dk1"/>
              </a:buClr>
              <a:buSzPts val="1100"/>
              <a:buFont typeface="Arial"/>
              <a:buNone/>
            </a:pPr>
            <a:r>
              <a:rPr lang="en-US" sz="1400" b="1">
                <a:solidFill>
                  <a:srgbClr val="1D1D1B"/>
                </a:solidFill>
              </a:rPr>
              <a:t>T</a:t>
            </a:r>
            <a:r>
              <a:rPr lang="en-US" sz="1400">
                <a:solidFill>
                  <a:srgbClr val="1D1D1B"/>
                </a:solidFill>
              </a:rPr>
              <a:t>ake the opportunity to motivate the module, highlighting gender disparities in informatics education and discussing why gender-inclusion is important. </a:t>
            </a:r>
            <a:endParaRPr sz="1400">
              <a:solidFill>
                <a:srgbClr val="1D1D1B"/>
              </a:solidFill>
            </a:endParaRPr>
          </a:p>
          <a:p>
            <a:pPr marL="457200" lvl="0" indent="-317500" algn="l" rtl="0">
              <a:lnSpc>
                <a:spcPct val="107916"/>
              </a:lnSpc>
              <a:spcBef>
                <a:spcPts val="1000"/>
              </a:spcBef>
              <a:spcAft>
                <a:spcPts val="0"/>
              </a:spcAft>
              <a:buClr>
                <a:srgbClr val="1D1D1B"/>
              </a:buClr>
              <a:buSzPts val="1400"/>
              <a:buFont typeface="Calibri"/>
              <a:buChar char="●"/>
            </a:pPr>
            <a:r>
              <a:rPr lang="en-US" sz="1400">
                <a:solidFill>
                  <a:srgbClr val="1D1D1B"/>
                </a:solidFill>
              </a:rPr>
              <a:t>Women account for just 1 in 3 STEM graduates (</a:t>
            </a:r>
            <a:r>
              <a:rPr lang="en-US" sz="1400" u="sng">
                <a:solidFill>
                  <a:srgbClr val="1155CC"/>
                </a:solidFill>
                <a:hlinkClick r:id="rId3">
                  <a:extLst>
                    <a:ext uri="{A12FA001-AC4F-418D-AE19-62706E023703}">
                      <ahyp:hlinkClr xmlns:ahyp="http://schemas.microsoft.com/office/drawing/2018/hyperlinkcolor" val="tx"/>
                    </a:ext>
                  </a:extLst>
                </a:hlinkClick>
              </a:rPr>
              <a:t>Eurostat, 2022</a:t>
            </a:r>
            <a:r>
              <a:rPr lang="en-US" sz="1400">
                <a:solidFill>
                  <a:srgbClr val="1D1D1B"/>
                </a:solidFill>
              </a:rPr>
              <a:t>) and 1 in 5 IT specialists (</a:t>
            </a:r>
            <a:r>
              <a:rPr lang="en-US" sz="1400" u="sng">
                <a:solidFill>
                  <a:srgbClr val="1155CC"/>
                </a:solidFill>
                <a:hlinkClick r:id="rId4">
                  <a:extLst>
                    <a:ext uri="{A12FA001-AC4F-418D-AE19-62706E023703}">
                      <ahyp:hlinkClr xmlns:ahyp="http://schemas.microsoft.com/office/drawing/2018/hyperlinkcolor" val="tx"/>
                    </a:ext>
                  </a:extLst>
                </a:hlinkClick>
              </a:rPr>
              <a:t>Digital Decade Progress Report, 2024</a:t>
            </a:r>
            <a:r>
              <a:rPr lang="en-US" sz="1400">
                <a:solidFill>
                  <a:srgbClr val="1D1D1B"/>
                </a:solidFill>
              </a:rPr>
              <a:t>)</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At younger ages, girls tend to outperform boys in informatics. However girls tend to lose interest in STEM subjects as they get older (</a:t>
            </a:r>
            <a:r>
              <a:rPr lang="en-US" sz="1400" u="sng">
                <a:solidFill>
                  <a:srgbClr val="1155CC"/>
                </a:solidFill>
                <a:hlinkClick r:id="rId5">
                  <a:extLst>
                    <a:ext uri="{A12FA001-AC4F-418D-AE19-62706E023703}">
                      <ahyp:hlinkClr xmlns:ahyp="http://schemas.microsoft.com/office/drawing/2018/hyperlinkcolor" val="tx"/>
                    </a:ext>
                  </a:extLst>
                </a:hlinkClick>
              </a:rPr>
              <a:t>SheFigures, 2021</a:t>
            </a:r>
            <a:r>
              <a:rPr lang="en-US" sz="1400">
                <a:solidFill>
                  <a:srgbClr val="1D1D1B"/>
                </a:solidFill>
              </a:rPr>
              <a:t>). </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Interest in computer science and informatics seems to decrease rapidly in girls at the beginning of secondary school (around 11 - 12 years old) with minimal recovery in later education st</a:t>
            </a:r>
            <a:r>
              <a:rPr lang="en-US" sz="1400"/>
              <a:t>ages. (</a:t>
            </a:r>
            <a:r>
              <a:rPr lang="en-US" sz="1400" u="sng">
                <a:solidFill>
                  <a:schemeClr val="hlink"/>
                </a:solidFill>
                <a:hlinkClick r:id="rId6"/>
              </a:rPr>
              <a:t>Ren, 2022</a:t>
            </a:r>
            <a:r>
              <a:rPr lang="en-US" sz="1400"/>
              <a:t>)</a:t>
            </a:r>
            <a:endParaRPr sz="1400"/>
          </a:p>
          <a:p>
            <a:pPr marL="0" lvl="0" indent="0" algn="l" rtl="0">
              <a:lnSpc>
                <a:spcPct val="107916"/>
              </a:lnSpc>
              <a:spcBef>
                <a:spcPts val="1000"/>
              </a:spcBef>
              <a:spcAft>
                <a:spcPts val="1000"/>
              </a:spcAft>
              <a:buClr>
                <a:schemeClr val="dk1"/>
              </a:buClr>
              <a:buSzPts val="1100"/>
              <a:buFont typeface="Arial"/>
              <a:buNone/>
            </a:pPr>
            <a:r>
              <a:rPr lang="en-US" sz="1400" b="1">
                <a:solidFill>
                  <a:srgbClr val="1D1D1B"/>
                </a:solidFill>
              </a:rPr>
              <a:t>Outcome:</a:t>
            </a:r>
            <a:r>
              <a:rPr lang="en-US" sz="1400">
                <a:solidFill>
                  <a:srgbClr val="1D1D1B"/>
                </a:solidFill>
              </a:rPr>
              <a:t> Teachers will have a deeper understanding of the reality of gender disparities and challenges in education, in particular relating to informatics and STEM education.</a:t>
            </a:r>
            <a:endParaRPr sz="1500"/>
          </a:p>
        </p:txBody>
      </p:sp>
      <p:sp>
        <p:nvSpPr>
          <p:cNvPr id="181" name="Google Shape;181;g345e120be2b_0_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g34baa110314_1_2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Facilitate a class discussion on the factors contributing to gender disparity in informatics and STEM. Encourage participants to think critically and reflect on different layers of influence, from the broader society to the classroom environment.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You may choose to guide a group activity where learners collaboratively create a </a:t>
            </a:r>
            <a:r>
              <a:rPr lang="en-US" sz="1400" i="1">
                <a:solidFill>
                  <a:srgbClr val="1D1D1B"/>
                </a:solidFill>
              </a:rPr>
              <a:t>mind map</a:t>
            </a:r>
            <a:r>
              <a:rPr lang="en-US" sz="1400">
                <a:solidFill>
                  <a:srgbClr val="1D1D1B"/>
                </a:solidFill>
              </a:rPr>
              <a:t> of the issues, organised into four levels: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a:solidFill>
                  <a:srgbClr val="1D1D1B"/>
                </a:solidFill>
              </a:rPr>
              <a:t>Societal level</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Whole-school level</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Student-teacher interactions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AutoNum type="alphaUcPeriod"/>
            </a:pPr>
            <a:r>
              <a:rPr lang="en-US" sz="1400">
                <a:solidFill>
                  <a:srgbClr val="1D1D1B"/>
                </a:solidFill>
              </a:rPr>
              <a:t>Classroom peer dynamics</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Use the following talking points and explanations to guide the discussion:</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Societal factors</a:t>
            </a:r>
            <a:endParaRPr sz="1400" b="1">
              <a:solidFill>
                <a:srgbClr val="1D1D1B"/>
              </a:solidFill>
            </a:endParaRPr>
          </a:p>
          <a:p>
            <a:pPr marL="0" lvl="0" indent="0" algn="l" rtl="0">
              <a:lnSpc>
                <a:spcPct val="107916"/>
              </a:lnSpc>
              <a:spcBef>
                <a:spcPts val="1000"/>
              </a:spcBef>
              <a:spcAft>
                <a:spcPts val="0"/>
              </a:spcAft>
              <a:buClr>
                <a:schemeClr val="dk1"/>
              </a:buClr>
              <a:buSzPts val="1100"/>
              <a:buFont typeface="Arial"/>
              <a:buNone/>
            </a:pPr>
            <a:r>
              <a:rPr lang="en-US" sz="1400">
                <a:solidFill>
                  <a:srgbClr val="1D1D1B"/>
                </a:solidFill>
              </a:rPr>
              <a:t>Cultural norms and family expectations shape students' ideas about gender and subject choices. These societal messages often suggest that boys are more suited to subjects like informatics, while girls are not.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Girls and gender minorities are often exposed to stereotypes from a young age that present informatics as a “male” field.</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ideas can influence their confidence and interest before they even enter a computer science class.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When girls and gender minorities believe they’re less capable or less experienced than boys in informatics, they may be discouraged from participating.</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A lack of awareness about the wide variety of careers in IT (and the skills involved) may limit their motivation.</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factors work together to lower girls’ and gender minorities’ confidence in informatics, weaken their career aspirations, and make it harder for them to imagine themselves in informatics roles.</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Can you think of any messages—at home, in the media, or in society—that might discourage girls and gender minority students from choosing informatics?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Whole-School Level</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At the school level, talk about the influence of the </a:t>
            </a:r>
            <a:r>
              <a:rPr lang="en-US" sz="1400" i="1">
                <a:solidFill>
                  <a:srgbClr val="1D1D1B"/>
                </a:solidFill>
              </a:rPr>
              <a:t>hidden curriculum</a:t>
            </a:r>
            <a:r>
              <a:rPr lang="en-US" sz="1400">
                <a:solidFill>
                  <a:srgbClr val="1D1D1B"/>
                </a:solidFill>
              </a:rPr>
              <a:t>—the unspoken norms and values that are communicated in everyday school life.</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Schools may unintentionally reinforce gender norms through materials, teacher expectations, or even which students are encouraged to take certain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subtle messages can shape students’ ideas about their own abilities and potential careers.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Gender ideology in schools can affect students' self-beliefs and long-term motivation, especially in relation to informatics and STEM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Teacher attitudes also influence how peers and even parents view the potential of girls and gender minority students in informatics and STEM—this can create a ripple effect.</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What are some examples of unspoken messages schools might send about who “belongs” in informatics or science?</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Student-Teacher Interactions</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Explain how teachers can influence student participation in informatics—even unintentionally.</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Teachers may (often unconsciously) have biased expectations of students’ abilities and interact differently with boys and girls in informatics or STEM classrooms. </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For example, boys might be asked more challenging questions, while girls are given more help or praised for trying rather than for their ability.</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patterns can reinforce the idea that boys are more “naturally talented” in technical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Girls and gender minorities who sense they’re being treated differently may start to feel they don’t belong in the field.</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i="1">
                <a:solidFill>
                  <a:srgbClr val="1D1D1B"/>
                </a:solidFill>
              </a:rPr>
              <a:t>Discussion prompt:</a:t>
            </a:r>
            <a:r>
              <a:rPr lang="en-US" sz="1400">
                <a:solidFill>
                  <a:srgbClr val="1D1D1B"/>
                </a:solidFill>
              </a:rPr>
              <a:t> What kinds of classroom behaviours or teaching styles could either support or discourage girls and gender minorities in pursuing STEM?</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AutoNum type="alphaUcPeriod"/>
            </a:pPr>
            <a:r>
              <a:rPr lang="en-US" sz="1400" b="1">
                <a:solidFill>
                  <a:srgbClr val="1D1D1B"/>
                </a:solidFill>
              </a:rPr>
              <a:t>Peer Dynamics in the Classroom</a:t>
            </a:r>
            <a:endParaRPr sz="1400" b="1">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The social dynamics between students, which can be just as influential as teacher-student interactions. Peer dynamics are especially influential for students in early secondary education, which is a critical period for girls and gender minority students losing interest in informatics. </a:t>
            </a:r>
            <a:endParaRPr sz="1400">
              <a:solidFill>
                <a:srgbClr val="1D1D1B"/>
              </a:solidFill>
            </a:endParaRPr>
          </a:p>
          <a:p>
            <a:pPr marL="0" lvl="0" indent="0" algn="l" rtl="0">
              <a:lnSpc>
                <a:spcPct val="107916"/>
              </a:lnSpc>
              <a:spcBef>
                <a:spcPts val="1200"/>
              </a:spcBef>
              <a:spcAft>
                <a:spcPts val="0"/>
              </a:spcAft>
              <a:buClr>
                <a:schemeClr val="dk1"/>
              </a:buClr>
              <a:buSzPts val="1100"/>
              <a:buFont typeface="Arial"/>
              <a:buNone/>
            </a:pPr>
            <a:r>
              <a:rPr lang="en-US" sz="1400">
                <a:solidFill>
                  <a:srgbClr val="1D1D1B"/>
                </a:solidFill>
              </a:rPr>
              <a:t>Key points:</a:t>
            </a:r>
            <a:endParaRPr sz="1400">
              <a:solidFill>
                <a:srgbClr val="1D1D1B"/>
              </a:solidFill>
            </a:endParaRPr>
          </a:p>
          <a:p>
            <a:pPr marL="457200" lvl="0" indent="-317500" algn="l" rtl="0">
              <a:lnSpc>
                <a:spcPct val="107916"/>
              </a:lnSpc>
              <a:spcBef>
                <a:spcPts val="1200"/>
              </a:spcBef>
              <a:spcAft>
                <a:spcPts val="0"/>
              </a:spcAft>
              <a:buClr>
                <a:srgbClr val="1D1D1B"/>
              </a:buClr>
              <a:buSzPts val="1400"/>
              <a:buFont typeface="Calibri"/>
              <a:buChar char="●"/>
            </a:pPr>
            <a:r>
              <a:rPr lang="en-US" sz="1400">
                <a:solidFill>
                  <a:srgbClr val="1D1D1B"/>
                </a:solidFill>
              </a:rPr>
              <a:t>Boys may talk over girls and gender minorities or dominate class discussions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Peer groups may self-allocate gendered roles in group activities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Girls and gender minorities may face bullying, misgendering, or exclusion when participating in informatics.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Sexist behaviour can create an unsafe or unwelcoming environment.</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These experiences can discourage girls and other marginalized students from continuing in Informatics and STEM subjects.</a:t>
            </a:r>
            <a:endParaRPr sz="1400">
              <a:solidFill>
                <a:srgbClr val="1D1D1B"/>
              </a:solidFill>
            </a:endParaRPr>
          </a:p>
          <a:p>
            <a:pPr marL="457200" lvl="0" indent="-317500" algn="l" rtl="0">
              <a:lnSpc>
                <a:spcPct val="107916"/>
              </a:lnSpc>
              <a:spcBef>
                <a:spcPts val="0"/>
              </a:spcBef>
              <a:spcAft>
                <a:spcPts val="0"/>
              </a:spcAft>
              <a:buClr>
                <a:srgbClr val="1D1D1B"/>
              </a:buClr>
              <a:buSzPts val="1400"/>
              <a:buFont typeface="Calibri"/>
              <a:buChar char="●"/>
            </a:pPr>
            <a:r>
              <a:rPr lang="en-US" sz="1400">
                <a:solidFill>
                  <a:srgbClr val="1D1D1B"/>
                </a:solidFill>
              </a:rPr>
              <a:t>Teachers have an important role in responding to exclusionary behaviours and promoting inclusive attitudes</a:t>
            </a:r>
            <a:endParaRPr sz="1400">
              <a:solidFill>
                <a:srgbClr val="1D1D1B"/>
              </a:solidFill>
            </a:endParaRPr>
          </a:p>
          <a:p>
            <a:pPr marL="0" lvl="0" indent="0" algn="l" rtl="0">
              <a:lnSpc>
                <a:spcPct val="107916"/>
              </a:lnSpc>
              <a:spcBef>
                <a:spcPts val="1200"/>
              </a:spcBef>
              <a:spcAft>
                <a:spcPts val="1200"/>
              </a:spcAft>
              <a:buClr>
                <a:schemeClr val="dk1"/>
              </a:buClr>
              <a:buSzPts val="1100"/>
              <a:buFont typeface="Arial"/>
              <a:buNone/>
            </a:pPr>
            <a:r>
              <a:rPr lang="en-US" sz="1400" i="1">
                <a:solidFill>
                  <a:srgbClr val="1D1D1B"/>
                </a:solidFill>
              </a:rPr>
              <a:t>Discussion prompt:</a:t>
            </a:r>
            <a:r>
              <a:rPr lang="en-US" sz="1400">
                <a:solidFill>
                  <a:srgbClr val="1D1D1B"/>
                </a:solidFill>
              </a:rPr>
              <a:t> What role do classmates play in either supporting or pushing others away from informatics?</a:t>
            </a:r>
            <a:endParaRPr sz="1400">
              <a:solidFill>
                <a:srgbClr val="1D1D1B"/>
              </a:solidFill>
            </a:endParaRPr>
          </a:p>
        </p:txBody>
      </p:sp>
      <p:sp>
        <p:nvSpPr>
          <p:cNvPr id="189" name="Google Shape;189;g34baa110314_1_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5.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5.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5.xml"/><Relationship Id="rId4"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g355a695ed3b_0_51"/>
          <p:cNvPicPr preferRelativeResize="0"/>
          <p:nvPr/>
        </p:nvPicPr>
        <p:blipFill rotWithShape="1">
          <a:blip r:embed="rId2">
            <a:alphaModFix/>
          </a:blip>
          <a:srcRect/>
          <a:stretch/>
        </p:blipFill>
        <p:spPr>
          <a:xfrm>
            <a:off x="0" y="0"/>
            <a:ext cx="5135947" cy="6857999"/>
          </a:xfrm>
          <a:prstGeom prst="rect">
            <a:avLst/>
          </a:prstGeom>
          <a:noFill/>
          <a:ln>
            <a:noFill/>
          </a:ln>
        </p:spPr>
      </p:pic>
      <p:sp>
        <p:nvSpPr>
          <p:cNvPr id="17" name="Google Shape;17;g355a695ed3b_0_51"/>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g355a695ed3b_0_5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g355a695ed3b_0_51"/>
          <p:cNvSpPr txBox="1"/>
          <p:nvPr/>
        </p:nvSpPr>
        <p:spPr>
          <a:xfrm>
            <a:off x="2836615" y="6125538"/>
            <a:ext cx="8135100" cy="5772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g355a695ed3b_0_51"/>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g355a695ed3b_0_51"/>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g355a695ed3b_0_51"/>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C861E492-550D-BFCF-AA9E-98A59037FB3D}"/>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105"/>
        <p:cNvGrpSpPr/>
        <p:nvPr/>
      </p:nvGrpSpPr>
      <p:grpSpPr>
        <a:xfrm>
          <a:off x="0" y="0"/>
          <a:ext cx="0" cy="0"/>
          <a:chOff x="0" y="0"/>
          <a:chExt cx="0" cy="0"/>
        </a:xfrm>
      </p:grpSpPr>
      <p:pic>
        <p:nvPicPr>
          <p:cNvPr id="106" name="Google Shape;106;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07" name="Google Shape;107;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109" name="Google Shape;109;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10" name="Google Shape;110;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111" name="Google Shape;111;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2" name="Google Shape;112;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13" name="Google Shape;113;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14" name="Google Shape;114;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40429ED3-7B4C-74C8-10D6-48D6FB632259}"/>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115"/>
        <p:cNvGrpSpPr/>
        <p:nvPr/>
      </p:nvGrpSpPr>
      <p:grpSpPr>
        <a:xfrm>
          <a:off x="0" y="0"/>
          <a:ext cx="0" cy="0"/>
          <a:chOff x="0" y="0"/>
          <a:chExt cx="0" cy="0"/>
        </a:xfrm>
      </p:grpSpPr>
      <p:sp>
        <p:nvSpPr>
          <p:cNvPr id="116" name="Google Shape;116;p19"/>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117" name="Google Shape;117;p1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118" name="Google Shape;118;p19"/>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19" name="Google Shape;119;p19"/>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121" name="Google Shape;121;p19"/>
          <p:cNvGrpSpPr/>
          <p:nvPr/>
        </p:nvGrpSpPr>
        <p:grpSpPr>
          <a:xfrm>
            <a:off x="2179865" y="4729766"/>
            <a:ext cx="7832271" cy="1110328"/>
            <a:chOff x="2179603" y="4888792"/>
            <a:chExt cx="7798545" cy="1110328"/>
          </a:xfrm>
        </p:grpSpPr>
        <p:pic>
          <p:nvPicPr>
            <p:cNvPr id="122" name="Google Shape;122;p1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23" name="Google Shape;123;p19"/>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124" name="Google Shape;124;p19"/>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125" name="Google Shape;125;p1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26" name="Google Shape;126;p19"/>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127" name="Google Shape;127;p1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28" name="Google Shape;128;p1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29" name="Google Shape;129;p1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30" name="Google Shape;130;p1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31" name="Google Shape;131;p1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A47F479F-5E69-3D6F-739D-E0408871472C}"/>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g355a695ed3b_0_60"/>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g355a695ed3b_0_60"/>
          <p:cNvPicPr preferRelativeResize="0"/>
          <p:nvPr/>
        </p:nvPicPr>
        <p:blipFill rotWithShape="1">
          <a:blip r:embed="rId3">
            <a:alphaModFix/>
          </a:blip>
          <a:srcRect/>
          <a:stretch/>
        </p:blipFill>
        <p:spPr>
          <a:xfrm>
            <a:off x="0" y="0"/>
            <a:ext cx="5135947" cy="6857999"/>
          </a:xfrm>
          <a:prstGeom prst="rect">
            <a:avLst/>
          </a:prstGeom>
          <a:noFill/>
          <a:ln>
            <a:noFill/>
          </a:ln>
        </p:spPr>
      </p:pic>
      <p:sp>
        <p:nvSpPr>
          <p:cNvPr id="28" name="Google Shape;28;g355a695ed3b_0_60"/>
          <p:cNvSpPr/>
          <p:nvPr/>
        </p:nvSpPr>
        <p:spPr>
          <a:xfrm>
            <a:off x="1" y="2184266"/>
            <a:ext cx="310800" cy="13311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g355a695ed3b_0_60"/>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g355a695ed3b_0_60"/>
          <p:cNvSpPr txBox="1"/>
          <p:nvPr/>
        </p:nvSpPr>
        <p:spPr>
          <a:xfrm>
            <a:off x="2836615" y="6137080"/>
            <a:ext cx="81351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g355a695ed3b_0_60"/>
          <p:cNvSpPr txBox="1">
            <a:spLocks noGrp="1"/>
          </p:cNvSpPr>
          <p:nvPr>
            <p:ph type="ctrTitle"/>
          </p:nvPr>
        </p:nvSpPr>
        <p:spPr>
          <a:xfrm>
            <a:off x="374726" y="2184268"/>
            <a:ext cx="4899300" cy="13341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g355a695ed3b_0_60"/>
          <p:cNvSpPr txBox="1">
            <a:spLocks noGrp="1"/>
          </p:cNvSpPr>
          <p:nvPr>
            <p:ph type="subTitle" idx="1"/>
          </p:nvPr>
        </p:nvSpPr>
        <p:spPr>
          <a:xfrm>
            <a:off x="401324" y="3651830"/>
            <a:ext cx="4899300" cy="12927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g355a695ed3b_0_60"/>
          <p:cNvSpPr/>
          <p:nvPr/>
        </p:nvSpPr>
        <p:spPr>
          <a:xfrm rot="-5400000" flipH="1">
            <a:off x="-507448" y="4140103"/>
            <a:ext cx="1331100" cy="3162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F26CAB18-D0D2-47A8-B605-7AC774E979C7}"/>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g34d60cfd5f6_0_51"/>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g34d60cfd5f6_0_51"/>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4d60cfd5f6_0_54"/>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4d60cfd5f6_0_54"/>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4d60cfd5f6_0_54"/>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4d60cfd5f6_0_54"/>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4d60cfd5f6_0_54"/>
          <p:cNvGrpSpPr/>
          <p:nvPr/>
        </p:nvGrpSpPr>
        <p:grpSpPr>
          <a:xfrm>
            <a:off x="2179811" y="4729766"/>
            <a:ext cx="7832078" cy="1110328"/>
            <a:chOff x="2179603" y="4888792"/>
            <a:chExt cx="7798544" cy="1110328"/>
          </a:xfrm>
        </p:grpSpPr>
        <p:pic>
          <p:nvPicPr>
            <p:cNvPr id="47" name="Google Shape;47;g34d60cfd5f6_0_54"/>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4d60cfd5f6_0_54"/>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49" name="Google Shape;49;g34d60cfd5f6_0_54"/>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4d60cfd5f6_0_54"/>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4d60cfd5f6_0_54"/>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52" name="Google Shape;52;g34d60cfd5f6_0_54"/>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4d60cfd5f6_0_54"/>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4d60cfd5f6_0_54"/>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4d60cfd5f6_0_54"/>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4d60cfd5f6_0_54"/>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0A0E5930-6BC8-2482-9345-1E36E3B5FE3F}"/>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60"/>
        <p:cNvGrpSpPr/>
        <p:nvPr/>
      </p:nvGrpSpPr>
      <p:grpSpPr>
        <a:xfrm>
          <a:off x="0" y="0"/>
          <a:ext cx="0" cy="0"/>
          <a:chOff x="0" y="0"/>
          <a:chExt cx="0" cy="0"/>
        </a:xfrm>
      </p:grpSpPr>
      <p:sp>
        <p:nvSpPr>
          <p:cNvPr id="61" name="Google Shape;61;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3" name="Google Shape;63;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4"/>
        <p:cNvGrpSpPr/>
        <p:nvPr/>
      </p:nvGrpSpPr>
      <p:grpSpPr>
        <a:xfrm>
          <a:off x="0" y="0"/>
          <a:ext cx="0" cy="0"/>
          <a:chOff x="0" y="0"/>
          <a:chExt cx="0" cy="0"/>
        </a:xfrm>
      </p:grpSpPr>
      <p:sp>
        <p:nvSpPr>
          <p:cNvPr id="65" name="Google Shape;65;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70"/>
        <p:cNvGrpSpPr/>
        <p:nvPr/>
      </p:nvGrpSpPr>
      <p:grpSpPr>
        <a:xfrm>
          <a:off x="0" y="0"/>
          <a:ext cx="0" cy="0"/>
          <a:chOff x="0" y="0"/>
          <a:chExt cx="0" cy="0"/>
        </a:xfrm>
      </p:grpSpPr>
      <p:sp>
        <p:nvSpPr>
          <p:cNvPr id="71" name="Google Shape;71;g35774b28f35_0_8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72" name="Google Shape;72;g35774b28f35_0_8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73" name="Google Shape;73;g35774b28f35_0_8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74" name="Google Shape;74;g35774b28f35_0_8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76" name="Google Shape;76;g35774b28f35_0_80"/>
          <p:cNvGrpSpPr/>
          <p:nvPr/>
        </p:nvGrpSpPr>
        <p:grpSpPr>
          <a:xfrm>
            <a:off x="2179811" y="4729766"/>
            <a:ext cx="7832078" cy="1110328"/>
            <a:chOff x="2179603" y="4888792"/>
            <a:chExt cx="7798544" cy="1110328"/>
          </a:xfrm>
        </p:grpSpPr>
        <p:pic>
          <p:nvPicPr>
            <p:cNvPr id="77" name="Google Shape;77;g35774b28f35_0_8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8" name="Google Shape;78;g35774b28f35_0_80"/>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9" name="Google Shape;79;g35774b28f35_0_8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80" name="Google Shape;80;g35774b28f35_0_8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81" name="Google Shape;81;g35774b28f35_0_80"/>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82" name="Google Shape;82;g35774b28f35_0_8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83" name="Google Shape;83;g35774b28f35_0_8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84" name="Google Shape;84;g35774b28f35_0_8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85" name="Google Shape;85;g35774b28f35_0_8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86" name="Google Shape;86;g35774b28f35_0_8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56EC3BB0-9695-99D2-BB86-2F4FEDFFDAC2}"/>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87"/>
        <p:cNvGrpSpPr/>
        <p:nvPr/>
      </p:nvGrpSpPr>
      <p:grpSpPr>
        <a:xfrm>
          <a:off x="0" y="0"/>
          <a:ext cx="0" cy="0"/>
          <a:chOff x="0" y="0"/>
          <a:chExt cx="0" cy="0"/>
        </a:xfrm>
      </p:grpSpPr>
      <p:sp>
        <p:nvSpPr>
          <p:cNvPr id="88" name="Google Shape;88;g35774b28f35_0_7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g35774b28f35_0_77"/>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96"/>
        <p:cNvGrpSpPr/>
        <p:nvPr/>
      </p:nvGrpSpPr>
      <p:grpSpPr>
        <a:xfrm>
          <a:off x="0" y="0"/>
          <a:ext cx="0" cy="0"/>
          <a:chOff x="0" y="0"/>
          <a:chExt cx="0" cy="0"/>
        </a:xfrm>
      </p:grpSpPr>
      <p:pic>
        <p:nvPicPr>
          <p:cNvPr id="97" name="Google Shape;97;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98" name="Google Shape;98;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99" name="Google Shape;99;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00" name="Google Shape;100;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101" name="Google Shape;101;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2" name="Google Shape;102;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03" name="Google Shape;103;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FC4B260-879A-C94E-3E4F-1F1A43C68041}"/>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8.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8627"/>
          </a:srgbClr>
        </a:solidFill>
        <a:effectLst/>
      </p:bgPr>
    </p:bg>
    <p:spTree>
      <p:nvGrpSpPr>
        <p:cNvPr id="1" name="Shape 9"/>
        <p:cNvGrpSpPr/>
        <p:nvPr/>
      </p:nvGrpSpPr>
      <p:grpSpPr>
        <a:xfrm>
          <a:off x="0" y="0"/>
          <a:ext cx="0" cy="0"/>
          <a:chOff x="0" y="0"/>
          <a:chExt cx="0" cy="0"/>
        </a:xfrm>
      </p:grpSpPr>
      <p:sp>
        <p:nvSpPr>
          <p:cNvPr id="10" name="Google Shape;10;g355a695ed3b_0_45"/>
          <p:cNvSpPr txBox="1">
            <a:spLocks noGrp="1"/>
          </p:cNvSpPr>
          <p:nvPr>
            <p:ph type="title"/>
          </p:nvPr>
        </p:nvSpPr>
        <p:spPr>
          <a:xfrm>
            <a:off x="838200" y="365129"/>
            <a:ext cx="10515600" cy="13257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g355a695ed3b_0_45"/>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g355a695ed3b_0_45"/>
          <p:cNvSpPr txBox="1">
            <a:spLocks noGrp="1"/>
          </p:cNvSpPr>
          <p:nvPr>
            <p:ph type="dt" idx="10"/>
          </p:nvPr>
        </p:nvSpPr>
        <p:spPr>
          <a:xfrm>
            <a:off x="838200" y="6356354"/>
            <a:ext cx="2743200" cy="3651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g355a695ed3b_0_45"/>
          <p:cNvSpPr txBox="1">
            <a:spLocks noGrp="1"/>
          </p:cNvSpPr>
          <p:nvPr>
            <p:ph type="ftr" idx="11"/>
          </p:nvPr>
        </p:nvSpPr>
        <p:spPr>
          <a:xfrm>
            <a:off x="4038600" y="6356354"/>
            <a:ext cx="4114800" cy="3651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g355a695ed3b_0_45"/>
          <p:cNvSpPr txBox="1">
            <a:spLocks noGrp="1"/>
          </p:cNvSpPr>
          <p:nvPr>
            <p:ph type="sldNum" idx="12"/>
          </p:nvPr>
        </p:nvSpPr>
        <p:spPr>
          <a:xfrm>
            <a:off x="8610600" y="6356354"/>
            <a:ext cx="2743200" cy="36510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g34d60cfd5f6_0_48"/>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g34d60cfd5f6_0_4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67"/>
        <p:cNvGrpSpPr/>
        <p:nvPr/>
      </p:nvGrpSpPr>
      <p:grpSpPr>
        <a:xfrm>
          <a:off x="0" y="0"/>
          <a:ext cx="0" cy="0"/>
          <a:chOff x="0" y="0"/>
          <a:chExt cx="0" cy="0"/>
        </a:xfrm>
      </p:grpSpPr>
      <p:sp>
        <p:nvSpPr>
          <p:cNvPr id="68" name="Google Shape;68;g35774b28f35_0_74"/>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69" name="Google Shape;69;g35774b28f35_0_74"/>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8" r:id="rId1"/>
    <p:sldLayoutId id="214748365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alpha val="47450"/>
          </a:srgbClr>
        </a:solidFill>
        <a:effectLst/>
      </p:bgPr>
    </p:bg>
    <p:spTree>
      <p:nvGrpSpPr>
        <p:cNvPr id="1" name="Shape 90"/>
        <p:cNvGrpSpPr/>
        <p:nvPr/>
      </p:nvGrpSpPr>
      <p:grpSpPr>
        <a:xfrm>
          <a:off x="0" y="0"/>
          <a:ext cx="0" cy="0"/>
          <a:chOff x="0" y="0"/>
          <a:chExt cx="0" cy="0"/>
        </a:xfrm>
      </p:grpSpPr>
      <p:sp>
        <p:nvSpPr>
          <p:cNvPr id="91" name="Google Shape;91;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2" name="Google Shape;92;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3" name="Google Shape;93;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4" name="Google Shape;94;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5" name="Google Shape;95;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5.xml"/><Relationship Id="rId4" Type="http://schemas.openxmlformats.org/officeDocument/2006/relationships/hyperlink" Target="https://unesdoc.unesco.org/in/documentViewer.xhtml?v=2.1.196&amp;id=p::usmarcdef_0000253479&amp;file=/in/rest/annotationSVC/DownloadWatermarkedAttachment/attach_import_ccbcb480-54ca-46ab-8992-888ee40254b6%3F_%3D253479eng.pdf&amp;locale=en&amp;multi=true&amp;ark=/ark:/48223/pf0000253479/PDF/253479eng.pdf#%5B%7B%22num%22%3A242%2C%22gen%22%3A0%7D%2C%7B%22name%22%3A%22XYZ%22%7D%2C-3%2C842%2C0%5D"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nXd0-GQ6h2U" TargetMode="External"/><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www.ecb.europa.eu/ecb-and-you/youth-initiatives/girls_it_bootcamp/html/index.en.html"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hyperlink" Target="https://girlswhocode.com/"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8" Type="http://schemas.openxmlformats.org/officeDocument/2006/relationships/hyperlink" Target="https://unesdoc.unesco.org/ark:/48223/pf0000253479" TargetMode="External"/><Relationship Id="rId3" Type="http://schemas.openxmlformats.org/officeDocument/2006/relationships/hyperlink" Target="https://doi.org/10.1145/2983468.2983517" TargetMode="External"/><Relationship Id="rId7" Type="http://schemas.openxmlformats.org/officeDocument/2006/relationships/hyperlink" Target="https://unesdoc.unesco.org/ark:/48223/pf0000248254" TargetMode="External"/><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hyperlink" Target="https://www.stonewall.org.uk/resources/list-lgbtq-terms" TargetMode="External"/><Relationship Id="rId5" Type="http://schemas.openxmlformats.org/officeDocument/2006/relationships/hyperlink" Target="https://doi.org/10.1080/08993408.2010.527686" TargetMode="External"/><Relationship Id="rId4" Type="http://schemas.openxmlformats.org/officeDocument/2006/relationships/hyperlink" Target="https://doi.org/10.2766/260477" TargetMode="External"/></Relationships>
</file>

<file path=ppt/slides/_rels/slide2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hyperlink" Target="https://doi.org/10.1007/s10639-020-10379-x" TargetMode="External"/><Relationship Id="rId3" Type="http://schemas.openxmlformats.org/officeDocument/2006/relationships/hyperlink" Target="https://digital-strategy.ec.europa.eu/en/policies/women-digital" TargetMode="External"/><Relationship Id="rId7" Type="http://schemas.openxmlformats.org/officeDocument/2006/relationships/hyperlink" Target="https://doi.org/10.1145/3568813.3600131" TargetMode="External"/><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hyperlink" Target="https://op.europa.eu/en/web/eu-law-and-publications/publication-detail/-/publication/67d5a207-4da1-11ec-91ac-01aa75ed71a1" TargetMode="External"/><Relationship Id="rId5" Type="http://schemas.openxmlformats.org/officeDocument/2006/relationships/hyperlink" Target="https://doi.org/10.1007/s11528-022-00728-7" TargetMode="External"/><Relationship Id="rId4" Type="http://schemas.openxmlformats.org/officeDocument/2006/relationships/hyperlink" Target="https://digital-strategy.ec.europa.eu/en/factpages/state-digital-decade-2024-report" TargetMode="External"/><Relationship Id="rId9" Type="http://schemas.openxmlformats.org/officeDocument/2006/relationships/image" Target="../media/image17.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g355a695ed3b_0_35"/>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77152"/>
              <a:buFont typeface="Calibri"/>
              <a:buNone/>
            </a:pPr>
            <a:r>
              <a:rPr lang="en-US"/>
              <a:t>WP3: Teacher training for authentic and gender inclusive informatics education</a:t>
            </a:r>
            <a:endParaRPr/>
          </a:p>
        </p:txBody>
      </p:sp>
      <p:sp>
        <p:nvSpPr>
          <p:cNvPr id="137" name="Google Shape;137;g355a695ed3b_0_3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g34bc8fb6652_0_1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Understanding gender disparity in informatics education</a:t>
            </a:r>
            <a:endParaRPr>
              <a:solidFill>
                <a:srgbClr val="FFFFFF"/>
              </a:solidFill>
            </a:endParaRPr>
          </a:p>
        </p:txBody>
      </p:sp>
      <p:pic>
        <p:nvPicPr>
          <p:cNvPr id="204" name="Google Shape;204;g34bc8fb6652_0_17"/>
          <p:cNvPicPr preferRelativeResize="0"/>
          <p:nvPr/>
        </p:nvPicPr>
        <p:blipFill rotWithShape="1">
          <a:blip r:embed="rId3">
            <a:alphaModFix/>
          </a:blip>
          <a:srcRect/>
          <a:stretch/>
        </p:blipFill>
        <p:spPr>
          <a:xfrm>
            <a:off x="1429774" y="867375"/>
            <a:ext cx="9280924" cy="5519300"/>
          </a:xfrm>
          <a:prstGeom prst="rect">
            <a:avLst/>
          </a:prstGeom>
          <a:noFill/>
          <a:ln>
            <a:noFill/>
          </a:ln>
        </p:spPr>
      </p:pic>
      <p:sp>
        <p:nvSpPr>
          <p:cNvPr id="205" name="Google Shape;205;g34bc8fb6652_0_17"/>
          <p:cNvSpPr txBox="1"/>
          <p:nvPr/>
        </p:nvSpPr>
        <p:spPr>
          <a:xfrm>
            <a:off x="1429675" y="6310900"/>
            <a:ext cx="9280800" cy="6126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Arial"/>
                <a:ea typeface="Arial"/>
                <a:cs typeface="Arial"/>
                <a:sym typeface="Arial"/>
              </a:rPr>
              <a:t>Source: </a:t>
            </a:r>
            <a:r>
              <a:rPr lang="en-US" sz="1000" b="0" i="0" u="sng" strike="noStrike" cap="none">
                <a:solidFill>
                  <a:schemeClr val="hlink"/>
                </a:solidFill>
                <a:latin typeface="Arial"/>
                <a:ea typeface="Arial"/>
                <a:cs typeface="Arial"/>
                <a:sym typeface="Arial"/>
                <a:hlinkClick r:id="rId4"/>
              </a:rPr>
              <a:t>UNESCO, 2017</a:t>
            </a:r>
            <a:r>
              <a:rPr lang="en-US" sz="1000" b="0" i="0" u="none" strike="noStrike" cap="none">
                <a:solidFill>
                  <a:srgbClr val="000000"/>
                </a:solidFill>
                <a:latin typeface="Arial"/>
                <a:ea typeface="Arial"/>
                <a:cs typeface="Arial"/>
                <a:sym typeface="Arial"/>
              </a:rPr>
              <a:t>. </a:t>
            </a:r>
            <a:r>
              <a:rPr lang="en-US" sz="1000" b="0" i="1" u="none" strike="noStrike" cap="none">
                <a:solidFill>
                  <a:srgbClr val="000000"/>
                </a:solidFill>
                <a:highlight>
                  <a:srgbClr val="FFFFFF"/>
                </a:highlight>
                <a:latin typeface="Arial"/>
                <a:ea typeface="Arial"/>
                <a:cs typeface="Arial"/>
                <a:sym typeface="Arial"/>
              </a:rPr>
              <a:t>Cracking the code:Girls’ and women’s education in science, technology, engineering and mathematics (STEM)</a:t>
            </a:r>
            <a:r>
              <a:rPr lang="en-US" sz="1000" b="0" i="0" u="none" strike="noStrike" cap="none">
                <a:solidFill>
                  <a:srgbClr val="000000"/>
                </a:solidFill>
                <a:highlight>
                  <a:srgbClr val="FFFFFF"/>
                </a:highlight>
                <a:latin typeface="Arial"/>
                <a:ea typeface="Arial"/>
                <a:cs typeface="Arial"/>
                <a:sym typeface="Arial"/>
              </a:rPr>
              <a:t>.</a:t>
            </a:r>
            <a:endParaRPr sz="1000" b="0" i="0" u="none" strike="noStrike" cap="none">
              <a:solidFill>
                <a:srgbClr val="000000"/>
              </a:solidFill>
              <a:highlight>
                <a:srgbClr val="FFFFFF"/>
              </a:highlight>
              <a:latin typeface="Arial"/>
              <a:ea typeface="Arial"/>
              <a:cs typeface="Arial"/>
              <a:sym typeface="Arial"/>
            </a:endParaRPr>
          </a:p>
          <a:p>
            <a:pPr marL="0" marR="0" lvl="0" indent="0" algn="l" rtl="0">
              <a:lnSpc>
                <a:spcPct val="100000"/>
              </a:lnSpc>
              <a:spcBef>
                <a:spcPts val="0"/>
              </a:spcBef>
              <a:spcAft>
                <a:spcPts val="0"/>
              </a:spcAft>
              <a:buClr>
                <a:srgbClr val="000000"/>
              </a:buClr>
              <a:buSzPts val="1000"/>
              <a:buFont typeface="Arial"/>
              <a:buNone/>
            </a:pPr>
            <a:endParaRPr sz="10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g34baa110314_1_4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Addressing our gender bias</a:t>
            </a:r>
            <a:endParaRPr>
              <a:solidFill>
                <a:srgbClr val="FFFFFF"/>
              </a:solidFill>
            </a:endParaRPr>
          </a:p>
        </p:txBody>
      </p:sp>
      <p:sp>
        <p:nvSpPr>
          <p:cNvPr id="211" name="Google Shape;211;g34baa110314_1_40"/>
          <p:cNvSpPr txBox="1">
            <a:spLocks noGrp="1"/>
          </p:cNvSpPr>
          <p:nvPr>
            <p:ph type="body" idx="2"/>
          </p:nvPr>
        </p:nvSpPr>
        <p:spPr>
          <a:xfrm>
            <a:off x="97975" y="1170650"/>
            <a:ext cx="3576600" cy="1813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800" b="1">
                <a:solidFill>
                  <a:srgbClr val="16C45B"/>
                </a:solidFill>
              </a:rPr>
              <a:t>“I Spy My Unconscious Gender Bias.” </a:t>
            </a:r>
            <a:endParaRPr sz="2800" b="1">
              <a:solidFill>
                <a:srgbClr val="16C45B"/>
              </a:solidFill>
            </a:endParaRPr>
          </a:p>
          <a:p>
            <a:pPr marL="0" lvl="0" indent="0" algn="l" rtl="0">
              <a:lnSpc>
                <a:spcPct val="90000"/>
              </a:lnSpc>
              <a:spcBef>
                <a:spcPts val="0"/>
              </a:spcBef>
              <a:spcAft>
                <a:spcPts val="0"/>
              </a:spcAft>
              <a:buSzPts val="1800"/>
              <a:buNone/>
            </a:pPr>
            <a:endParaRPr sz="2500"/>
          </a:p>
          <a:p>
            <a:pPr marL="0" lvl="0" indent="0" algn="l" rtl="0">
              <a:lnSpc>
                <a:spcPct val="90000"/>
              </a:lnSpc>
              <a:spcBef>
                <a:spcPts val="0"/>
              </a:spcBef>
              <a:spcAft>
                <a:spcPts val="0"/>
              </a:spcAft>
              <a:buSzPts val="1800"/>
              <a:buNone/>
            </a:pPr>
            <a:r>
              <a:rPr lang="en-US" sz="2000"/>
              <a:t>A TEDxYouth Talk by a 17yo student in Dublin. </a:t>
            </a:r>
            <a:endParaRPr sz="2000"/>
          </a:p>
        </p:txBody>
      </p:sp>
      <p:sp>
        <p:nvSpPr>
          <p:cNvPr id="212" name="Google Shape;212;g34baa110314_1_40"/>
          <p:cNvSpPr txBox="1">
            <a:spLocks noGrp="1"/>
          </p:cNvSpPr>
          <p:nvPr>
            <p:ph type="body" idx="2"/>
          </p:nvPr>
        </p:nvSpPr>
        <p:spPr>
          <a:xfrm>
            <a:off x="97975" y="5012975"/>
            <a:ext cx="12017400" cy="16707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800"/>
              <a:buNone/>
            </a:pPr>
            <a:r>
              <a:rPr lang="en-US" sz="2300" b="1"/>
              <a:t>Questions for self-reflection</a:t>
            </a:r>
            <a:endParaRPr sz="2300"/>
          </a:p>
          <a:p>
            <a:pPr marL="457200" lvl="0" indent="-374650" algn="l" rtl="0">
              <a:lnSpc>
                <a:spcPct val="90000"/>
              </a:lnSpc>
              <a:spcBef>
                <a:spcPts val="0"/>
              </a:spcBef>
              <a:spcAft>
                <a:spcPts val="0"/>
              </a:spcAft>
              <a:buSzPts val="2300"/>
              <a:buChar char="●"/>
            </a:pPr>
            <a:r>
              <a:rPr lang="en-US" sz="2300"/>
              <a:t>Do you expect different behaviour from boys and girls?</a:t>
            </a:r>
            <a:endParaRPr sz="2300"/>
          </a:p>
          <a:p>
            <a:pPr marL="457200" lvl="0" indent="-374650" algn="l" rtl="0">
              <a:lnSpc>
                <a:spcPct val="90000"/>
              </a:lnSpc>
              <a:spcBef>
                <a:spcPts val="0"/>
              </a:spcBef>
              <a:spcAft>
                <a:spcPts val="0"/>
              </a:spcAft>
              <a:buSzPts val="2300"/>
              <a:buChar char="●"/>
            </a:pPr>
            <a:r>
              <a:rPr lang="en-US" sz="2300"/>
              <a:t>Do you make assumptions about what type of curriculum content boys and girls prefer?</a:t>
            </a:r>
            <a:endParaRPr sz="2300"/>
          </a:p>
          <a:p>
            <a:pPr marL="457200" lvl="0" indent="-374650" algn="l" rtl="0">
              <a:lnSpc>
                <a:spcPct val="90000"/>
              </a:lnSpc>
              <a:spcBef>
                <a:spcPts val="0"/>
              </a:spcBef>
              <a:spcAft>
                <a:spcPts val="0"/>
              </a:spcAft>
              <a:buSzPts val="2300"/>
              <a:buChar char="●"/>
            </a:pPr>
            <a:r>
              <a:rPr lang="en-US" sz="2300"/>
              <a:t>Do you label individuals as naturally good at a subject?</a:t>
            </a:r>
            <a:endParaRPr sz="2300"/>
          </a:p>
          <a:p>
            <a:pPr marL="457200" lvl="0" indent="-374650" algn="l" rtl="0">
              <a:lnSpc>
                <a:spcPct val="90000"/>
              </a:lnSpc>
              <a:spcBef>
                <a:spcPts val="0"/>
              </a:spcBef>
              <a:spcAft>
                <a:spcPts val="0"/>
              </a:spcAft>
              <a:buSzPts val="2300"/>
              <a:buChar char="●"/>
            </a:pPr>
            <a:r>
              <a:rPr lang="en-US" sz="2300"/>
              <a:t>Do you have equal expectations of girls and boys?</a:t>
            </a:r>
            <a:endParaRPr sz="2300"/>
          </a:p>
        </p:txBody>
      </p:sp>
      <p:pic>
        <p:nvPicPr>
          <p:cNvPr id="213" name="Google Shape;213;g34baa110314_1_40" descr="Georgina Dowling is a 17 year old student from Dublin. She talks about unconscious gender bias and overcoming gender inequality by being aware of our unconscious biases and hopes her talk will inspire you. Georgina Dowling is a seventeen year old feminist. She enjoys experiencing and learning about different cultures through travel and plant-based cooking. She is a passionate believer in equal opportunities for everyone regardless of their sex, ethnicity, sexuality or religion. Georgina believes that the solutions to many societal issues begin with oneself. In this talk, she shares her experience tackling her own unconscious gender biases and how our individual biases contribute to gender inequality still prevalent in society today. This talk was given at a TEDx event using the TED conference format but independently organized by a local community. Learn more at https://www.ted.com/tedx" title="&quot;I Spy My Unconscious Gender Bias.&quot; | Georgina Dowling | TEDxYouth@DúnLaoghaire">
            <a:hlinkClick r:id="rId3"/>
          </p:cNvPr>
          <p:cNvPicPr preferRelativeResize="0"/>
          <p:nvPr/>
        </p:nvPicPr>
        <p:blipFill rotWithShape="1">
          <a:blip r:embed="rId4">
            <a:alphaModFix/>
          </a:blip>
          <a:srcRect/>
          <a:stretch/>
        </p:blipFill>
        <p:spPr>
          <a:xfrm>
            <a:off x="4006175" y="1018250"/>
            <a:ext cx="6709226" cy="3773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3"/>
                                        </p:tgtEl>
                                        <p:attrNameLst>
                                          <p:attrName>style.visibility</p:attrName>
                                        </p:attrNameLst>
                                      </p:cBhvr>
                                      <p:to>
                                        <p:strVal val="visible"/>
                                      </p:to>
                                    </p:set>
                                    <p:animEffect transition="in" filter="fade">
                                      <p:cBhvr>
                                        <p:cTn id="7" dur="1000"/>
                                        <p:tgtEl>
                                          <p:spTgt spid="2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g34baa110314_1_4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Gender-inclusive language, resources and assessments</a:t>
            </a:r>
            <a:endParaRPr>
              <a:solidFill>
                <a:srgbClr val="FFFFFF"/>
              </a:solidFill>
            </a:endParaRPr>
          </a:p>
        </p:txBody>
      </p:sp>
      <p:sp>
        <p:nvSpPr>
          <p:cNvPr id="219" name="Google Shape;219;g34baa110314_1_47"/>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Gender-neutral language - using “they” instead of “he/she”</a:t>
            </a:r>
            <a:br>
              <a:rPr lang="en-US" sz="2500"/>
            </a:br>
            <a:endParaRPr sz="2500"/>
          </a:p>
          <a:p>
            <a:pPr marL="457200" lvl="0" indent="-387350" algn="l" rtl="0">
              <a:lnSpc>
                <a:spcPct val="90000"/>
              </a:lnSpc>
              <a:spcBef>
                <a:spcPts val="0"/>
              </a:spcBef>
              <a:spcAft>
                <a:spcPts val="0"/>
              </a:spcAft>
              <a:buSzPts val="2500"/>
              <a:buChar char="●"/>
            </a:pPr>
            <a:r>
              <a:rPr lang="en-US" sz="2500"/>
              <a:t>Avoid gender assumptions and stereotypes</a:t>
            </a:r>
            <a:br>
              <a:rPr lang="en-US" sz="2500"/>
            </a:br>
            <a:endParaRPr sz="2500"/>
          </a:p>
          <a:p>
            <a:pPr marL="457200" lvl="0" indent="-387350" algn="l" rtl="0">
              <a:lnSpc>
                <a:spcPct val="90000"/>
              </a:lnSpc>
              <a:spcBef>
                <a:spcPts val="0"/>
              </a:spcBef>
              <a:spcAft>
                <a:spcPts val="0"/>
              </a:spcAft>
              <a:buSzPts val="2500"/>
              <a:buChar char="●"/>
            </a:pPr>
            <a:r>
              <a:rPr lang="en-US" sz="2500"/>
              <a:t>Respect students’ chosen pronouns</a:t>
            </a:r>
            <a:br>
              <a:rPr lang="en-US" sz="2500"/>
            </a:br>
            <a:endParaRPr sz="2500"/>
          </a:p>
          <a:p>
            <a:pPr marL="457200" lvl="0" indent="-387350" algn="l" rtl="0">
              <a:lnSpc>
                <a:spcPct val="90000"/>
              </a:lnSpc>
              <a:spcBef>
                <a:spcPts val="0"/>
              </a:spcBef>
              <a:spcAft>
                <a:spcPts val="0"/>
              </a:spcAft>
              <a:buSzPts val="2500"/>
              <a:buChar char="●"/>
            </a:pPr>
            <a:r>
              <a:rPr lang="en-US" sz="2500"/>
              <a:t>Address biased language</a:t>
            </a:r>
            <a:br>
              <a:rPr lang="en-US" sz="2500"/>
            </a:br>
            <a:endParaRPr sz="2500"/>
          </a:p>
          <a:p>
            <a:pPr marL="457200" lvl="0" indent="-387350" algn="l" rtl="0">
              <a:lnSpc>
                <a:spcPct val="90000"/>
              </a:lnSpc>
              <a:spcBef>
                <a:spcPts val="0"/>
              </a:spcBef>
              <a:spcAft>
                <a:spcPts val="0"/>
              </a:spcAft>
              <a:buSzPts val="2500"/>
              <a:buChar char="●"/>
            </a:pPr>
            <a:r>
              <a:rPr lang="en-US" sz="2500"/>
              <a:t>Diversity in examples and assessments</a:t>
            </a:r>
            <a:br>
              <a:rPr lang="en-US" sz="2500"/>
            </a:br>
            <a:endParaRPr sz="2500"/>
          </a:p>
          <a:p>
            <a:pPr marL="457200" lvl="0" indent="-387350" algn="l" rtl="0">
              <a:lnSpc>
                <a:spcPct val="90000"/>
              </a:lnSpc>
              <a:spcBef>
                <a:spcPts val="0"/>
              </a:spcBef>
              <a:spcAft>
                <a:spcPts val="0"/>
              </a:spcAft>
              <a:buSzPts val="2500"/>
              <a:buChar char="●"/>
            </a:pPr>
            <a:r>
              <a:rPr lang="en-US" sz="2500"/>
              <a:t>Use real-world examples that show women and gender minority professionals making a difference in informatics, science, and technology</a:t>
            </a:r>
            <a:endParaRPr sz="2500"/>
          </a:p>
        </p:txBody>
      </p:sp>
      <p:sp>
        <p:nvSpPr>
          <p:cNvPr id="220" name="Google Shape;220;g34baa110314_1_47"/>
          <p:cNvSpPr txBox="1">
            <a:spLocks noGrp="1"/>
          </p:cNvSpPr>
          <p:nvPr>
            <p:ph type="body" idx="1"/>
          </p:nvPr>
        </p:nvSpPr>
        <p:spPr>
          <a:xfrm>
            <a:off x="97970" y="8546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What can we do to be more gender-inclusive?</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4"/>
        <p:cNvGrpSpPr/>
        <p:nvPr/>
      </p:nvGrpSpPr>
      <p:grpSpPr>
        <a:xfrm>
          <a:off x="0" y="0"/>
          <a:ext cx="0" cy="0"/>
          <a:chOff x="0" y="0"/>
          <a:chExt cx="0" cy="0"/>
        </a:xfrm>
      </p:grpSpPr>
      <p:sp>
        <p:nvSpPr>
          <p:cNvPr id="225" name="Google Shape;225;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Activity 2: Gender-inclusive language in informatics classrooms</a:t>
            </a:r>
            <a:endParaRPr>
              <a:solidFill>
                <a:srgbClr val="FFFFFF"/>
              </a:solidFill>
            </a:endParaRPr>
          </a:p>
        </p:txBody>
      </p:sp>
      <p:sp>
        <p:nvSpPr>
          <p:cNvPr id="226" name="Google Shape;226;p3"/>
          <p:cNvSpPr txBox="1">
            <a:spLocks noGrp="1"/>
          </p:cNvSpPr>
          <p:nvPr>
            <p:ph type="body" idx="2"/>
          </p:nvPr>
        </p:nvSpPr>
        <p:spPr>
          <a:xfrm>
            <a:off x="97975" y="1891305"/>
            <a:ext cx="11944500" cy="1828500"/>
          </a:xfrm>
          <a:prstGeom prst="rect">
            <a:avLst/>
          </a:prstGeom>
          <a:noFill/>
          <a:ln>
            <a:noFill/>
          </a:ln>
        </p:spPr>
        <p:txBody>
          <a:bodyPr spcFirstLastPara="1" wrap="square" lIns="91425" tIns="45700" rIns="91425" bIns="45700" anchor="t" anchorCtr="0">
            <a:noAutofit/>
          </a:bodyPr>
          <a:lstStyle/>
          <a:p>
            <a:pPr marL="0" lvl="1" indent="0" algn="l" rtl="0">
              <a:lnSpc>
                <a:spcPct val="90000"/>
              </a:lnSpc>
              <a:spcBef>
                <a:spcPts val="0"/>
              </a:spcBef>
              <a:spcAft>
                <a:spcPts val="0"/>
              </a:spcAft>
              <a:buClr>
                <a:schemeClr val="accent4"/>
              </a:buClr>
              <a:buSzPts val="1800"/>
              <a:buNone/>
            </a:pPr>
            <a:r>
              <a:rPr lang="en-US" sz="2400">
                <a:solidFill>
                  <a:schemeClr val="accent4"/>
                </a:solidFill>
              </a:rPr>
              <a:t>You have ten minutes to review the classroom dialogues, lesson instructions or sample feedback provided to you. </a:t>
            </a:r>
            <a:endParaRPr sz="2400">
              <a:solidFill>
                <a:schemeClr val="accent4"/>
              </a:solidFill>
            </a:endParaRPr>
          </a:p>
          <a:p>
            <a:pPr marL="0" lvl="1" indent="0" algn="l" rtl="0">
              <a:lnSpc>
                <a:spcPct val="90000"/>
              </a:lnSpc>
              <a:spcBef>
                <a:spcPts val="0"/>
              </a:spcBef>
              <a:spcAft>
                <a:spcPts val="0"/>
              </a:spcAft>
              <a:buClr>
                <a:schemeClr val="accent4"/>
              </a:buClr>
              <a:buSzPts val="1800"/>
              <a:buNone/>
            </a:pPr>
            <a:endParaRPr sz="2400">
              <a:solidFill>
                <a:schemeClr val="accent4"/>
              </a:solidFill>
            </a:endParaRPr>
          </a:p>
          <a:p>
            <a:pPr marL="0" lvl="1" indent="0" algn="l" rtl="0">
              <a:lnSpc>
                <a:spcPct val="90000"/>
              </a:lnSpc>
              <a:spcBef>
                <a:spcPts val="0"/>
              </a:spcBef>
              <a:spcAft>
                <a:spcPts val="0"/>
              </a:spcAft>
              <a:buClr>
                <a:schemeClr val="accent4"/>
              </a:buClr>
              <a:buSzPts val="1800"/>
              <a:buNone/>
            </a:pPr>
            <a:r>
              <a:rPr lang="en-US" sz="2400">
                <a:solidFill>
                  <a:schemeClr val="accent4"/>
                </a:solidFill>
              </a:rPr>
              <a:t>Identify any gender-biased language and edit the texts to be more inclusive with balanced representation.</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g34bc8fb6652_0_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Normalising failure and encouraging perseverance</a:t>
            </a:r>
            <a:endParaRPr>
              <a:solidFill>
                <a:srgbClr val="FFFFFF"/>
              </a:solidFill>
            </a:endParaRPr>
          </a:p>
        </p:txBody>
      </p:sp>
      <p:sp>
        <p:nvSpPr>
          <p:cNvPr id="232" name="Google Shape;232;g34bc8fb6652_0_0"/>
          <p:cNvSpPr txBox="1">
            <a:spLocks noGrp="1"/>
          </p:cNvSpPr>
          <p:nvPr>
            <p:ph type="body" idx="2"/>
          </p:nvPr>
        </p:nvSpPr>
        <p:spPr>
          <a:xfrm>
            <a:off x="97975" y="2431050"/>
            <a:ext cx="11695800" cy="40233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Fear of failure is a barrier for students with low confidence</a:t>
            </a:r>
            <a:br>
              <a:rPr lang="en-US" sz="2500"/>
            </a:br>
            <a:endParaRPr sz="2500"/>
          </a:p>
          <a:p>
            <a:pPr marL="457200" lvl="0" indent="-387350" algn="l" rtl="0">
              <a:lnSpc>
                <a:spcPct val="90000"/>
              </a:lnSpc>
              <a:spcBef>
                <a:spcPts val="0"/>
              </a:spcBef>
              <a:spcAft>
                <a:spcPts val="0"/>
              </a:spcAft>
              <a:buSzPts val="2500"/>
              <a:buChar char="●"/>
            </a:pPr>
            <a:r>
              <a:rPr lang="en-US" sz="2500"/>
              <a:t>Girls are more likely to attribute failure to </a:t>
            </a:r>
            <a:r>
              <a:rPr lang="en-US" sz="2500" b="1"/>
              <a:t>lack of ability</a:t>
            </a:r>
            <a:br>
              <a:rPr lang="en-US" sz="2500"/>
            </a:br>
            <a:r>
              <a:rPr lang="en-US" sz="2500"/>
              <a:t>Boys are more likely to attribute failure to </a:t>
            </a:r>
            <a:r>
              <a:rPr lang="en-US" sz="2500" b="1"/>
              <a:t>lack of preparation or effort</a:t>
            </a:r>
            <a:br>
              <a:rPr lang="en-US" sz="2500"/>
            </a:br>
            <a:endParaRPr sz="2500"/>
          </a:p>
          <a:p>
            <a:pPr marL="457200" lvl="0" indent="-387350" algn="l" rtl="0">
              <a:lnSpc>
                <a:spcPct val="90000"/>
              </a:lnSpc>
              <a:spcBef>
                <a:spcPts val="0"/>
              </a:spcBef>
              <a:spcAft>
                <a:spcPts val="0"/>
              </a:spcAft>
              <a:buSzPts val="2500"/>
              <a:buChar char="●"/>
            </a:pPr>
            <a:r>
              <a:rPr lang="en-US" sz="2500"/>
              <a:t>But mistakes are a part of learning - like debugging code!</a:t>
            </a:r>
            <a:br>
              <a:rPr lang="en-US" sz="2500"/>
            </a:br>
            <a:endParaRPr sz="2500"/>
          </a:p>
          <a:p>
            <a:pPr marL="457200" lvl="0" indent="-387350" algn="l" rtl="0">
              <a:lnSpc>
                <a:spcPct val="90000"/>
              </a:lnSpc>
              <a:spcBef>
                <a:spcPts val="0"/>
              </a:spcBef>
              <a:spcAft>
                <a:spcPts val="0"/>
              </a:spcAft>
              <a:buSzPts val="2500"/>
              <a:buChar char="●"/>
            </a:pPr>
            <a:r>
              <a:rPr lang="en-US" sz="2500"/>
              <a:t>Encourage persistence, not perfect answers</a:t>
            </a:r>
            <a:br>
              <a:rPr lang="en-US" sz="2500"/>
            </a:br>
            <a:endParaRPr sz="2500"/>
          </a:p>
          <a:p>
            <a:pPr marL="457200" lvl="0" indent="-387350" algn="l" rtl="0">
              <a:lnSpc>
                <a:spcPct val="90000"/>
              </a:lnSpc>
              <a:spcBef>
                <a:spcPts val="0"/>
              </a:spcBef>
              <a:spcAft>
                <a:spcPts val="0"/>
              </a:spcAft>
              <a:buSzPts val="2500"/>
              <a:buChar char="●"/>
            </a:pPr>
            <a:r>
              <a:rPr lang="en-US" sz="2500"/>
              <a:t>Trial and error is a valuable process in programming: problem-solving, debugging and revising are all parts of a programmer’s work</a:t>
            </a:r>
            <a:endParaRPr sz="2500"/>
          </a:p>
        </p:txBody>
      </p:sp>
      <p:sp>
        <p:nvSpPr>
          <p:cNvPr id="233" name="Google Shape;233;g34bc8fb6652_0_0"/>
          <p:cNvSpPr txBox="1">
            <a:spLocks noGrp="1"/>
          </p:cNvSpPr>
          <p:nvPr>
            <p:ph type="body" idx="1"/>
          </p:nvPr>
        </p:nvSpPr>
        <p:spPr>
          <a:xfrm>
            <a:off x="-98555" y="1165972"/>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3100"/>
              <a:t>We learn by doing, and sometimes by failing.</a:t>
            </a:r>
            <a:endParaRPr sz="3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8" name="Google Shape;238;g34bc8fb6652_0_1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Beyond the classroom: encouraging engagement with informatics</a:t>
            </a:r>
            <a:endParaRPr>
              <a:solidFill>
                <a:srgbClr val="FFFFFF"/>
              </a:solidFill>
            </a:endParaRPr>
          </a:p>
        </p:txBody>
      </p:sp>
      <p:sp>
        <p:nvSpPr>
          <p:cNvPr id="239" name="Google Shape;239;g34bc8fb6652_0_10"/>
          <p:cNvSpPr txBox="1">
            <a:spLocks noGrp="1"/>
          </p:cNvSpPr>
          <p:nvPr>
            <p:ph type="body" idx="2"/>
          </p:nvPr>
        </p:nvSpPr>
        <p:spPr>
          <a:xfrm>
            <a:off x="97975" y="1450625"/>
            <a:ext cx="119445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Encourage participation in informatics-related clubs or camps (e.g. </a:t>
            </a:r>
            <a:r>
              <a:rPr lang="en-US" sz="2500" u="sng">
                <a:solidFill>
                  <a:schemeClr val="hlink"/>
                </a:solidFill>
                <a:hlinkClick r:id="rId3"/>
              </a:rPr>
              <a:t>Girls’ IT Bootcamp</a:t>
            </a:r>
            <a:r>
              <a:rPr lang="en-US" sz="2500"/>
              <a:t>, </a:t>
            </a:r>
            <a:r>
              <a:rPr lang="en-US" sz="2500" u="sng">
                <a:solidFill>
                  <a:schemeClr val="hlink"/>
                </a:solidFill>
                <a:hlinkClick r:id="rId4"/>
              </a:rPr>
              <a:t>Girls Who Code</a:t>
            </a:r>
            <a:r>
              <a:rPr lang="en-US" sz="2500"/>
              <a:t>, robotics clubs, coding camps, hackathons)</a:t>
            </a:r>
            <a:br>
              <a:rPr lang="en-US" sz="2500"/>
            </a:br>
            <a:endParaRPr sz="2500"/>
          </a:p>
          <a:p>
            <a:pPr marL="457200" lvl="0" indent="-387350" algn="l" rtl="0">
              <a:lnSpc>
                <a:spcPct val="90000"/>
              </a:lnSpc>
              <a:spcBef>
                <a:spcPts val="0"/>
              </a:spcBef>
              <a:spcAft>
                <a:spcPts val="0"/>
              </a:spcAft>
              <a:buSzPts val="2500"/>
              <a:buChar char="●"/>
            </a:pPr>
            <a:r>
              <a:rPr lang="en-US" sz="2500"/>
              <a:t>Early exposure to coding, robotics or problem-solving games (in primary level) can promote later engagement with informatics</a:t>
            </a:r>
            <a:br>
              <a:rPr lang="en-US" sz="2500"/>
            </a:br>
            <a:endParaRPr sz="2500"/>
          </a:p>
          <a:p>
            <a:pPr marL="457200" lvl="0" indent="-387350" algn="l" rtl="0">
              <a:lnSpc>
                <a:spcPct val="90000"/>
              </a:lnSpc>
              <a:spcBef>
                <a:spcPts val="0"/>
              </a:spcBef>
              <a:spcAft>
                <a:spcPts val="0"/>
              </a:spcAft>
              <a:buSzPts val="2500"/>
              <a:buChar char="●"/>
            </a:pPr>
            <a:r>
              <a:rPr lang="en-US" sz="2500"/>
              <a:t>Provide examples of real world applications of informatics, including higher education and career opportunities, scientific discoveries and technological innovations</a:t>
            </a:r>
            <a:br>
              <a:rPr lang="en-US" sz="2500"/>
            </a:br>
            <a:endParaRPr sz="2500"/>
          </a:p>
          <a:p>
            <a:pPr marL="457200" lvl="0" indent="-387350" algn="l" rtl="0">
              <a:lnSpc>
                <a:spcPct val="90000"/>
              </a:lnSpc>
              <a:spcBef>
                <a:spcPts val="0"/>
              </a:spcBef>
              <a:spcAft>
                <a:spcPts val="0"/>
              </a:spcAft>
              <a:buSzPts val="2500"/>
              <a:buChar char="●"/>
            </a:pPr>
            <a:r>
              <a:rPr lang="en-US" sz="2500"/>
              <a:t>Highlight applications of STEM that may be less well-known and may be of interest to students, including social issues, environmental science or healthcare</a:t>
            </a:r>
            <a:br>
              <a:rPr lang="en-US" sz="2500"/>
            </a:br>
            <a:endParaRPr sz="2500"/>
          </a:p>
          <a:p>
            <a:pPr marL="457200" lvl="0" indent="-387350" algn="l" rtl="0">
              <a:lnSpc>
                <a:spcPct val="90000"/>
              </a:lnSpc>
              <a:spcBef>
                <a:spcPts val="0"/>
              </a:spcBef>
              <a:spcAft>
                <a:spcPts val="0"/>
              </a:spcAft>
              <a:buSzPts val="2500"/>
              <a:buChar char="●"/>
            </a:pPr>
            <a:r>
              <a:rPr lang="en-US" sz="2500"/>
              <a:t>Bring in women and gender minority guest speakers, such as ex-students who went on to study informatics, or professionals working in the field</a:t>
            </a:r>
            <a:endParaRPr sz="25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4" name="Google Shape;244;g34bf62e773a_0_0"/>
          <p:cNvSpPr txBox="1">
            <a:spLocks noGrp="1"/>
          </p:cNvSpPr>
          <p:nvPr>
            <p:ph type="title"/>
          </p:nvPr>
        </p:nvSpPr>
        <p:spPr>
          <a:xfrm>
            <a:off x="97975" y="81650"/>
            <a:ext cx="120939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700" b="1">
                <a:solidFill>
                  <a:srgbClr val="FFFFFF"/>
                </a:solidFill>
              </a:rPr>
              <a:t>Pedagogical strategies : experiential learning, THINKERing &amp; game-based approaches</a:t>
            </a:r>
            <a:endParaRPr sz="2600">
              <a:solidFill>
                <a:srgbClr val="FFFFFF"/>
              </a:solidFill>
            </a:endParaRPr>
          </a:p>
        </p:txBody>
      </p:sp>
      <p:graphicFrame>
        <p:nvGraphicFramePr>
          <p:cNvPr id="245" name="Google Shape;245;g34bf62e773a_0_0"/>
          <p:cNvGraphicFramePr/>
          <p:nvPr/>
        </p:nvGraphicFramePr>
        <p:xfrm>
          <a:off x="928100" y="1565900"/>
          <a:ext cx="3000000" cy="3000000"/>
        </p:xfrm>
        <a:graphic>
          <a:graphicData uri="http://schemas.openxmlformats.org/drawingml/2006/table">
            <a:tbl>
              <a:tblPr>
                <a:noFill/>
                <a:tableStyleId>{0CA76CDF-3178-41FB-8133-E76AB9C24464}</a:tableStyleId>
              </a:tblPr>
              <a:tblGrid>
                <a:gridCol w="3184525">
                  <a:extLst>
                    <a:ext uri="{9D8B030D-6E8A-4147-A177-3AD203B41FA5}">
                      <a16:colId xmlns:a16="http://schemas.microsoft.com/office/drawing/2014/main" val="20000"/>
                    </a:ext>
                  </a:extLst>
                </a:gridCol>
                <a:gridCol w="3659650">
                  <a:extLst>
                    <a:ext uri="{9D8B030D-6E8A-4147-A177-3AD203B41FA5}">
                      <a16:colId xmlns:a16="http://schemas.microsoft.com/office/drawing/2014/main" val="20001"/>
                    </a:ext>
                  </a:extLst>
                </a:gridCol>
                <a:gridCol w="3491625">
                  <a:extLst>
                    <a:ext uri="{9D8B030D-6E8A-4147-A177-3AD203B41FA5}">
                      <a16:colId xmlns:a16="http://schemas.microsoft.com/office/drawing/2014/main" val="20002"/>
                    </a:ext>
                  </a:extLst>
                </a:gridCol>
              </a:tblGrid>
              <a:tr h="381000">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Experiential learning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a:solidFill>
                            <a:srgbClr val="FFFFFF"/>
                          </a:solidFill>
                        </a:rPr>
                        <a:t>THINKER</a:t>
                      </a:r>
                      <a:r>
                        <a:rPr lang="en-US" sz="1700" b="1" u="none" strike="noStrike" cap="none">
                          <a:solidFill>
                            <a:srgbClr val="FFFFFF"/>
                          </a:solidFill>
                        </a:rPr>
                        <a:t>ing</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tc>
                  <a:txBody>
                    <a:bodyPr/>
                    <a:lstStyle/>
                    <a:p>
                      <a:pPr marL="0" marR="0" lvl="0" indent="0" algn="l" rtl="0">
                        <a:lnSpc>
                          <a:spcPct val="100000"/>
                        </a:lnSpc>
                        <a:spcBef>
                          <a:spcPts val="0"/>
                        </a:spcBef>
                        <a:spcAft>
                          <a:spcPts val="0"/>
                        </a:spcAft>
                        <a:buClr>
                          <a:srgbClr val="000000"/>
                        </a:buClr>
                        <a:buSzPts val="1700"/>
                        <a:buFont typeface="Arial"/>
                        <a:buNone/>
                      </a:pPr>
                      <a:r>
                        <a:rPr lang="en-US" sz="1700" b="1" u="none" strike="noStrike" cap="none">
                          <a:solidFill>
                            <a:srgbClr val="FFFFFF"/>
                          </a:solidFill>
                        </a:rPr>
                        <a:t>Game-based approach</a:t>
                      </a:r>
                      <a:endParaRPr sz="1700" b="1" u="none" strike="noStrike" cap="none">
                        <a:solidFill>
                          <a:srgbClr val="FFFFFF"/>
                        </a:solidFill>
                      </a:endParaRPr>
                    </a:p>
                  </a:txBody>
                  <a:tcPr marL="91425" marR="91425" marT="91425" marB="91425">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16C45B"/>
                    </a:solidFill>
                  </a:tcPr>
                </a:tc>
                <a:extLst>
                  <a:ext uri="{0D108BD9-81ED-4DB2-BD59-A6C34878D82A}">
                    <a16:rowId xmlns:a16="http://schemas.microsoft.com/office/drawing/2014/main" val="10000"/>
                  </a:ext>
                </a:extLst>
              </a:tr>
              <a:tr h="381000">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Learning through experience and reflection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Applying knowledge in real-world scenarios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Authentic and personally meaningful activities</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r>
                        <a:rPr lang="en-US" sz="1400" u="none" strike="noStrike" cap="none"/>
                        <a:t>Cyclical model for motivation: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Initial contact with the subject</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Interest stimulation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Interest sustainability</a:t>
                      </a:r>
                      <a:endParaRPr sz="1400" u="none" strike="noStrike" cap="none"/>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Self-directed and playful exploration of materials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Open-ended investigation</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p>
                      <a:pPr marL="0" marR="0" lvl="0" indent="0" algn="l" rtl="0">
                        <a:lnSpc>
                          <a:spcPct val="115000"/>
                        </a:lnSpc>
                        <a:spcBef>
                          <a:spcPts val="0"/>
                        </a:spcBef>
                        <a:spcAft>
                          <a:spcPts val="0"/>
                        </a:spcAft>
                        <a:buClr>
                          <a:srgbClr val="000000"/>
                        </a:buClr>
                        <a:buSzPts val="1400"/>
                        <a:buFont typeface="Arial"/>
                        <a:buNone/>
                      </a:pPr>
                      <a:r>
                        <a:rPr lang="en-US" sz="1400" u="none" strike="noStrike" cap="none"/>
                        <a:t>Iterative cycle of experimentation and interpretation. Over time, students: </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Define personal objectives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Conduct experiments to achieve their goals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Make observations and interpretations based on these outcomes</a:t>
                      </a:r>
                      <a:endParaRPr sz="1400" u="none" strike="noStrike" cap="none"/>
                    </a:p>
                  </a:txBody>
                  <a:tcPr marL="91425" marR="91425" marT="91425" marB="91425">
                    <a:lnT w="9525" cap="flat" cmpd="sng">
                      <a:solidFill>
                        <a:srgbClr val="FFFFFF"/>
                      </a:solidFill>
                      <a:prstDash val="solid"/>
                      <a:round/>
                      <a:headEnd type="none" w="sm" len="sm"/>
                      <a:tailEnd type="none" w="sm" len="sm"/>
                    </a:lnT>
                  </a:tcPr>
                </a:tc>
                <a:tc>
                  <a:txBody>
                    <a:bodyPr/>
                    <a:lstStyle/>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Digital and analogue games for informatics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Alternative classroom environment with high engagement potential</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Collaborative activities promote social interaction</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Active engagement can support deeper understanding of concepts and applications</a:t>
                      </a:r>
                      <a:endParaRPr sz="1400" u="none" strike="noStrike" cap="none"/>
                    </a:p>
                    <a:p>
                      <a:pPr marL="457200" marR="0" lvl="0" indent="-317500" algn="l" rtl="0">
                        <a:lnSpc>
                          <a:spcPct val="115000"/>
                        </a:lnSpc>
                        <a:spcBef>
                          <a:spcPts val="0"/>
                        </a:spcBef>
                        <a:spcAft>
                          <a:spcPts val="0"/>
                        </a:spcAft>
                        <a:buClr>
                          <a:srgbClr val="000000"/>
                        </a:buClr>
                        <a:buSzPts val="1400"/>
                        <a:buFont typeface="Arial"/>
                        <a:buChar char="●"/>
                      </a:pPr>
                      <a:r>
                        <a:rPr lang="en-US" sz="1400" u="none" strike="noStrike" cap="none"/>
                        <a:t>Game design develops computational thinking and informatics knowledge through collaborative, creative and narrative techniques</a:t>
                      </a:r>
                      <a:endParaRPr sz="1400" u="none" strike="noStrike" cap="none"/>
                    </a:p>
                    <a:p>
                      <a:pPr marL="0" marR="0" lvl="0" indent="0" algn="l" rtl="0">
                        <a:lnSpc>
                          <a:spcPct val="115000"/>
                        </a:lnSpc>
                        <a:spcBef>
                          <a:spcPts val="0"/>
                        </a:spcBef>
                        <a:spcAft>
                          <a:spcPts val="0"/>
                        </a:spcAft>
                        <a:buClr>
                          <a:srgbClr val="000000"/>
                        </a:buClr>
                        <a:buSzPts val="1400"/>
                        <a:buFont typeface="Arial"/>
                        <a:buNone/>
                      </a:pPr>
                      <a:endParaRPr sz="1400" u="none" strike="noStrike" cap="none"/>
                    </a:p>
                  </a:txBody>
                  <a:tcPr marL="91425" marR="91425" marT="91425" marB="91425">
                    <a:lnT w="9525" cap="flat" cmpd="sng">
                      <a:solidFill>
                        <a:srgbClr val="FFFFFF"/>
                      </a:solidFill>
                      <a:prstDash val="solid"/>
                      <a:round/>
                      <a:headEnd type="none" w="sm" len="sm"/>
                      <a:tailEnd type="none" w="sm" len="sm"/>
                    </a:lnT>
                  </a:tcPr>
                </a:tc>
                <a:extLst>
                  <a:ext uri="{0D108BD9-81ED-4DB2-BD59-A6C34878D82A}">
                    <a16:rowId xmlns:a16="http://schemas.microsoft.com/office/drawing/2014/main" val="10001"/>
                  </a:ext>
                </a:extLst>
              </a:tr>
            </a:tbl>
          </a:graphicData>
        </a:graphic>
      </p:graphicFrame>
      <p:sp>
        <p:nvSpPr>
          <p:cNvPr id="246" name="Google Shape;246;g34bf62e773a_0_0"/>
          <p:cNvSpPr txBox="1"/>
          <p:nvPr/>
        </p:nvSpPr>
        <p:spPr>
          <a:xfrm>
            <a:off x="606000" y="6088975"/>
            <a:ext cx="10980000" cy="5334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US" sz="1600" b="1" i="0" u="none" strike="noStrike" cap="none">
                <a:solidFill>
                  <a:srgbClr val="000000"/>
                </a:solidFill>
                <a:latin typeface="Arial"/>
                <a:ea typeface="Arial"/>
                <a:cs typeface="Arial"/>
                <a:sym typeface="Arial"/>
              </a:rPr>
              <a:t>Activity 3: In groups, you will create a lesson plan outline to teach a topic in your curriculum using one of these approaches. Each group will present their lesson plan to the class. </a:t>
            </a:r>
            <a:endParaRPr sz="1600" b="1" i="0" u="none" strike="noStrike" cap="non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0"/>
        <p:cNvGrpSpPr/>
        <p:nvPr/>
      </p:nvGrpSpPr>
      <p:grpSpPr>
        <a:xfrm>
          <a:off x="0" y="0"/>
          <a:ext cx="0" cy="0"/>
          <a:chOff x="0" y="0"/>
          <a:chExt cx="0" cy="0"/>
        </a:xfrm>
      </p:grpSpPr>
      <p:sp>
        <p:nvSpPr>
          <p:cNvPr id="251" name="Google Shape;251;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Creating an inclusive classroom environment</a:t>
            </a:r>
            <a:endParaRPr>
              <a:solidFill>
                <a:srgbClr val="FFFFFF"/>
              </a:solidFill>
            </a:endParaRPr>
          </a:p>
        </p:txBody>
      </p:sp>
      <p:pic>
        <p:nvPicPr>
          <p:cNvPr id="252" name="Google Shape;252;p6"/>
          <p:cNvPicPr preferRelativeResize="0"/>
          <p:nvPr/>
        </p:nvPicPr>
        <p:blipFill rotWithShape="1">
          <a:blip r:embed="rId3">
            <a:alphaModFix/>
          </a:blip>
          <a:srcRect/>
          <a:stretch/>
        </p:blipFill>
        <p:spPr>
          <a:xfrm>
            <a:off x="2607813" y="1580159"/>
            <a:ext cx="6924675" cy="4610100"/>
          </a:xfrm>
          <a:prstGeom prst="rect">
            <a:avLst/>
          </a:prstGeom>
          <a:noFill/>
          <a:ln>
            <a:noFill/>
          </a:ln>
        </p:spPr>
      </p:pic>
      <p:sp>
        <p:nvSpPr>
          <p:cNvPr id="253" name="Google Shape;253;p6"/>
          <p:cNvSpPr txBox="1">
            <a:spLocks noGrp="1"/>
          </p:cNvSpPr>
          <p:nvPr>
            <p:ph type="body" idx="1"/>
          </p:nvPr>
        </p:nvSpPr>
        <p:spPr>
          <a:xfrm>
            <a:off x="123745" y="1029347"/>
            <a:ext cx="11944500" cy="550800"/>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Activity 4: classroom scenarios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29"/>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Summary: 8 elements of gender inclusion</a:t>
            </a:r>
            <a:endParaRPr>
              <a:solidFill>
                <a:srgbClr val="FFFFFF"/>
              </a:solidFill>
            </a:endParaRPr>
          </a:p>
        </p:txBody>
      </p:sp>
      <p:sp>
        <p:nvSpPr>
          <p:cNvPr id="259" name="Google Shape;259;p29"/>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a:t>The THINKER Framework describes 8 key elements of gender-inclusive practices:</a:t>
            </a:r>
            <a:br>
              <a:rPr lang="en-US"/>
            </a:br>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More diverse role models in STEM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Gender-inclusive learning materials &amp; language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Equitable engagement in collaborative learning environments</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Inclusive classroom interactions</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Real-world applications of STEM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Encouraging research and real-world applications of IT beyond the classroom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Normalising failure and encouraging perseverance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Diverse teaching strategies</a:t>
            </a:r>
            <a:endParaRPr>
              <a:solidFill>
                <a:srgbClr val="000000"/>
              </a:solidFill>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3"/>
        <p:cNvGrpSpPr/>
        <p:nvPr/>
      </p:nvGrpSpPr>
      <p:grpSpPr>
        <a:xfrm>
          <a:off x="0" y="0"/>
          <a:ext cx="0" cy="0"/>
          <a:chOff x="0" y="0"/>
          <a:chExt cx="0" cy="0"/>
        </a:xfrm>
      </p:grpSpPr>
      <p:sp>
        <p:nvSpPr>
          <p:cNvPr id="264" name="Google Shape;264;g34e6d97799b_0_4"/>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Reflection and conclusion</a:t>
            </a:r>
            <a:endParaRPr>
              <a:solidFill>
                <a:srgbClr val="FFFFFF"/>
              </a:solidFill>
            </a:endParaRPr>
          </a:p>
        </p:txBody>
      </p:sp>
      <p:sp>
        <p:nvSpPr>
          <p:cNvPr id="265" name="Google Shape;265;g34e6d97799b_0_4"/>
          <p:cNvSpPr txBox="1">
            <a:spLocks noGrp="1"/>
          </p:cNvSpPr>
          <p:nvPr>
            <p:ph type="body" idx="2"/>
          </p:nvPr>
        </p:nvSpPr>
        <p:spPr>
          <a:xfrm>
            <a:off x="97975" y="893199"/>
            <a:ext cx="11944500" cy="58833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a:t>Throughout this lesson, we explored the importance of gender-inclusive teaching and assessment in informatics education.  We examined how </a:t>
            </a:r>
            <a:r>
              <a:rPr lang="en-US" b="1"/>
              <a:t>gender biases </a:t>
            </a:r>
            <a:r>
              <a:rPr lang="en-US"/>
              <a:t>can manifest in the classroom, learning materials, and assessments, and discussed strategies to create a more equitable and supportive learning environment. </a:t>
            </a: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a:t>We learned to </a:t>
            </a:r>
            <a:r>
              <a:rPr lang="en-US" b="1"/>
              <a:t>recognise common gender biases</a:t>
            </a:r>
            <a:r>
              <a:rPr lang="en-US"/>
              <a:t> in Informatics education, such as underrepresentation in examples, unequal participation, and gendered assumptions in assessments. We explored how </a:t>
            </a:r>
            <a:r>
              <a:rPr lang="en-US" b="1"/>
              <a:t>gender-inclusive language and diverse representations</a:t>
            </a:r>
            <a:r>
              <a:rPr lang="en-US"/>
              <a:t> can foster a more equitable learning environment. </a:t>
            </a:r>
            <a:r>
              <a:rPr lang="en-US" b="1"/>
              <a:t>Practical classroom interventions</a:t>
            </a:r>
            <a:r>
              <a:rPr lang="en-US"/>
              <a:t>, including structured turn-taking, balanced feedback, and scenario-based discussions, were also discussed to promote equal engagement among students.</a:t>
            </a:r>
            <a:endParaRPr/>
          </a:p>
          <a:p>
            <a:pPr marL="0" lvl="0" indent="0" algn="l" rtl="0">
              <a:lnSpc>
                <a:spcPct val="90000"/>
              </a:lnSpc>
              <a:spcBef>
                <a:spcPts val="0"/>
              </a:spcBef>
              <a:spcAft>
                <a:spcPts val="0"/>
              </a:spcAft>
              <a:buClr>
                <a:schemeClr val="accent4"/>
              </a:buClr>
              <a:buSzPts val="1800"/>
              <a:buNone/>
            </a:pPr>
            <a:br>
              <a:rPr lang="en-US"/>
            </a:br>
            <a:endParaRPr/>
          </a:p>
          <a:p>
            <a:pPr marL="0" lvl="0" indent="0" algn="l" rtl="0">
              <a:lnSpc>
                <a:spcPct val="90000"/>
              </a:lnSpc>
              <a:spcBef>
                <a:spcPts val="0"/>
              </a:spcBef>
              <a:spcAft>
                <a:spcPts val="0"/>
              </a:spcAft>
              <a:buClr>
                <a:schemeClr val="accent4"/>
              </a:buClr>
              <a:buSzPts val="1800"/>
              <a:buNone/>
            </a:pPr>
            <a:r>
              <a:rPr lang="en-US" b="1"/>
              <a:t>Questions for reflection</a:t>
            </a:r>
            <a:br>
              <a:rPr lang="en-US"/>
            </a:br>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Did you learn something about gender inclusion in informatics that you hadn’t considered before today?</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How do you think gender bias might currently show up in your own teaching, materials or in the classroom?</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Which strategy from this module do you feel most confident applying in your classroom—and why?</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What are two specific actions you can take in the next month to make your informatics teaching more inclusive?</a:t>
            </a:r>
            <a:br>
              <a:rPr lang="en-US">
                <a:solidFill>
                  <a:srgbClr val="000000"/>
                </a:solidFill>
              </a:rPr>
            </a:br>
            <a:endParaRPr>
              <a:solidFill>
                <a:srgbClr val="000000"/>
              </a:solidFill>
            </a:endParaRPr>
          </a:p>
          <a:p>
            <a:pPr marL="457200" lvl="0" indent="-342900" algn="l" rtl="0">
              <a:lnSpc>
                <a:spcPct val="90000"/>
              </a:lnSpc>
              <a:spcBef>
                <a:spcPts val="0"/>
              </a:spcBef>
              <a:spcAft>
                <a:spcPts val="0"/>
              </a:spcAft>
              <a:buClr>
                <a:srgbClr val="000000"/>
              </a:buClr>
              <a:buSzPts val="1800"/>
              <a:buChar char="●"/>
            </a:pPr>
            <a:r>
              <a:rPr lang="en-US">
                <a:solidFill>
                  <a:srgbClr val="000000"/>
                </a:solidFill>
              </a:rPr>
              <a:t>Do you anticipate any challenges in applying gender-inclusive practices?</a:t>
            </a:r>
            <a:endParaRPr>
              <a:solidFill>
                <a:srgbClr val="000000"/>
              </a:solidFill>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g355a695ed3b_0_40"/>
          <p:cNvSpPr txBox="1">
            <a:spLocks noGrp="1"/>
          </p:cNvSpPr>
          <p:nvPr>
            <p:ph type="ctrTitle"/>
          </p:nvPr>
        </p:nvSpPr>
        <p:spPr>
          <a:xfrm>
            <a:off x="374726" y="2184268"/>
            <a:ext cx="69147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3: THINKER Framework - gender inclusive approach to informatic teaching and assessment</a:t>
            </a:r>
            <a:endParaRPr/>
          </a:p>
        </p:txBody>
      </p:sp>
      <p:sp>
        <p:nvSpPr>
          <p:cNvPr id="144" name="Google Shape;144;g355a695ed3b_0_4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3.1: Characteristics and examples of gender inclusive practices in informatics education</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69"/>
        <p:cNvGrpSpPr/>
        <p:nvPr/>
      </p:nvGrpSpPr>
      <p:grpSpPr>
        <a:xfrm>
          <a:off x="0" y="0"/>
          <a:ext cx="0" cy="0"/>
          <a:chOff x="0" y="0"/>
          <a:chExt cx="0" cy="0"/>
        </a:xfrm>
      </p:grpSpPr>
      <p:sp>
        <p:nvSpPr>
          <p:cNvPr id="270" name="Google Shape;270;p30"/>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Homework / Additional tasks</a:t>
            </a:r>
            <a:endParaRPr>
              <a:solidFill>
                <a:srgbClr val="FFFFFF"/>
              </a:solidFill>
            </a:endParaRPr>
          </a:p>
        </p:txBody>
      </p:sp>
      <p:sp>
        <p:nvSpPr>
          <p:cNvPr id="271" name="Google Shape;271;p30"/>
          <p:cNvSpPr txBox="1">
            <a:spLocks noGrp="1"/>
          </p:cNvSpPr>
          <p:nvPr>
            <p:ph type="body" idx="2"/>
          </p:nvPr>
        </p:nvSpPr>
        <p:spPr>
          <a:xfrm>
            <a:off x="97969" y="1458954"/>
            <a:ext cx="11944350" cy="5317404"/>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b="1"/>
              <a:t>Classroom observation &amp; reflection</a:t>
            </a:r>
            <a:r>
              <a:rPr lang="en-US"/>
              <a:t>: </a:t>
            </a:r>
            <a:endParaRPr/>
          </a:p>
          <a:p>
            <a:pPr marL="0" lvl="0" indent="0" algn="l" rtl="0">
              <a:lnSpc>
                <a:spcPct val="90000"/>
              </a:lnSpc>
              <a:spcBef>
                <a:spcPts val="0"/>
              </a:spcBef>
              <a:spcAft>
                <a:spcPts val="0"/>
              </a:spcAft>
              <a:buClr>
                <a:schemeClr val="accent4"/>
              </a:buClr>
              <a:buSzPts val="1800"/>
              <a:buNone/>
            </a:pPr>
            <a:r>
              <a:rPr lang="en-US"/>
              <a:t>Observe one of your own informatics lessons and take notes on student participation, feedback distribution and language use. After the lesson, reflect privately or with a partner on the gender dynamics in the classroom. Using what you have learnt in this session, make a bullet point list with actions you could take to make your teaching more inclusive.</a:t>
            </a: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b="1"/>
              <a:t>Inclusive lesson plan development</a:t>
            </a:r>
            <a:r>
              <a:rPr lang="en-US"/>
              <a:t>: </a:t>
            </a:r>
            <a:endParaRPr/>
          </a:p>
          <a:p>
            <a:pPr marL="0" lvl="0" indent="0" algn="l" rtl="0">
              <a:lnSpc>
                <a:spcPct val="90000"/>
              </a:lnSpc>
              <a:spcBef>
                <a:spcPts val="0"/>
              </a:spcBef>
              <a:spcAft>
                <a:spcPts val="0"/>
              </a:spcAft>
              <a:buClr>
                <a:schemeClr val="accent4"/>
              </a:buClr>
              <a:buSzPts val="1800"/>
              <a:buNone/>
            </a:pPr>
            <a:r>
              <a:rPr lang="en-US"/>
              <a:t>Design a mini lesson plan (15-20 min) on an informatics topic, ensuring gender-inclusive language, diverse examples, and fair assessment methods. Prepare a brief explanation of how the lesson promotes inclusivity.</a:t>
            </a:r>
            <a:endParaRPr/>
          </a:p>
          <a:p>
            <a:pPr marL="0" lvl="0" indent="0" algn="l" rtl="0">
              <a:lnSpc>
                <a:spcPct val="90000"/>
              </a:lnSpc>
              <a:spcBef>
                <a:spcPts val="0"/>
              </a:spcBef>
              <a:spcAft>
                <a:spcPts val="0"/>
              </a:spcAft>
              <a:buClr>
                <a:schemeClr val="accent4"/>
              </a:buClr>
              <a:buSzPts val="1800"/>
              <a:buNone/>
            </a:pP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2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Additional resources</a:t>
            </a:r>
            <a:endParaRPr>
              <a:solidFill>
                <a:srgbClr val="FFFFFF"/>
              </a:solidFill>
            </a:endParaRPr>
          </a:p>
        </p:txBody>
      </p:sp>
      <p:sp>
        <p:nvSpPr>
          <p:cNvPr id="277" name="Google Shape;277;p23"/>
          <p:cNvSpPr txBox="1">
            <a:spLocks noGrp="1"/>
          </p:cNvSpPr>
          <p:nvPr>
            <p:ph type="body" idx="2"/>
          </p:nvPr>
        </p:nvSpPr>
        <p:spPr>
          <a:xfrm>
            <a:off x="97971" y="1101110"/>
            <a:ext cx="11944500" cy="5289300"/>
          </a:xfrm>
          <a:prstGeom prst="rect">
            <a:avLst/>
          </a:prstGeom>
          <a:noFill/>
          <a:ln>
            <a:noFill/>
          </a:ln>
        </p:spPr>
        <p:txBody>
          <a:bodyPr spcFirstLastPara="1" wrap="square" lIns="91425" tIns="45700" rIns="91425" bIns="45700" anchor="t" anchorCtr="0">
            <a:noAutofit/>
          </a:bodyPr>
          <a:lstStyle/>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Dagienė, V., Stupurienė, G., &amp; Vinikienė, L. (2016) ‘Promoting Inclusive Informatics Education Through the Bebras Challenge to All K-12 Students’, </a:t>
            </a:r>
            <a:r>
              <a:rPr lang="en-US" sz="1500" i="1">
                <a:solidFill>
                  <a:srgbClr val="1D1D1B"/>
                </a:solidFill>
              </a:rPr>
              <a:t>Proceedings of the 17th International Conference on Computer Systems and Technologies 2016</a:t>
            </a:r>
            <a:r>
              <a:rPr lang="en-US" sz="1500">
                <a:solidFill>
                  <a:srgbClr val="1D1D1B"/>
                </a:solidFill>
              </a:rPr>
              <a:t>, pp. 407–414. </a:t>
            </a:r>
            <a:r>
              <a:rPr lang="en-US" sz="1500" u="sng">
                <a:solidFill>
                  <a:schemeClr val="hlink"/>
                </a:solidFill>
                <a:hlinkClick r:id="rId3"/>
              </a:rPr>
              <a:t>https://doi.org/10.1145/2983468.2983517</a:t>
            </a:r>
            <a:r>
              <a:rPr lang="en-US" sz="1500"/>
              <a:t> </a:t>
            </a:r>
            <a:endParaRPr sz="1500"/>
          </a:p>
          <a:p>
            <a:pPr marL="285750" lvl="0" indent="-171450" algn="l" rtl="0">
              <a:lnSpc>
                <a:spcPct val="90000"/>
              </a:lnSpc>
              <a:spcBef>
                <a:spcPts val="0"/>
              </a:spcBef>
              <a:spcAft>
                <a:spcPts val="0"/>
              </a:spcAft>
              <a:buClr>
                <a:schemeClr val="accent4"/>
              </a:buClr>
              <a:buSzPts val="1800"/>
              <a:buFont typeface="Arial"/>
              <a:buNone/>
            </a:pPr>
            <a:endParaRPr sz="1500"/>
          </a:p>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Evagorou, M., Puig, B., Bayram, D., &amp; Janeckova, H. (2024) ‘Addressing the gender gap in STEM education across educational levels’, </a:t>
            </a:r>
            <a:r>
              <a:rPr lang="en-US" sz="1500" i="1">
                <a:solidFill>
                  <a:srgbClr val="1D1D1B"/>
                </a:solidFill>
              </a:rPr>
              <a:t>Luxembourg: Publications Office of the European Union</a:t>
            </a:r>
            <a:r>
              <a:rPr lang="en-US" sz="1500">
                <a:solidFill>
                  <a:srgbClr val="1D1D1B"/>
                </a:solidFill>
              </a:rPr>
              <a:t>.</a:t>
            </a:r>
            <a:r>
              <a:rPr lang="en-US" sz="1500"/>
              <a:t> </a:t>
            </a:r>
            <a:r>
              <a:rPr lang="en-US" sz="1500" u="sng">
                <a:solidFill>
                  <a:schemeClr val="hlink"/>
                </a:solidFill>
                <a:hlinkClick r:id="rId4"/>
              </a:rPr>
              <a:t>https://doi.org/10.2766/260477</a:t>
            </a:r>
            <a:r>
              <a:rPr lang="en-US" sz="1500"/>
              <a:t>  </a:t>
            </a:r>
            <a:endParaRPr sz="1500"/>
          </a:p>
          <a:p>
            <a:pPr marL="285750" lvl="0" indent="-171450" algn="l" rtl="0">
              <a:lnSpc>
                <a:spcPct val="90000"/>
              </a:lnSpc>
              <a:spcBef>
                <a:spcPts val="0"/>
              </a:spcBef>
              <a:spcAft>
                <a:spcPts val="0"/>
              </a:spcAft>
              <a:buClr>
                <a:schemeClr val="accent4"/>
              </a:buClr>
              <a:buSzPts val="1800"/>
              <a:buFont typeface="Arial"/>
              <a:buNone/>
            </a:pPr>
            <a:endParaRPr sz="1500"/>
          </a:p>
          <a:p>
            <a:pPr marL="285750" lvl="0" indent="-266700" algn="l" rtl="0">
              <a:lnSpc>
                <a:spcPct val="90000"/>
              </a:lnSpc>
              <a:spcBef>
                <a:spcPts val="0"/>
              </a:spcBef>
              <a:spcAft>
                <a:spcPts val="0"/>
              </a:spcAft>
              <a:buClr>
                <a:schemeClr val="accent4"/>
              </a:buClr>
              <a:buSzPts val="1500"/>
              <a:buFont typeface="Calibri"/>
              <a:buChar char="•"/>
            </a:pPr>
            <a:r>
              <a:rPr lang="en-US" sz="1500">
                <a:solidFill>
                  <a:srgbClr val="1D1D1B"/>
                </a:solidFill>
              </a:rPr>
              <a:t>Koppi, T., Sheard, J., Naghdy, F., Edwards, S. L., &amp; Brookes, W. (2010) ‘Towards a gender inclusive information and communications technology curriculum: A perspective from graduates in the workforce’, </a:t>
            </a:r>
            <a:r>
              <a:rPr lang="en-US" sz="1500" i="1">
                <a:solidFill>
                  <a:srgbClr val="1D1D1B"/>
                </a:solidFill>
              </a:rPr>
              <a:t>Computer Science Education</a:t>
            </a:r>
            <a:r>
              <a:rPr lang="en-US" sz="1500">
                <a:solidFill>
                  <a:srgbClr val="1D1D1B"/>
                </a:solidFill>
              </a:rPr>
              <a:t>, 20(4), pp. 265–282. </a:t>
            </a:r>
            <a:r>
              <a:rPr lang="en-US" sz="1500" u="sng">
                <a:solidFill>
                  <a:schemeClr val="hlink"/>
                </a:solidFill>
                <a:hlinkClick r:id="rId5"/>
              </a:rPr>
              <a:t>https://doi.org/10.1080/08993408.2010.527686</a:t>
            </a:r>
            <a:r>
              <a:rPr lang="en-US" sz="1500"/>
              <a:t> </a:t>
            </a:r>
            <a:br>
              <a:rPr lang="en-US" sz="1500"/>
            </a:br>
            <a:endParaRPr sz="1500"/>
          </a:p>
          <a:p>
            <a:pPr marL="285750" lvl="0" indent="-266700" algn="l" rtl="0">
              <a:lnSpc>
                <a:spcPct val="90000"/>
              </a:lnSpc>
              <a:spcBef>
                <a:spcPts val="0"/>
              </a:spcBef>
              <a:spcAft>
                <a:spcPts val="0"/>
              </a:spcAft>
              <a:buSzPts val="1500"/>
              <a:buFont typeface="Calibri"/>
              <a:buChar char="•"/>
            </a:pPr>
            <a:r>
              <a:rPr lang="en-US" sz="1500">
                <a:solidFill>
                  <a:srgbClr val="000000"/>
                </a:solidFill>
              </a:rPr>
              <a:t>Stonewall (no date) </a:t>
            </a:r>
            <a:r>
              <a:rPr lang="en-US" sz="1500" i="1">
                <a:solidFill>
                  <a:srgbClr val="000000"/>
                </a:solidFill>
              </a:rPr>
              <a:t>List of LGBTQ+ terms</a:t>
            </a:r>
            <a:r>
              <a:rPr lang="en-US" sz="1500">
                <a:solidFill>
                  <a:srgbClr val="000000"/>
                </a:solidFill>
              </a:rPr>
              <a:t>.</a:t>
            </a:r>
            <a:r>
              <a:rPr lang="en-US" sz="1500">
                <a:solidFill>
                  <a:srgbClr val="000000"/>
                </a:solidFill>
                <a:uFill>
                  <a:noFill/>
                </a:uFill>
                <a:hlinkClick r:id="rId6">
                  <a:extLst>
                    <a:ext uri="{A12FA001-AC4F-418D-AE19-62706E023703}">
                      <ahyp:hlinkClr xmlns:ahyp="http://schemas.microsoft.com/office/drawing/2018/hyperlinkcolor" val="tx"/>
                    </a:ext>
                  </a:extLst>
                </a:hlinkClick>
              </a:rPr>
              <a:t> Available at: </a:t>
            </a:r>
            <a:r>
              <a:rPr lang="en-US" sz="1500" u="sng">
                <a:solidFill>
                  <a:schemeClr val="hlink"/>
                </a:solidFill>
                <a:hlinkClick r:id="rId6"/>
              </a:rPr>
              <a:t>https://www.stonewall.org.uk/resources/list-lgbtq-terms</a:t>
            </a:r>
            <a:r>
              <a:rPr lang="en-US" sz="1500"/>
              <a:t> </a:t>
            </a:r>
            <a:r>
              <a:rPr lang="en-US" sz="1500">
                <a:solidFill>
                  <a:schemeClr val="dk1"/>
                </a:solidFill>
              </a:rPr>
              <a:t>(Accessed: 30 April 2025).</a:t>
            </a:r>
            <a:br>
              <a:rPr lang="en-US" sz="1500"/>
            </a:br>
            <a:br>
              <a:rPr lang="en-US" sz="1500"/>
            </a:br>
            <a:endParaRPr sz="1500"/>
          </a:p>
          <a:p>
            <a:pPr marL="285750" lvl="0" indent="-266700" algn="l" rtl="0">
              <a:lnSpc>
                <a:spcPct val="90000"/>
              </a:lnSpc>
              <a:spcBef>
                <a:spcPts val="0"/>
              </a:spcBef>
              <a:spcAft>
                <a:spcPts val="0"/>
              </a:spcAft>
              <a:buSzPts val="1500"/>
              <a:buChar char="•"/>
            </a:pPr>
            <a:r>
              <a:rPr lang="en-US" sz="1500">
                <a:solidFill>
                  <a:srgbClr val="000000"/>
                </a:solidFill>
              </a:rPr>
              <a:t>UNESCO (2017) </a:t>
            </a:r>
            <a:r>
              <a:rPr lang="en-US" sz="1500" i="1">
                <a:solidFill>
                  <a:srgbClr val="000000"/>
                </a:solidFill>
              </a:rPr>
              <a:t>A guide for ensuring inclusion and equity in education</a:t>
            </a:r>
            <a:r>
              <a:rPr lang="en-US" sz="1500">
                <a:solidFill>
                  <a:srgbClr val="000000"/>
                </a:solidFill>
              </a:rPr>
              <a:t>. Available at: </a:t>
            </a:r>
            <a:r>
              <a:rPr lang="en-US" sz="1500" u="sng">
                <a:solidFill>
                  <a:srgbClr val="000000"/>
                </a:solidFill>
                <a:hlinkClick r:id="rId7">
                  <a:extLst>
                    <a:ext uri="{A12FA001-AC4F-418D-AE19-62706E023703}">
                      <ahyp:hlinkClr xmlns:ahyp="http://schemas.microsoft.com/office/drawing/2018/hyperlinkcolor" val="tx"/>
                    </a:ext>
                  </a:extLst>
                </a:hlinkClick>
              </a:rPr>
              <a:t>https://unesdoc.unesco.org/ark:/48223/pf0000248254</a:t>
            </a:r>
            <a:r>
              <a:rPr lang="en-US" sz="1500">
                <a:solidFill>
                  <a:srgbClr val="000000"/>
                </a:solidFill>
              </a:rPr>
              <a:t> </a:t>
            </a:r>
            <a:r>
              <a:rPr lang="en-US" sz="1500">
                <a:solidFill>
                  <a:srgbClr val="1D1D1B"/>
                </a:solidFill>
              </a:rPr>
              <a:t>(Accessed: 30 April 2025).</a:t>
            </a:r>
            <a:br>
              <a:rPr lang="en-US" sz="1500">
                <a:solidFill>
                  <a:srgbClr val="1D1D1B"/>
                </a:solidFill>
              </a:rPr>
            </a:br>
            <a:endParaRPr sz="1500">
              <a:solidFill>
                <a:srgbClr val="1D1D1B"/>
              </a:solidFill>
            </a:endParaRPr>
          </a:p>
          <a:p>
            <a:pPr marL="285750" lvl="0" indent="-266700" algn="l" rtl="0">
              <a:lnSpc>
                <a:spcPct val="90000"/>
              </a:lnSpc>
              <a:spcBef>
                <a:spcPts val="0"/>
              </a:spcBef>
              <a:spcAft>
                <a:spcPts val="0"/>
              </a:spcAft>
              <a:buSzPts val="1500"/>
              <a:buChar char="•"/>
            </a:pPr>
            <a:r>
              <a:rPr lang="en-US" sz="1500">
                <a:solidFill>
                  <a:srgbClr val="1D1D1B"/>
                </a:solidFill>
              </a:rPr>
              <a:t>UNESCO (2017) </a:t>
            </a:r>
            <a:r>
              <a:rPr lang="en-US" sz="1500" i="1">
                <a:solidFill>
                  <a:srgbClr val="1D1D1B"/>
                </a:solidFill>
              </a:rPr>
              <a:t>Cracking the code: Girls’ and women’s education in science, technology, engineering and mathematics (STEM)</a:t>
            </a:r>
            <a:r>
              <a:rPr lang="en-US" sz="1500">
                <a:solidFill>
                  <a:srgbClr val="1D1D1B"/>
                </a:solidFill>
              </a:rPr>
              <a:t>. Available at: </a:t>
            </a:r>
            <a:r>
              <a:rPr lang="en-US" sz="1500" u="sng">
                <a:solidFill>
                  <a:schemeClr val="hlink"/>
                </a:solidFill>
                <a:hlinkClick r:id="rId8"/>
              </a:rPr>
              <a:t>https://unesdoc.unesco.org/ark:/48223/pf0000253479</a:t>
            </a:r>
            <a:r>
              <a:rPr lang="en-US" sz="1500">
                <a:solidFill>
                  <a:srgbClr val="1D1D1B"/>
                </a:solidFill>
              </a:rPr>
              <a:t> (Accessed: 30 April 2025).</a:t>
            </a:r>
            <a:endParaRPr sz="1500"/>
          </a:p>
          <a:p>
            <a:pPr marL="285750" lvl="0" indent="-171450" algn="l" rtl="0">
              <a:lnSpc>
                <a:spcPct val="90000"/>
              </a:lnSpc>
              <a:spcBef>
                <a:spcPts val="0"/>
              </a:spcBef>
              <a:spcAft>
                <a:spcPts val="0"/>
              </a:spcAft>
              <a:buClr>
                <a:schemeClr val="accent4"/>
              </a:buClr>
              <a:buSzPts val="1800"/>
              <a:buFont typeface="Arial"/>
              <a:buNone/>
            </a:pPr>
            <a:endParaRPr sz="15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grpSp>
        <p:nvGrpSpPr>
          <p:cNvPr id="282" name="Google Shape;282;g35774b28f35_0_57"/>
          <p:cNvGrpSpPr/>
          <p:nvPr/>
        </p:nvGrpSpPr>
        <p:grpSpPr>
          <a:xfrm>
            <a:off x="2179811" y="4729766"/>
            <a:ext cx="7832078" cy="1110328"/>
            <a:chOff x="2179603" y="4888792"/>
            <a:chExt cx="7798544" cy="1110328"/>
          </a:xfrm>
        </p:grpSpPr>
        <p:pic>
          <p:nvPicPr>
            <p:cNvPr id="283" name="Google Shape;283;g35774b28f35_0_5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84" name="Google Shape;284;g35774b28f35_0_57"/>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285" name="Google Shape;285;g35774b28f35_0_57"/>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286" name="Google Shape;286;g35774b28f35_0_5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87" name="Google Shape;287;g35774b28f35_0_57"/>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288" name="Google Shape;288;g35774b28f35_0_5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89" name="Google Shape;289;g35774b28f35_0_5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0" name="Google Shape;290;g35774b28f35_0_5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1" name="Google Shape;291;g35774b28f35_0_5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2" name="Google Shape;292;g35774b28f35_0_5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3" name="Google Shape;293;g35774b28f35_0_57"/>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294" name="Google Shape;294;g35774b28f35_0_57"/>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295" name="Google Shape;295;g35774b28f35_0_57"/>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g34d60cfd5f6_0_37"/>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Contents</a:t>
            </a:r>
            <a:endParaRPr/>
          </a:p>
        </p:txBody>
      </p:sp>
      <p:sp>
        <p:nvSpPr>
          <p:cNvPr id="152" name="Google Shape;152;g34d60cfd5f6_0_37"/>
          <p:cNvSpPr txBox="1">
            <a:spLocks noGrp="1"/>
          </p:cNvSpPr>
          <p:nvPr>
            <p:ph type="body" idx="1"/>
          </p:nvPr>
        </p:nvSpPr>
        <p:spPr>
          <a:xfrm>
            <a:off x="97973" y="881750"/>
            <a:ext cx="58086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Contents</a:t>
            </a:r>
            <a:endParaRPr sz="2000"/>
          </a:p>
          <a:p>
            <a:pPr marL="571500" lvl="0" indent="-330200" algn="l" rtl="0">
              <a:lnSpc>
                <a:spcPct val="90000"/>
              </a:lnSpc>
              <a:spcBef>
                <a:spcPts val="1000"/>
              </a:spcBef>
              <a:spcAft>
                <a:spcPts val="0"/>
              </a:spcAft>
              <a:buSzPts val="2000"/>
              <a:buChar char="•"/>
            </a:pPr>
            <a:r>
              <a:rPr lang="en-US" sz="2000"/>
              <a:t>Slide 4 - Learning outcomes </a:t>
            </a:r>
            <a:endParaRPr sz="2000"/>
          </a:p>
          <a:p>
            <a:pPr marL="571500" lvl="0" indent="-330200" algn="l" rtl="0">
              <a:lnSpc>
                <a:spcPct val="90000"/>
              </a:lnSpc>
              <a:spcBef>
                <a:spcPts val="1000"/>
              </a:spcBef>
              <a:spcAft>
                <a:spcPts val="0"/>
              </a:spcAft>
              <a:buSzPts val="2000"/>
              <a:buChar char="•"/>
            </a:pPr>
            <a:r>
              <a:rPr lang="en-US" sz="2000"/>
              <a:t>Slides 5 - Introduction</a:t>
            </a:r>
            <a:endParaRPr sz="2000"/>
          </a:p>
          <a:p>
            <a:pPr marL="571500" lvl="0" indent="-330200" algn="l" rtl="0">
              <a:lnSpc>
                <a:spcPct val="90000"/>
              </a:lnSpc>
              <a:spcBef>
                <a:spcPts val="1000"/>
              </a:spcBef>
              <a:spcAft>
                <a:spcPts val="0"/>
              </a:spcAft>
              <a:buSzPts val="2000"/>
              <a:buChar char="•"/>
            </a:pPr>
            <a:r>
              <a:rPr lang="en-US" sz="2000"/>
              <a:t>Slide 6 - Ground rules for discussion</a:t>
            </a:r>
            <a:endParaRPr sz="2000"/>
          </a:p>
          <a:p>
            <a:pPr marL="571500" lvl="0" indent="-330200" algn="l" rtl="0">
              <a:lnSpc>
                <a:spcPct val="90000"/>
              </a:lnSpc>
              <a:spcBef>
                <a:spcPts val="1000"/>
              </a:spcBef>
              <a:spcAft>
                <a:spcPts val="0"/>
              </a:spcAft>
              <a:buSzPts val="2000"/>
              <a:buChar char="•"/>
            </a:pPr>
            <a:r>
              <a:rPr lang="en-US" sz="2000"/>
              <a:t>Slide 7 - Warm up: gender and informatics</a:t>
            </a:r>
            <a:endParaRPr sz="2000"/>
          </a:p>
          <a:p>
            <a:pPr marL="571500" lvl="0" indent="-330200" algn="l" rtl="0">
              <a:lnSpc>
                <a:spcPct val="90000"/>
              </a:lnSpc>
              <a:spcBef>
                <a:spcPts val="1000"/>
              </a:spcBef>
              <a:spcAft>
                <a:spcPts val="0"/>
              </a:spcAft>
              <a:buSzPts val="2000"/>
              <a:buChar char="•"/>
            </a:pPr>
            <a:r>
              <a:rPr lang="en-US" sz="2000"/>
              <a:t>Slide 8 - Gender disparity in informatics and STEM education</a:t>
            </a:r>
            <a:endParaRPr sz="2000"/>
          </a:p>
          <a:p>
            <a:pPr marL="571500" lvl="0" indent="-330200" algn="l" rtl="0">
              <a:lnSpc>
                <a:spcPct val="90000"/>
              </a:lnSpc>
              <a:spcBef>
                <a:spcPts val="1000"/>
              </a:spcBef>
              <a:spcAft>
                <a:spcPts val="0"/>
              </a:spcAft>
              <a:buSzPts val="2000"/>
              <a:buChar char="•"/>
            </a:pPr>
            <a:r>
              <a:rPr lang="en-US" sz="2000"/>
              <a:t>Slides 9 &amp; 10  - Understanding gender disparity in informatics education</a:t>
            </a:r>
            <a:endParaRPr sz="2000"/>
          </a:p>
          <a:p>
            <a:pPr marL="571500" lvl="0" indent="-330200" algn="l" rtl="0">
              <a:lnSpc>
                <a:spcPct val="90000"/>
              </a:lnSpc>
              <a:spcBef>
                <a:spcPts val="1000"/>
              </a:spcBef>
              <a:spcAft>
                <a:spcPts val="0"/>
              </a:spcAft>
              <a:buSzPts val="2000"/>
              <a:buChar char="•"/>
            </a:pPr>
            <a:r>
              <a:rPr lang="en-US" sz="2000"/>
              <a:t>Slide 11 - Addressing our gender bias</a:t>
            </a:r>
            <a:endParaRPr sz="2000"/>
          </a:p>
          <a:p>
            <a:pPr marL="571500" lvl="0" indent="-330200" algn="l" rtl="0">
              <a:lnSpc>
                <a:spcPct val="90000"/>
              </a:lnSpc>
              <a:spcBef>
                <a:spcPts val="1000"/>
              </a:spcBef>
              <a:spcAft>
                <a:spcPts val="0"/>
              </a:spcAft>
              <a:buSzPts val="2000"/>
              <a:buChar char="•"/>
            </a:pPr>
            <a:r>
              <a:rPr lang="en-US" sz="2000"/>
              <a:t>Slide 12 - Gender-inclusive language, resources and assessments</a:t>
            </a:r>
            <a:endParaRPr sz="2000"/>
          </a:p>
        </p:txBody>
      </p:sp>
      <p:sp>
        <p:nvSpPr>
          <p:cNvPr id="153" name="Google Shape;153;g34d60cfd5f6_0_37"/>
          <p:cNvSpPr txBox="1">
            <a:spLocks noGrp="1"/>
          </p:cNvSpPr>
          <p:nvPr>
            <p:ph type="body" idx="1"/>
          </p:nvPr>
        </p:nvSpPr>
        <p:spPr>
          <a:xfrm>
            <a:off x="5970373" y="891375"/>
            <a:ext cx="61434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13 - Gender-inclusive language in informatics classrooms</a:t>
            </a:r>
            <a:endParaRPr sz="2000"/>
          </a:p>
          <a:p>
            <a:pPr marL="571500" lvl="0" indent="-330200" algn="l" rtl="0">
              <a:lnSpc>
                <a:spcPct val="90000"/>
              </a:lnSpc>
              <a:spcBef>
                <a:spcPts val="1000"/>
              </a:spcBef>
              <a:spcAft>
                <a:spcPts val="0"/>
              </a:spcAft>
              <a:buSzPts val="2000"/>
              <a:buChar char="•"/>
            </a:pPr>
            <a:r>
              <a:rPr lang="en-US" sz="2000"/>
              <a:t>Slide 14 - Normalising failure and encouraging perseverance </a:t>
            </a:r>
            <a:endParaRPr sz="2000"/>
          </a:p>
          <a:p>
            <a:pPr marL="571500" lvl="0" indent="-330200" algn="l" rtl="0">
              <a:lnSpc>
                <a:spcPct val="90000"/>
              </a:lnSpc>
              <a:spcBef>
                <a:spcPts val="1000"/>
              </a:spcBef>
              <a:spcAft>
                <a:spcPts val="0"/>
              </a:spcAft>
              <a:buSzPts val="2000"/>
              <a:buChar char="•"/>
            </a:pPr>
            <a:r>
              <a:rPr lang="en-US" sz="2000"/>
              <a:t>Slide 15 - Beyond the classroom: encouraging engagement with informatics</a:t>
            </a:r>
            <a:endParaRPr sz="2000"/>
          </a:p>
          <a:p>
            <a:pPr marL="571500" lvl="0" indent="-330200" algn="l" rtl="0">
              <a:lnSpc>
                <a:spcPct val="90000"/>
              </a:lnSpc>
              <a:spcBef>
                <a:spcPts val="1000"/>
              </a:spcBef>
              <a:spcAft>
                <a:spcPts val="0"/>
              </a:spcAft>
              <a:buSzPts val="2000"/>
              <a:buChar char="•"/>
            </a:pPr>
            <a:r>
              <a:rPr lang="en-US" sz="2000"/>
              <a:t>Slide 16 - Pedagogical strategies: experiential learning, THINKERing and game-based approaches</a:t>
            </a:r>
            <a:endParaRPr sz="2000"/>
          </a:p>
          <a:p>
            <a:pPr marL="571500" lvl="0" indent="-330200" algn="l" rtl="0">
              <a:lnSpc>
                <a:spcPct val="90000"/>
              </a:lnSpc>
              <a:spcBef>
                <a:spcPts val="1000"/>
              </a:spcBef>
              <a:spcAft>
                <a:spcPts val="0"/>
              </a:spcAft>
              <a:buSzPts val="2000"/>
              <a:buChar char="•"/>
            </a:pPr>
            <a:r>
              <a:rPr lang="en-US" sz="2000"/>
              <a:t>Slide 17 - Creating an inclusive classroom environment</a:t>
            </a:r>
            <a:endParaRPr sz="2000"/>
          </a:p>
          <a:p>
            <a:pPr marL="571500" lvl="0" indent="-330200" algn="l" rtl="0">
              <a:lnSpc>
                <a:spcPct val="90000"/>
              </a:lnSpc>
              <a:spcBef>
                <a:spcPts val="1000"/>
              </a:spcBef>
              <a:spcAft>
                <a:spcPts val="0"/>
              </a:spcAft>
              <a:buSzPts val="2000"/>
              <a:buChar char="•"/>
            </a:pPr>
            <a:r>
              <a:rPr lang="en-US" sz="2000"/>
              <a:t>Slide 18 - Summary: 8 elements of gender inclusion</a:t>
            </a:r>
            <a:endParaRPr sz="2000"/>
          </a:p>
          <a:p>
            <a:pPr marL="571500" lvl="0" indent="-330200" algn="l" rtl="0">
              <a:lnSpc>
                <a:spcPct val="90000"/>
              </a:lnSpc>
              <a:spcBef>
                <a:spcPts val="1000"/>
              </a:spcBef>
              <a:spcAft>
                <a:spcPts val="0"/>
              </a:spcAft>
              <a:buSzPts val="2000"/>
              <a:buChar char="•"/>
            </a:pPr>
            <a:r>
              <a:rPr lang="en-US" sz="2000"/>
              <a:t>Slide 19 - Reflection and conclusion</a:t>
            </a:r>
            <a:endParaRPr sz="2000"/>
          </a:p>
          <a:p>
            <a:pPr marL="571500" lvl="0" indent="-330200" algn="l" rtl="0">
              <a:lnSpc>
                <a:spcPct val="90000"/>
              </a:lnSpc>
              <a:spcBef>
                <a:spcPts val="1000"/>
              </a:spcBef>
              <a:spcAft>
                <a:spcPts val="0"/>
              </a:spcAft>
              <a:buSzPts val="2000"/>
              <a:buChar char="•"/>
            </a:pPr>
            <a:r>
              <a:rPr lang="en-US" sz="2000"/>
              <a:t>Slide 20 - Homework / Additional tasks</a:t>
            </a:r>
            <a:endParaRPr sz="2000"/>
          </a:p>
          <a:p>
            <a:pPr marL="571500" lvl="0" indent="-330200" algn="l" rtl="0">
              <a:lnSpc>
                <a:spcPct val="90000"/>
              </a:lnSpc>
              <a:spcBef>
                <a:spcPts val="1000"/>
              </a:spcBef>
              <a:spcAft>
                <a:spcPts val="0"/>
              </a:spcAft>
              <a:buSzPts val="2000"/>
              <a:buChar char="•"/>
            </a:pPr>
            <a:r>
              <a:rPr lang="en-US" sz="2000"/>
              <a:t>Slide 21 - Additional resources</a:t>
            </a:r>
            <a:endParaRPr sz="2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g34d60cfd5f6_0_4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159" name="Google Shape;159;g34d60cfd5f6_0_43"/>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0" marR="0" lvl="0" indent="0" algn="l" rtl="0">
              <a:lnSpc>
                <a:spcPct val="90000"/>
              </a:lnSpc>
              <a:spcBef>
                <a:spcPts val="1000"/>
              </a:spcBef>
              <a:spcAft>
                <a:spcPts val="0"/>
              </a:spcAft>
              <a:buSzPts val="2200"/>
              <a:buNone/>
            </a:pPr>
            <a:r>
              <a:rPr lang="en-US"/>
              <a:t>By the end of this module teachers will be able to:</a:t>
            </a:r>
            <a:endParaRPr/>
          </a:p>
          <a:p>
            <a:pPr marL="0" marR="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a:t>Identify and  implement characteristics of gender-inclusive tasks that support gender inclusion, specifically in upper primary informatics, and explain how these characteristics can reduce gender biases and encourage equal participation.</a:t>
            </a:r>
            <a:endParaRPr/>
          </a:p>
          <a:p>
            <a:pPr marL="457200" lvl="0" indent="0" algn="l" rtl="0">
              <a:lnSpc>
                <a:spcPct val="90000"/>
              </a:lnSpc>
              <a:spcBef>
                <a:spcPts val="1000"/>
              </a:spcBef>
              <a:spcAft>
                <a:spcPts val="0"/>
              </a:spcAft>
              <a:buSzPts val="2200"/>
              <a:buNone/>
            </a:pPr>
            <a:endParaRPr/>
          </a:p>
          <a:p>
            <a:pPr marL="457200" lvl="0" indent="-368300" algn="l" rtl="0">
              <a:lnSpc>
                <a:spcPct val="90000"/>
              </a:lnSpc>
              <a:spcBef>
                <a:spcPts val="1000"/>
              </a:spcBef>
              <a:spcAft>
                <a:spcPts val="0"/>
              </a:spcAft>
              <a:buSzPts val="2200"/>
              <a:buChar char="•"/>
            </a:pPr>
            <a:r>
              <a:rPr lang="en-US"/>
              <a:t>Apply strategies for fostering gender inclusivity in Informatics teaching practices, considering best practices from research and classroom case studies.</a:t>
            </a:r>
            <a:endParaRPr/>
          </a:p>
          <a:p>
            <a:pPr marL="0" lvl="0" indent="0" algn="l" rtl="0">
              <a:lnSpc>
                <a:spcPct val="90000"/>
              </a:lnSpc>
              <a:spcBef>
                <a:spcPts val="1000"/>
              </a:spcBef>
              <a:spcAft>
                <a:spcPts val="0"/>
              </a:spcAft>
              <a:buSzPts val="2200"/>
              <a:buNone/>
            </a:pP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 &amp; lesson content</a:t>
            </a:r>
            <a:endParaRPr sz="2800" b="1">
              <a:solidFill>
                <a:srgbClr val="FFFFFF"/>
              </a:solidFill>
            </a:endParaRPr>
          </a:p>
        </p:txBody>
      </p:sp>
      <p:sp>
        <p:nvSpPr>
          <p:cNvPr id="165" name="Google Shape;165;p25"/>
          <p:cNvSpPr txBox="1">
            <a:spLocks noGrp="1"/>
          </p:cNvSpPr>
          <p:nvPr>
            <p:ph type="body" idx="2"/>
          </p:nvPr>
        </p:nvSpPr>
        <p:spPr>
          <a:xfrm>
            <a:off x="97975" y="1061275"/>
            <a:ext cx="11944500" cy="54630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800"/>
              <a:buNone/>
            </a:pPr>
            <a:r>
              <a:rPr lang="en-US">
                <a:solidFill>
                  <a:srgbClr val="1D1D1B"/>
                </a:solidFill>
              </a:rPr>
              <a:t>In this course, learners will:</a:t>
            </a:r>
            <a:endParaRPr>
              <a:solidFill>
                <a:srgbClr val="1D1D1B"/>
              </a:solidFill>
            </a:endParaRPr>
          </a:p>
          <a:p>
            <a:pPr marL="457200" lvl="0" indent="-298450" algn="l" rtl="0">
              <a:lnSpc>
                <a:spcPct val="115000"/>
              </a:lnSpc>
              <a:spcBef>
                <a:spcPts val="1200"/>
              </a:spcBef>
              <a:spcAft>
                <a:spcPts val="0"/>
              </a:spcAft>
              <a:buClr>
                <a:srgbClr val="000000"/>
              </a:buClr>
              <a:buSzPts val="1100"/>
              <a:buChar char="●"/>
            </a:pPr>
            <a:r>
              <a:rPr lang="en-US">
                <a:solidFill>
                  <a:srgbClr val="1D1D1B"/>
                </a:solidFill>
              </a:rPr>
              <a:t>Recognise the importance of gender-inclusive teaching and assessment in Informatics education</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C</a:t>
            </a:r>
            <a:r>
              <a:rPr lang="en-US">
                <a:solidFill>
                  <a:schemeClr val="dk1"/>
                </a:solidFill>
              </a:rPr>
              <a:t>ritically self-reflect on unconscious gender biases</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U</a:t>
            </a:r>
            <a:r>
              <a:rPr lang="en-US">
                <a:solidFill>
                  <a:schemeClr val="dk1"/>
                </a:solidFill>
              </a:rPr>
              <a:t>nderstand key terminology and practice using gender-inclusive language</a:t>
            </a:r>
            <a:endParaRPr>
              <a:solidFill>
                <a:srgbClr val="1D1D1B"/>
              </a:solidFill>
            </a:endParaRPr>
          </a:p>
          <a:p>
            <a:pPr marL="457200" lvl="0" indent="-298450" algn="l" rtl="0">
              <a:lnSpc>
                <a:spcPct val="115000"/>
              </a:lnSpc>
              <a:spcBef>
                <a:spcPts val="0"/>
              </a:spcBef>
              <a:spcAft>
                <a:spcPts val="0"/>
              </a:spcAft>
              <a:buClr>
                <a:srgbClr val="000000"/>
              </a:buClr>
              <a:buSzPts val="1100"/>
              <a:buChar char="●"/>
            </a:pPr>
            <a:r>
              <a:rPr lang="en-US">
                <a:solidFill>
                  <a:srgbClr val="1D1D1B"/>
                </a:solidFill>
              </a:rPr>
              <a:t>Use inclusive language and relatable examples to create a welcoming and equitable learning environment</a:t>
            </a:r>
            <a:endParaRPr>
              <a:solidFill>
                <a:srgbClr val="1D1D1B"/>
              </a:solidFill>
            </a:endParaRPr>
          </a:p>
          <a:p>
            <a:pPr marL="457200" lvl="0" indent="-298450" algn="l" rtl="0">
              <a:lnSpc>
                <a:spcPct val="115000"/>
              </a:lnSpc>
              <a:spcBef>
                <a:spcPts val="0"/>
              </a:spcBef>
              <a:spcAft>
                <a:spcPts val="0"/>
              </a:spcAft>
              <a:buClr>
                <a:srgbClr val="1D1D1B"/>
              </a:buClr>
              <a:buSzPts val="1100"/>
              <a:buChar char="●"/>
            </a:pPr>
            <a:r>
              <a:rPr lang="en-US">
                <a:solidFill>
                  <a:srgbClr val="1D1D1B"/>
                </a:solidFill>
              </a:rPr>
              <a:t>Modify assessment methods to ensure they are fair and supportive of all students</a:t>
            </a:r>
            <a:endParaRPr>
              <a:solidFill>
                <a:srgbClr val="1D1D1B"/>
              </a:solidFill>
            </a:endParaRPr>
          </a:p>
          <a:p>
            <a:pPr marL="457200" lvl="0" indent="-298450" algn="l" rtl="0">
              <a:lnSpc>
                <a:spcPct val="115000"/>
              </a:lnSpc>
              <a:spcBef>
                <a:spcPts val="0"/>
              </a:spcBef>
              <a:spcAft>
                <a:spcPts val="0"/>
              </a:spcAft>
              <a:buClr>
                <a:srgbClr val="1D1D1B"/>
              </a:buClr>
              <a:buSzPts val="1100"/>
              <a:buChar char="●"/>
            </a:pPr>
            <a:r>
              <a:rPr lang="en-US">
                <a:solidFill>
                  <a:srgbClr val="1D1D1B"/>
                </a:solidFill>
              </a:rPr>
              <a:t>Implement practical classroom strategies that actively promote inclusion and encourage participation among girls and gender minorities</a:t>
            </a:r>
            <a:endParaRPr/>
          </a:p>
          <a:p>
            <a:pPr marL="0" lvl="0" indent="0" algn="l" rtl="0">
              <a:lnSpc>
                <a:spcPct val="90000"/>
              </a:lnSpc>
              <a:spcBef>
                <a:spcPts val="1200"/>
              </a:spcBef>
              <a:spcAft>
                <a:spcPts val="0"/>
              </a:spcAft>
              <a:buClr>
                <a:schemeClr val="accent4"/>
              </a:buClr>
              <a:buSzPts val="1800"/>
              <a:buNone/>
            </a:pPr>
            <a:endParaRPr/>
          </a:p>
          <a:p>
            <a:pPr marL="0" lvl="0" indent="0" algn="l" rtl="0">
              <a:lnSpc>
                <a:spcPct val="90000"/>
              </a:lnSpc>
              <a:spcBef>
                <a:spcPts val="0"/>
              </a:spcBef>
              <a:spcAft>
                <a:spcPts val="0"/>
              </a:spcAft>
              <a:buClr>
                <a:schemeClr val="accent4"/>
              </a:buClr>
              <a:buSzPts val="1800"/>
              <a:buNone/>
            </a:pPr>
            <a:r>
              <a:rPr lang="en-US"/>
              <a:t>Activities</a:t>
            </a:r>
            <a:endParaRPr/>
          </a:p>
          <a:p>
            <a:pPr marL="0" lvl="0" indent="0" algn="l" rtl="0">
              <a:lnSpc>
                <a:spcPct val="90000"/>
              </a:lnSpc>
              <a:spcBef>
                <a:spcPts val="0"/>
              </a:spcBef>
              <a:spcAft>
                <a:spcPts val="0"/>
              </a:spcAft>
              <a:buClr>
                <a:schemeClr val="accent4"/>
              </a:buClr>
              <a:buSzPts val="1800"/>
              <a:buNone/>
            </a:pP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Exploring gender bias in informatics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Gender-Inclusive language in informatics classrooms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Gender-Inclusive teaching strategies</a:t>
            </a:r>
            <a:endParaRPr/>
          </a:p>
          <a:p>
            <a:pPr marL="800100" lvl="0" indent="-342900" algn="l" rtl="0">
              <a:lnSpc>
                <a:spcPct val="90000"/>
              </a:lnSpc>
              <a:spcBef>
                <a:spcPts val="0"/>
              </a:spcBef>
              <a:spcAft>
                <a:spcPts val="0"/>
              </a:spcAft>
              <a:buClr>
                <a:schemeClr val="accent4"/>
              </a:buClr>
              <a:buSzPts val="1800"/>
              <a:buFont typeface="Arial"/>
              <a:buAutoNum type="arabicPeriod"/>
            </a:pPr>
            <a:r>
              <a:rPr lang="en-US"/>
              <a:t>Creating an inclusive classroom environment</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g349a1326777_0_21"/>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Ground rules for discussion</a:t>
            </a:r>
            <a:endParaRPr sz="2800" b="1">
              <a:solidFill>
                <a:srgbClr val="FFFFFF"/>
              </a:solidFill>
            </a:endParaRPr>
          </a:p>
        </p:txBody>
      </p:sp>
      <p:pic>
        <p:nvPicPr>
          <p:cNvPr id="171" name="Google Shape;171;g349a1326777_0_21"/>
          <p:cNvPicPr preferRelativeResize="0"/>
          <p:nvPr/>
        </p:nvPicPr>
        <p:blipFill rotWithShape="1">
          <a:blip r:embed="rId3">
            <a:alphaModFix/>
          </a:blip>
          <a:srcRect/>
          <a:stretch/>
        </p:blipFill>
        <p:spPr>
          <a:xfrm>
            <a:off x="2509048" y="1419237"/>
            <a:ext cx="7122350" cy="474707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2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Warm up : gender and informatics</a:t>
            </a:r>
            <a:endParaRPr>
              <a:solidFill>
                <a:srgbClr val="FFFFFF"/>
              </a:solidFill>
            </a:endParaRPr>
          </a:p>
        </p:txBody>
      </p:sp>
      <p:sp>
        <p:nvSpPr>
          <p:cNvPr id="177" name="Google Shape;177;p26"/>
          <p:cNvSpPr txBox="1">
            <a:spLocks noGrp="1"/>
          </p:cNvSpPr>
          <p:nvPr>
            <p:ph type="body" idx="2"/>
          </p:nvPr>
        </p:nvSpPr>
        <p:spPr>
          <a:xfrm>
            <a:off x="97975" y="1891300"/>
            <a:ext cx="11695800" cy="4885200"/>
          </a:xfrm>
          <a:prstGeom prst="rect">
            <a:avLst/>
          </a:prstGeom>
          <a:noFill/>
          <a:ln>
            <a:noFill/>
          </a:ln>
        </p:spPr>
        <p:txBody>
          <a:bodyPr spcFirstLastPara="1" wrap="square" lIns="91425" tIns="45700" rIns="91425" bIns="45700" anchor="t" anchorCtr="0">
            <a:noAutofit/>
          </a:bodyPr>
          <a:lstStyle/>
          <a:p>
            <a:pPr marL="457200" lvl="0" indent="-387350" algn="l" rtl="0">
              <a:lnSpc>
                <a:spcPct val="90000"/>
              </a:lnSpc>
              <a:spcBef>
                <a:spcPts val="0"/>
              </a:spcBef>
              <a:spcAft>
                <a:spcPts val="0"/>
              </a:spcAft>
              <a:buSzPts val="2500"/>
              <a:buChar char="●"/>
            </a:pPr>
            <a:r>
              <a:rPr lang="en-US" sz="2500"/>
              <a:t>Is gender inclusion in informatics a problem in your school?</a:t>
            </a:r>
            <a:br>
              <a:rPr lang="en-US" sz="2500"/>
            </a:br>
            <a:endParaRPr sz="2500"/>
          </a:p>
          <a:p>
            <a:pPr marL="457200" lvl="0" indent="-387350" algn="l" rtl="0">
              <a:lnSpc>
                <a:spcPct val="90000"/>
              </a:lnSpc>
              <a:spcBef>
                <a:spcPts val="0"/>
              </a:spcBef>
              <a:spcAft>
                <a:spcPts val="0"/>
              </a:spcAft>
              <a:buSzPts val="2500"/>
              <a:buChar char="●"/>
            </a:pPr>
            <a:r>
              <a:rPr lang="en-US" sz="2500"/>
              <a:t>In your experience, do more boys than girls and gender minorities take Informatics to a higher level? Why?</a:t>
            </a:r>
            <a:br>
              <a:rPr lang="en-US" sz="2500"/>
            </a:br>
            <a:endParaRPr sz="2500"/>
          </a:p>
          <a:p>
            <a:pPr marL="457200" lvl="0" indent="-387350" algn="l" rtl="0">
              <a:lnSpc>
                <a:spcPct val="90000"/>
              </a:lnSpc>
              <a:spcBef>
                <a:spcPts val="0"/>
              </a:spcBef>
              <a:spcAft>
                <a:spcPts val="0"/>
              </a:spcAft>
              <a:buSzPts val="2500"/>
              <a:buChar char="●"/>
            </a:pPr>
            <a:r>
              <a:rPr lang="en-US" sz="2500"/>
              <a:t>Do you believe gender representation in informatics is an important issue?</a:t>
            </a:r>
            <a:endParaRPr sz="2500"/>
          </a:p>
        </p:txBody>
      </p:sp>
      <p:sp>
        <p:nvSpPr>
          <p:cNvPr id="178" name="Google Shape;178;p26"/>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a:t>Activity 1: poll and discussion</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g345e120be2b_0_20"/>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Gender disparity in informatics and STEM education</a:t>
            </a:r>
            <a:endParaRPr>
              <a:solidFill>
                <a:srgbClr val="FFFFFF"/>
              </a:solidFill>
            </a:endParaRPr>
          </a:p>
        </p:txBody>
      </p:sp>
      <p:sp>
        <p:nvSpPr>
          <p:cNvPr id="184" name="Google Shape;184;g345e120be2b_0_20"/>
          <p:cNvSpPr txBox="1">
            <a:spLocks noGrp="1"/>
          </p:cNvSpPr>
          <p:nvPr>
            <p:ph type="body" idx="2"/>
          </p:nvPr>
        </p:nvSpPr>
        <p:spPr>
          <a:xfrm>
            <a:off x="433375" y="1415975"/>
            <a:ext cx="5330400" cy="4885200"/>
          </a:xfrm>
          <a:prstGeom prst="rect">
            <a:avLst/>
          </a:prstGeom>
          <a:noFill/>
          <a:ln>
            <a:noFill/>
          </a:ln>
        </p:spPr>
        <p:txBody>
          <a:bodyPr spcFirstLastPara="1" wrap="square" lIns="91425" tIns="45700" rIns="91425" bIns="45700" anchor="t" anchorCtr="0">
            <a:noAutofit/>
          </a:bodyPr>
          <a:lstStyle/>
          <a:p>
            <a:pPr marL="457200" lvl="0" indent="-342900" algn="l" rtl="0">
              <a:lnSpc>
                <a:spcPct val="107916"/>
              </a:lnSpc>
              <a:spcBef>
                <a:spcPts val="0"/>
              </a:spcBef>
              <a:spcAft>
                <a:spcPts val="0"/>
              </a:spcAft>
              <a:buClr>
                <a:srgbClr val="151515"/>
              </a:buClr>
              <a:buSzPts val="1800"/>
              <a:buFont typeface="Calibri"/>
              <a:buChar char="●"/>
            </a:pPr>
            <a:r>
              <a:rPr lang="en-US">
                <a:solidFill>
                  <a:srgbClr val="151515"/>
                </a:solidFill>
              </a:rPr>
              <a:t>Women account for just 1 in 3 STEM graduates </a:t>
            </a:r>
            <a:r>
              <a:rPr lang="en-US">
                <a:solidFill>
                  <a:srgbClr val="1D1D1B"/>
                </a:solidFill>
              </a:rPr>
              <a:t>(</a:t>
            </a:r>
            <a:r>
              <a:rPr lang="en-US" u="sng">
                <a:solidFill>
                  <a:srgbClr val="2ED16F"/>
                </a:solidFill>
                <a:hlinkClick r:id="rId3">
                  <a:extLst>
                    <a:ext uri="{A12FA001-AC4F-418D-AE19-62706E023703}">
                      <ahyp:hlinkClr xmlns:ahyp="http://schemas.microsoft.com/office/drawing/2018/hyperlinkcolor" val="tx"/>
                    </a:ext>
                  </a:extLst>
                </a:hlinkClick>
              </a:rPr>
              <a:t>Eurostat, 2022</a:t>
            </a:r>
            <a:r>
              <a:rPr lang="en-US">
                <a:solidFill>
                  <a:srgbClr val="1D1D1B"/>
                </a:solidFill>
              </a:rPr>
              <a:t>)  </a:t>
            </a:r>
            <a:r>
              <a:rPr lang="en-US">
                <a:solidFill>
                  <a:srgbClr val="151515"/>
                </a:solidFill>
              </a:rPr>
              <a:t>and 1 in 5 IT specialists </a:t>
            </a:r>
            <a:r>
              <a:rPr lang="en-US">
                <a:solidFill>
                  <a:srgbClr val="1D1D1B"/>
                </a:solidFill>
              </a:rPr>
              <a:t> (</a:t>
            </a:r>
            <a:r>
              <a:rPr lang="en-US" u="sng">
                <a:solidFill>
                  <a:srgbClr val="2ED16F"/>
                </a:solidFill>
                <a:hlinkClick r:id="rId4">
                  <a:extLst>
                    <a:ext uri="{A12FA001-AC4F-418D-AE19-62706E023703}">
                      <ahyp:hlinkClr xmlns:ahyp="http://schemas.microsoft.com/office/drawing/2018/hyperlinkcolor" val="tx"/>
                    </a:ext>
                  </a:extLst>
                </a:hlinkClick>
              </a:rPr>
              <a:t>Digital Decade Progress Report, 2024</a:t>
            </a:r>
            <a:r>
              <a:rPr lang="en-US">
                <a:solidFill>
                  <a:srgbClr val="1D1D1B"/>
                </a:solidFill>
              </a:rPr>
              <a:t>)</a:t>
            </a:r>
            <a:r>
              <a:rPr lang="en-US">
                <a:solidFill>
                  <a:srgbClr val="151515"/>
                </a:solidFill>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Interest in computer science and informatics is particularly low amongst girls and non-binary students (</a:t>
            </a:r>
            <a:r>
              <a:rPr lang="en-US" u="sng">
                <a:solidFill>
                  <a:schemeClr val="hlink"/>
                </a:solidFill>
                <a:highlight>
                  <a:srgbClr val="FFFFFF"/>
                </a:highlight>
                <a:hlinkClick r:id="rId5"/>
              </a:rPr>
              <a:t>Ren, 2022)</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At younger ages, girls tend to outperform boys in informatics. However, girls tend to lost interest in STEM subjects as they get older</a:t>
            </a:r>
            <a:r>
              <a:rPr lang="en-US">
                <a:solidFill>
                  <a:srgbClr val="1D1D1B"/>
                </a:solidFill>
              </a:rPr>
              <a:t> (</a:t>
            </a:r>
            <a:r>
              <a:rPr lang="en-US" u="sng">
                <a:solidFill>
                  <a:srgbClr val="2ED16F"/>
                </a:solidFill>
                <a:hlinkClick r:id="rId6">
                  <a:extLst>
                    <a:ext uri="{A12FA001-AC4F-418D-AE19-62706E023703}">
                      <ahyp:hlinkClr xmlns:ahyp="http://schemas.microsoft.com/office/drawing/2018/hyperlinkcolor" val="tx"/>
                    </a:ext>
                  </a:extLst>
                </a:hlinkClick>
              </a:rPr>
              <a:t>SheFigures, 2021</a:t>
            </a:r>
            <a:r>
              <a:rPr lang="en-US">
                <a:solidFill>
                  <a:srgbClr val="1D1D1B"/>
                </a:solidFill>
              </a:rPr>
              <a:t>)</a:t>
            </a:r>
            <a:r>
              <a:rPr lang="en-US">
                <a:solidFill>
                  <a:srgbClr val="151515"/>
                </a:solidFill>
                <a:highlight>
                  <a:srgbClr val="FFFFFF"/>
                </a:highlight>
              </a:rPr>
              <a:t>.</a:t>
            </a:r>
            <a:br>
              <a:rPr lang="en-US">
                <a:solidFill>
                  <a:srgbClr val="151515"/>
                </a:solidFill>
                <a:highlight>
                  <a:srgbClr val="FFFFFF"/>
                </a:highlight>
              </a:rPr>
            </a:br>
            <a:endParaRPr>
              <a:solidFill>
                <a:srgbClr val="151515"/>
              </a:solidFill>
              <a:highlight>
                <a:srgbClr val="FFFFFF"/>
              </a:highlight>
            </a:endParaRPr>
          </a:p>
          <a:p>
            <a:pPr marL="457200" lvl="0" indent="-342900" algn="l" rtl="0">
              <a:lnSpc>
                <a:spcPct val="90000"/>
              </a:lnSpc>
              <a:spcBef>
                <a:spcPts val="0"/>
              </a:spcBef>
              <a:spcAft>
                <a:spcPts val="0"/>
              </a:spcAft>
              <a:buClr>
                <a:srgbClr val="151515"/>
              </a:buClr>
              <a:buSzPts val="1800"/>
              <a:buFont typeface="Calibri"/>
              <a:buChar char="●"/>
            </a:pPr>
            <a:r>
              <a:rPr lang="en-US">
                <a:solidFill>
                  <a:srgbClr val="151515"/>
                </a:solidFill>
                <a:highlight>
                  <a:srgbClr val="FFFFFF"/>
                </a:highlight>
              </a:rPr>
              <a:t>Beginning of secondary school (ages 11-12) is a critical period during which girls’ interest in informatics decreases (</a:t>
            </a:r>
            <a:r>
              <a:rPr lang="en-US" u="sng">
                <a:solidFill>
                  <a:schemeClr val="hlink"/>
                </a:solidFill>
                <a:highlight>
                  <a:srgbClr val="FFFFFF"/>
                </a:highlight>
                <a:hlinkClick r:id="rId7"/>
              </a:rPr>
              <a:t>De Wit et al., 2023</a:t>
            </a:r>
            <a:r>
              <a:rPr lang="en-US">
                <a:solidFill>
                  <a:srgbClr val="151515"/>
                </a:solidFill>
                <a:highlight>
                  <a:srgbClr val="FFFFFF"/>
                </a:highlight>
              </a:rPr>
              <a:t>; </a:t>
            </a:r>
            <a:r>
              <a:rPr lang="en-US" u="sng">
                <a:solidFill>
                  <a:schemeClr val="hlink"/>
                </a:solidFill>
                <a:highlight>
                  <a:srgbClr val="FFFFFF"/>
                </a:highlight>
                <a:hlinkClick r:id="rId8"/>
              </a:rPr>
              <a:t>Happe et al., 2021</a:t>
            </a:r>
            <a:r>
              <a:rPr lang="en-US">
                <a:solidFill>
                  <a:srgbClr val="151515"/>
                </a:solidFill>
                <a:highlight>
                  <a:srgbClr val="FFFFFF"/>
                </a:highlight>
              </a:rPr>
              <a:t>).</a:t>
            </a:r>
            <a:endParaRPr>
              <a:solidFill>
                <a:srgbClr val="151515"/>
              </a:solidFill>
              <a:highlight>
                <a:srgbClr val="FFFFFF"/>
              </a:highlight>
            </a:endParaRPr>
          </a:p>
        </p:txBody>
      </p:sp>
      <p:pic>
        <p:nvPicPr>
          <p:cNvPr id="185" name="Google Shape;185;g345e120be2b_0_20" title="10287296.jpg"/>
          <p:cNvPicPr preferRelativeResize="0"/>
          <p:nvPr/>
        </p:nvPicPr>
        <p:blipFill rotWithShape="1">
          <a:blip r:embed="rId9">
            <a:alphaModFix/>
          </a:blip>
          <a:srcRect/>
          <a:stretch/>
        </p:blipFill>
        <p:spPr>
          <a:xfrm>
            <a:off x="6363075" y="1144975"/>
            <a:ext cx="5427175" cy="5427175"/>
          </a:xfrm>
          <a:prstGeom prst="rect">
            <a:avLst/>
          </a:prstGeom>
          <a:noFill/>
          <a:ln>
            <a:noFill/>
          </a:ln>
        </p:spPr>
      </p:pic>
      <p:sp>
        <p:nvSpPr>
          <p:cNvPr id="186" name="Google Shape;186;g345e120be2b_0_20"/>
          <p:cNvSpPr/>
          <p:nvPr/>
        </p:nvSpPr>
        <p:spPr>
          <a:xfrm>
            <a:off x="7169625" y="1232200"/>
            <a:ext cx="3632400" cy="870600"/>
          </a:xfrm>
          <a:prstGeom prst="rect">
            <a:avLst/>
          </a:prstGeom>
          <a:solidFill>
            <a:srgbClr val="C1E5E3"/>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g34baa110314_1_25"/>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Understanding gender disparity in informatics education</a:t>
            </a:r>
            <a:endParaRPr>
              <a:solidFill>
                <a:srgbClr val="FFFFFF"/>
              </a:solidFill>
            </a:endParaRPr>
          </a:p>
        </p:txBody>
      </p:sp>
      <p:sp>
        <p:nvSpPr>
          <p:cNvPr id="192" name="Google Shape;192;g34baa110314_1_25"/>
          <p:cNvSpPr/>
          <p:nvPr/>
        </p:nvSpPr>
        <p:spPr>
          <a:xfrm>
            <a:off x="3178675" y="992900"/>
            <a:ext cx="5783100" cy="5783100"/>
          </a:xfrm>
          <a:prstGeom prst="ellipse">
            <a:avLst/>
          </a:prstGeom>
          <a:solidFill>
            <a:srgbClr val="CAF9DC"/>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g34baa110314_1_25"/>
          <p:cNvSpPr/>
          <p:nvPr/>
        </p:nvSpPr>
        <p:spPr>
          <a:xfrm>
            <a:off x="4111675" y="1922550"/>
            <a:ext cx="3917100" cy="3917400"/>
          </a:xfrm>
          <a:prstGeom prst="ellipse">
            <a:avLst/>
          </a:prstGeom>
          <a:solidFill>
            <a:srgbClr val="61ED98"/>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g34baa110314_1_25"/>
          <p:cNvSpPr/>
          <p:nvPr/>
        </p:nvSpPr>
        <p:spPr>
          <a:xfrm>
            <a:off x="5178900" y="2967350"/>
            <a:ext cx="1834200" cy="1834200"/>
          </a:xfrm>
          <a:prstGeom prst="ellipse">
            <a:avLst/>
          </a:prstGeom>
          <a:solidFill>
            <a:srgbClr val="2ED16F"/>
          </a:solidFill>
          <a:ln>
            <a:noFill/>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5" name="Google Shape;195;g34baa110314_1_25"/>
          <p:cNvSpPr txBox="1"/>
          <p:nvPr/>
        </p:nvSpPr>
        <p:spPr>
          <a:xfrm>
            <a:off x="8225100" y="1344300"/>
            <a:ext cx="2228700" cy="10089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3000"/>
              <a:buFont typeface="Arial"/>
              <a:buNone/>
            </a:pPr>
            <a:r>
              <a:rPr lang="en-US" sz="3000" b="1" i="0" u="none" strike="noStrike" cap="none">
                <a:solidFill>
                  <a:schemeClr val="accent6"/>
                </a:solidFill>
                <a:latin typeface="Calibri"/>
                <a:ea typeface="Calibri"/>
                <a:cs typeface="Calibri"/>
                <a:sym typeface="Calibri"/>
              </a:rPr>
              <a:t>societal level</a:t>
            </a:r>
            <a:endParaRPr sz="3000" b="1" i="0" u="none" strike="noStrike" cap="none">
              <a:solidFill>
                <a:schemeClr val="accent6"/>
              </a:solidFill>
              <a:latin typeface="Calibri"/>
              <a:ea typeface="Calibri"/>
              <a:cs typeface="Calibri"/>
              <a:sym typeface="Calibri"/>
            </a:endParaRPr>
          </a:p>
        </p:txBody>
      </p:sp>
      <p:sp>
        <p:nvSpPr>
          <p:cNvPr id="196" name="Google Shape;196;g34baa110314_1_25"/>
          <p:cNvSpPr txBox="1"/>
          <p:nvPr/>
        </p:nvSpPr>
        <p:spPr>
          <a:xfrm>
            <a:off x="4242600" y="5767100"/>
            <a:ext cx="37068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700"/>
              <a:buFont typeface="Arial"/>
              <a:buNone/>
            </a:pPr>
            <a:r>
              <a:rPr lang="en-US" sz="2500" b="1" i="0" u="none" strike="noStrike" cap="none">
                <a:solidFill>
                  <a:srgbClr val="16C45B"/>
                </a:solidFill>
                <a:latin typeface="Calibri"/>
                <a:ea typeface="Calibri"/>
                <a:cs typeface="Calibri"/>
                <a:sym typeface="Calibri"/>
              </a:rPr>
              <a:t>whole school </a:t>
            </a:r>
            <a:endParaRPr sz="2500" b="1" i="0" u="none" strike="noStrike" cap="none">
              <a:solidFill>
                <a:srgbClr val="16C45B"/>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700"/>
              <a:buFont typeface="Arial"/>
              <a:buNone/>
            </a:pPr>
            <a:r>
              <a:rPr lang="en-US" sz="2500" b="1" i="0" u="none" strike="noStrike" cap="none">
                <a:solidFill>
                  <a:srgbClr val="16C45B"/>
                </a:solidFill>
                <a:latin typeface="Calibri"/>
                <a:ea typeface="Calibri"/>
                <a:cs typeface="Calibri"/>
                <a:sym typeface="Calibri"/>
              </a:rPr>
              <a:t>level</a:t>
            </a:r>
            <a:endParaRPr sz="2500" b="1" i="0" u="none" strike="noStrike" cap="none">
              <a:solidFill>
                <a:srgbClr val="16C45B"/>
              </a:solidFill>
              <a:latin typeface="Calibri"/>
              <a:ea typeface="Calibri"/>
              <a:cs typeface="Calibri"/>
              <a:sym typeface="Calibri"/>
            </a:endParaRPr>
          </a:p>
        </p:txBody>
      </p:sp>
      <p:sp>
        <p:nvSpPr>
          <p:cNvPr id="197" name="Google Shape;197;g34baa110314_1_25"/>
          <p:cNvSpPr txBox="1"/>
          <p:nvPr/>
        </p:nvSpPr>
        <p:spPr>
          <a:xfrm>
            <a:off x="4824300" y="2143950"/>
            <a:ext cx="2543400" cy="1008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100"/>
              <a:buFont typeface="Arial"/>
              <a:buNone/>
            </a:pPr>
            <a:r>
              <a:rPr lang="en-US" sz="1900" b="1" i="0" u="none" strike="noStrike" cap="none">
                <a:solidFill>
                  <a:srgbClr val="F2F2F2"/>
                </a:solidFill>
                <a:latin typeface="Calibri"/>
                <a:ea typeface="Calibri"/>
                <a:cs typeface="Calibri"/>
                <a:sym typeface="Calibri"/>
              </a:rPr>
              <a:t>student-teacher interactions</a:t>
            </a:r>
            <a:endParaRPr sz="1900" b="1" i="0" u="none" strike="noStrike" cap="none">
              <a:solidFill>
                <a:srgbClr val="F2F2F2"/>
              </a:solidFill>
              <a:latin typeface="Calibri"/>
              <a:ea typeface="Calibri"/>
              <a:cs typeface="Calibri"/>
              <a:sym typeface="Calibri"/>
            </a:endParaRPr>
          </a:p>
        </p:txBody>
      </p:sp>
      <p:sp>
        <p:nvSpPr>
          <p:cNvPr id="198" name="Google Shape;198;g34baa110314_1_25"/>
          <p:cNvSpPr txBox="1"/>
          <p:nvPr/>
        </p:nvSpPr>
        <p:spPr>
          <a:xfrm>
            <a:off x="5372275" y="3429000"/>
            <a:ext cx="1548300" cy="9045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1800" b="1" i="0" u="none" strike="noStrike" cap="none">
                <a:solidFill>
                  <a:srgbClr val="F3F3F3"/>
                </a:solidFill>
                <a:latin typeface="Calibri"/>
                <a:ea typeface="Calibri"/>
                <a:cs typeface="Calibri"/>
                <a:sym typeface="Calibri"/>
              </a:rPr>
              <a:t>classroom peer dynamics</a:t>
            </a:r>
            <a:endParaRPr sz="1800" b="1" i="0" u="none" strike="noStrike" cap="none">
              <a:solidFill>
                <a:srgbClr val="F3F3F3"/>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4169</Words>
  <Application>Microsoft Office PowerPoint</Application>
  <PresentationFormat>Widescreen</PresentationFormat>
  <Paragraphs>283</Paragraphs>
  <Slides>22</Slides>
  <Notes>22</Notes>
  <HiddenSlides>0</HiddenSlides>
  <MMClips>0</MMClips>
  <ScaleCrop>false</ScaleCrop>
  <HeadingPairs>
    <vt:vector size="6" baseType="variant">
      <vt:variant>
        <vt:lpstr>Fonts Used</vt:lpstr>
      </vt:variant>
      <vt:variant>
        <vt:i4>3</vt:i4>
      </vt:variant>
      <vt:variant>
        <vt:lpstr>Theme</vt:lpstr>
      </vt:variant>
      <vt:variant>
        <vt:i4>5</vt:i4>
      </vt:variant>
      <vt:variant>
        <vt:lpstr>Slide Titles</vt:lpstr>
      </vt:variant>
      <vt:variant>
        <vt:i4>22</vt:i4>
      </vt:variant>
    </vt:vector>
  </HeadingPairs>
  <TitlesOfParts>
    <vt:vector size="30" baseType="lpstr">
      <vt:lpstr>Calibri</vt:lpstr>
      <vt:lpstr>Arial</vt:lpstr>
      <vt:lpstr>Open Sans</vt:lpstr>
      <vt:lpstr>CARDET Course template - Cover page</vt:lpstr>
      <vt:lpstr>CARDET Course template</vt:lpstr>
      <vt:lpstr>CARDET Course template</vt:lpstr>
      <vt:lpstr>CARDET Course template</vt:lpstr>
      <vt:lpstr>CARDET Course template - Cover page</vt:lpstr>
      <vt:lpstr>WP3: Teacher training for authentic and gender inclusive informatics education</vt:lpstr>
      <vt:lpstr>Module 3: THINKER Framework - gender inclusive approach to informatic teaching and assessment</vt:lpstr>
      <vt:lpstr>Contents</vt:lpstr>
      <vt:lpstr>Learning outcomes</vt:lpstr>
      <vt:lpstr>Introduction &amp; lesson content</vt:lpstr>
      <vt:lpstr>Ground rules for discussion</vt:lpstr>
      <vt:lpstr>Warm up : gender and informatics</vt:lpstr>
      <vt:lpstr>Gender disparity in informatics and STEM education</vt:lpstr>
      <vt:lpstr>Understanding gender disparity in informatics education</vt:lpstr>
      <vt:lpstr>Understanding gender disparity in informatics education</vt:lpstr>
      <vt:lpstr>Addressing our gender bias</vt:lpstr>
      <vt:lpstr>Gender-inclusive language, resources and assessments</vt:lpstr>
      <vt:lpstr>Activity 2: Gender-inclusive language in informatics classrooms</vt:lpstr>
      <vt:lpstr>Normalising failure and encouraging perseverance</vt:lpstr>
      <vt:lpstr>Beyond the classroom: encouraging engagement with informatics</vt:lpstr>
      <vt:lpstr>Pedagogical strategies : experiential learning, THINKERing &amp; game-based approaches</vt:lpstr>
      <vt:lpstr>Creating an inclusive classroom environment</vt:lpstr>
      <vt:lpstr>Summary: 8 elements of gender inclusion</vt:lpstr>
      <vt:lpstr>Reflection and conclusion</vt:lpstr>
      <vt:lpstr>Homework / Additional tasks</vt:lpstr>
      <vt:lpstr>Additional resources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2025-11-02T00:44:42Z</dcterms:modified>
</cp:coreProperties>
</file>