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6858000" cy="9144000"/>
  <p:embeddedFontLst>
    <p:embeddedFont>
      <p:font typeface="Open Sans" panose="020B0606030504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hVVd1LNC8b6dWYMGMxbyn7Ll+mH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70" d="100"/>
          <a:sy n="70" d="100"/>
        </p:scale>
        <p:origin x="70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font" Target="fonts/font1.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463f4b7b19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g3463f4b7b19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53" name="Google Shape;153;g3463f4b7b19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463f4b7b19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g3463f4b7b19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60" name="Google Shape;160;g3463f4b7b19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63f4b7b19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463f4b7b19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67" name="Google Shape;167;g3463f4b7b19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45e16aeeaa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g345e16aeeaa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https://www.freepik.com/free-photo/top-view-business-concept-office-accessories-wooden-table-office-supplies-study-work-concept-toning_1191564.htm#fromView=search&amp;page=1&amp;position=5&amp;uuid=7eab1ddc-54d2-4357-bdcd-767c1a9e322b&amp;query=lesson+planning</a:t>
            </a:r>
            <a:endParaRPr/>
          </a:p>
        </p:txBody>
      </p:sp>
      <p:sp>
        <p:nvSpPr>
          <p:cNvPr id="174" name="Google Shape;174;g345e16aeeaa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45e16aeeaa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345e16aeeaa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83" name="Google Shape;183;g345e16aeeaa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191" name="Google Shape;19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58cd5ba7f0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7" name="Google Shape;197;g358cd5ba7f0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800" b="0" i="0" u="none" strike="noStrike">
                <a:solidFill>
                  <a:srgbClr val="1D1D1B"/>
                </a:solidFill>
                <a:latin typeface="Calibri"/>
                <a:ea typeface="Calibri"/>
                <a:cs typeface="Calibri"/>
                <a:sym typeface="Calibri"/>
              </a:rPr>
              <a:t>Split into small groups and give each group a sheet of paper. Then start a timer for 2 minutes and challenge them to write down as many of the 9 authentic learning elements they can remember. The first team to complete is the winner of Round 1. </a:t>
            </a:r>
            <a:endParaRPr b="0"/>
          </a:p>
          <a:p>
            <a:pPr marL="457200" lvl="0" indent="-228600" algn="l" rtl="0">
              <a:lnSpc>
                <a:spcPct val="100000"/>
              </a:lnSpc>
              <a:spcBef>
                <a:spcPts val="0"/>
              </a:spcBef>
              <a:spcAft>
                <a:spcPts val="0"/>
              </a:spcAft>
              <a:buSzPts val="1400"/>
              <a:buNone/>
            </a:pPr>
            <a:br>
              <a:rPr lang="en-US" b="0"/>
            </a:br>
            <a:r>
              <a:rPr lang="en-US" sz="1800" b="0" i="0" u="none" strike="noStrike">
                <a:solidFill>
                  <a:srgbClr val="1D1D1B"/>
                </a:solidFill>
                <a:latin typeface="Calibri"/>
                <a:ea typeface="Calibri"/>
                <a:cs typeface="Calibri"/>
                <a:sym typeface="Calibri"/>
              </a:rPr>
              <a:t>Round 2: The next challenge is to remember, or come up with examples for each element related to informatics. The first to complete all 9 wins round 2. </a:t>
            </a:r>
            <a:endParaRPr b="0"/>
          </a:p>
          <a:p>
            <a:pPr marL="457200" lvl="0" indent="-228600" algn="l" rtl="0">
              <a:lnSpc>
                <a:spcPct val="100000"/>
              </a:lnSpc>
              <a:spcBef>
                <a:spcPts val="0"/>
              </a:spcBef>
              <a:spcAft>
                <a:spcPts val="0"/>
              </a:spcAft>
              <a:buSzPts val="1400"/>
              <a:buNone/>
            </a:pPr>
            <a:br>
              <a:rPr lang="en-US" b="0"/>
            </a:br>
            <a:r>
              <a:rPr lang="en-US" sz="1800" b="0" i="0" u="none" strike="noStrike">
                <a:solidFill>
                  <a:srgbClr val="1D1D1B"/>
                </a:solidFill>
                <a:latin typeface="Calibri"/>
                <a:ea typeface="Calibri"/>
                <a:cs typeface="Calibri"/>
                <a:sym typeface="Calibri"/>
              </a:rPr>
              <a:t>Optional: To add a fun gamification element, bring a ding bell and ask the groups to finish to race to ring the bell! </a:t>
            </a:r>
            <a:endParaRPr b="0"/>
          </a:p>
          <a:p>
            <a:pPr marL="457200" lvl="0" indent="-228600" algn="l" rtl="0">
              <a:lnSpc>
                <a:spcPct val="100000"/>
              </a:lnSpc>
              <a:spcBef>
                <a:spcPts val="0"/>
              </a:spcBef>
              <a:spcAft>
                <a:spcPts val="0"/>
              </a:spcAft>
              <a:buSzPts val="1400"/>
              <a:buNone/>
            </a:pPr>
            <a:endParaRPr/>
          </a:p>
        </p:txBody>
      </p:sp>
      <p:sp>
        <p:nvSpPr>
          <p:cNvPr id="121" name="Google Shape;12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45e16aeea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345e16aeea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https://www.freepik.com/free-photo/top-view-chess-pieces_9393780.htm#fromView=search&amp;page=1&amp;position=1&amp;uuid=51d7ea55-1837-4634-b6fe-4bd85863cd8d&amp;query=groups+in+a+circle</a:t>
            </a:r>
            <a:endParaRPr/>
          </a:p>
        </p:txBody>
      </p:sp>
      <p:sp>
        <p:nvSpPr>
          <p:cNvPr id="130" name="Google Shape;130;g345e16aeea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463f4b7b19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3463f4b7b19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39" name="Google Shape;139;g3463f4b7b19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463f4b7b19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463f4b7b19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46" name="Google Shape;146;g3463f4b7b19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CA864E79-EA41-37F8-66F7-AC4BBA94AE0E}"/>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16A8E806-6007-BDE3-436D-1E8454661B87}"/>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p4"/>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p4"/>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7">
              <a:alphaModFix/>
            </a:blip>
            <a:srcRect l="6517" t="2903" r="6453"/>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C5CC35D7-1981-A7F4-AE91-858CA339FD07}"/>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8cd5ba7f0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8cd5ba7f0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7">
              <a:alphaModFix/>
            </a:blip>
            <a:srcRect l="6517" t="2903" r="6454"/>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506601D5-00AF-EC0B-A59B-FBE17814BE9C}"/>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8cd5ba7f0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8cd5ba7f0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058"/>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8cd5ba7f0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thinker.ucd.ie/resources/framework-and-toolkit/"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hyperlink" Target="about:blank"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463f4b7b19_0_2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56" name="Google Shape;156;g3463f4b7b19_0_29"/>
          <p:cNvSpPr txBox="1">
            <a:spLocks noGrp="1"/>
          </p:cNvSpPr>
          <p:nvPr>
            <p:ph type="body" idx="1"/>
          </p:nvPr>
        </p:nvSpPr>
        <p:spPr>
          <a:xfrm>
            <a:off x="97971" y="9579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Case study </a:t>
            </a:r>
            <a:r>
              <a:rPr lang="en-US"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3</a:t>
            </a:r>
            <a:r>
              <a:rPr lang="en-US" sz="2400" b="1"/>
              <a:t>: Virtual museum of gender and identity</a:t>
            </a:r>
            <a:endParaRPr sz="2400" b="1"/>
          </a:p>
          <a:p>
            <a:pPr marL="0" marR="0" lvl="0" indent="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What authentic learning elements are evident in this museum design activity? Support your answer with references to the task.</a:t>
            </a:r>
            <a:endParaRPr/>
          </a:p>
          <a:p>
            <a:pPr marL="457200" marR="0" lvl="0" indent="-368300" algn="l" rtl="0">
              <a:lnSpc>
                <a:spcPct val="115000"/>
              </a:lnSpc>
              <a:spcBef>
                <a:spcPts val="0"/>
              </a:spcBef>
              <a:spcAft>
                <a:spcPts val="0"/>
              </a:spcAft>
              <a:buSzPts val="2200"/>
              <a:buAutoNum type="arabicPeriod"/>
            </a:pPr>
            <a:r>
              <a:rPr lang="en-US"/>
              <a:t>How does this activity model real-world roles like curators, historians, and designers?</a:t>
            </a:r>
            <a:endParaRPr/>
          </a:p>
          <a:p>
            <a:pPr marL="457200" marR="0" lvl="0" indent="-368300" algn="l" rtl="0">
              <a:lnSpc>
                <a:spcPct val="115000"/>
              </a:lnSpc>
              <a:spcBef>
                <a:spcPts val="0"/>
              </a:spcBef>
              <a:spcAft>
                <a:spcPts val="0"/>
              </a:spcAft>
              <a:buSzPts val="2200"/>
              <a:buAutoNum type="arabicPeriod"/>
            </a:pPr>
            <a:r>
              <a:rPr lang="en-US"/>
              <a:t>What digital and social skills are learners practicing that are relevant beyond the classroom?</a:t>
            </a:r>
            <a:endParaRPr/>
          </a:p>
          <a:p>
            <a:pPr marL="571500" marR="0" lvl="0" indent="-203200" algn="l" rtl="0">
              <a:lnSpc>
                <a:spcPct val="90000"/>
              </a:lnSpc>
              <a:spcBef>
                <a:spcPts val="1000"/>
              </a:spcBef>
              <a:spcAft>
                <a:spcPts val="0"/>
              </a:spcAft>
              <a:buClr>
                <a:schemeClr val="accent4"/>
              </a:buClr>
              <a:buSzPts val="2200"/>
              <a:buFont typeface="Arial"/>
              <a:buNone/>
            </a:pPr>
            <a:endParaRPr b="1"/>
          </a:p>
          <a:p>
            <a:pPr marL="571500" marR="0" lvl="0" indent="-203200" algn="l" rtl="0">
              <a:lnSpc>
                <a:spcPct val="90000"/>
              </a:lnSpc>
              <a:spcBef>
                <a:spcPts val="1000"/>
              </a:spcBef>
              <a:spcAft>
                <a:spcPts val="0"/>
              </a:spcAft>
              <a:buClr>
                <a:schemeClr val="accent4"/>
              </a:buClr>
              <a:buSzPts val="2200"/>
              <a:buFont typeface="Arial"/>
              <a:buNone/>
            </a:pPr>
            <a:endParaRPr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3463f4b7b19_0_3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63" name="Google Shape;163;g3463f4b7b19_0_36"/>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r>
              <a:rPr lang="en-US" sz="2400" b="1"/>
              <a:t>Case Study </a:t>
            </a:r>
            <a:r>
              <a:rPr lang="en-US"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4</a:t>
            </a:r>
            <a:r>
              <a:rPr lang="en-US" sz="2400" b="1"/>
              <a:t>: App the gap</a:t>
            </a:r>
            <a:endParaRPr b="1"/>
          </a:p>
          <a:p>
            <a:pPr marL="571500" marR="0" lvl="0" indent="-20320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Which authentic learning elements are included in this app design challenge? Explain your choices.</a:t>
            </a:r>
            <a:endParaRPr/>
          </a:p>
          <a:p>
            <a:pPr marL="457200" marR="0" lvl="0" indent="-368300" algn="l" rtl="0">
              <a:lnSpc>
                <a:spcPct val="115000"/>
              </a:lnSpc>
              <a:spcBef>
                <a:spcPts val="0"/>
              </a:spcBef>
              <a:spcAft>
                <a:spcPts val="0"/>
              </a:spcAft>
              <a:buSzPts val="2200"/>
              <a:buAutoNum type="arabicPeriod"/>
            </a:pPr>
            <a:r>
              <a:rPr lang="en-US"/>
              <a:t>How do ethical considerations shape the direction of student learning and creativity in this task?</a:t>
            </a:r>
            <a:endParaRPr/>
          </a:p>
          <a:p>
            <a:pPr marL="457200" marR="0" lvl="0" indent="-368300" algn="l" rtl="0">
              <a:lnSpc>
                <a:spcPct val="115000"/>
              </a:lnSpc>
              <a:spcBef>
                <a:spcPts val="0"/>
              </a:spcBef>
              <a:spcAft>
                <a:spcPts val="0"/>
              </a:spcAft>
              <a:buSzPts val="2200"/>
              <a:buAutoNum type="arabicPeriod"/>
            </a:pPr>
            <a:r>
              <a:rPr lang="en-US"/>
              <a:t>What teaching strategies would best support collaboration and user-centered design in this scenario?</a:t>
            </a:r>
            <a:endParaRPr/>
          </a:p>
          <a:p>
            <a:pPr marL="457200" marR="0" lvl="0" indent="-368300" algn="l" rtl="0">
              <a:lnSpc>
                <a:spcPct val="115000"/>
              </a:lnSpc>
              <a:spcBef>
                <a:spcPts val="0"/>
              </a:spcBef>
              <a:spcAft>
                <a:spcPts val="0"/>
              </a:spcAft>
              <a:buSzPts val="2200"/>
              <a:buAutoNum type="arabicPeriod"/>
            </a:pPr>
            <a:r>
              <a:rPr lang="en-US"/>
              <a:t>How does this activity prepare students to become socially-conscious innovators in tech fields?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63f4b7b19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70" name="Google Shape;170;g3463f4b7b19_0_42"/>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Whole group discussion questions</a:t>
            </a:r>
            <a:endParaRPr sz="2400" b="1"/>
          </a:p>
          <a:p>
            <a:pPr marL="571500" marR="0" lvl="0" indent="-20320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 Which of the 9 elements do you think are most underused in informatics classrooms—and what would it take to integrate them more fully into your own teaching?</a:t>
            </a:r>
            <a:endParaRPr/>
          </a:p>
          <a:p>
            <a:pPr marL="457200" marR="0" lvl="0" indent="-368300" algn="l" rtl="0">
              <a:lnSpc>
                <a:spcPct val="115000"/>
              </a:lnSpc>
              <a:spcBef>
                <a:spcPts val="0"/>
              </a:spcBef>
              <a:spcAft>
                <a:spcPts val="0"/>
              </a:spcAft>
              <a:buSzPts val="2200"/>
              <a:buAutoNum type="arabicPeriod"/>
            </a:pPr>
            <a:r>
              <a:rPr lang="en-US"/>
              <a:t>Based on the two lessons we have covered, share your thoughts on how can authentic learning in informatics help students move from being tech users to tech creators and problem-solvers.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345e16aeeaa_0_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Writing an authentic learning informatics activity </a:t>
            </a:r>
            <a:endParaRPr/>
          </a:p>
        </p:txBody>
      </p:sp>
      <p:sp>
        <p:nvSpPr>
          <p:cNvPr id="177" name="Google Shape;177;g345e16aeeaa_0_6"/>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368300" marR="0" lvl="0" indent="0" algn="l" rtl="0">
              <a:lnSpc>
                <a:spcPct val="90000"/>
              </a:lnSpc>
              <a:spcBef>
                <a:spcPts val="1000"/>
              </a:spcBef>
              <a:spcAft>
                <a:spcPts val="0"/>
              </a:spcAft>
              <a:buClr>
                <a:schemeClr val="accent4"/>
              </a:buClr>
              <a:buSzPts val="2200"/>
              <a:buFont typeface="Arial"/>
              <a:buNone/>
            </a:pPr>
            <a:r>
              <a:rPr lang="en-US" b="1"/>
              <a:t>All lesson plans must include a) authentic context and b) authentic task and c) at least 3 other elements from the authentic learning model. </a:t>
            </a:r>
            <a:endParaRPr/>
          </a:p>
          <a:p>
            <a:pPr marL="368300" marR="0" lvl="0" indent="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78" name="Google Shape;178;g345e16aeeaa_0_6"/>
          <p:cNvPicPr preferRelativeResize="0"/>
          <p:nvPr/>
        </p:nvPicPr>
        <p:blipFill rotWithShape="1">
          <a:blip r:embed="rId3">
            <a:alphaModFix/>
          </a:blip>
          <a:srcRect/>
          <a:stretch/>
        </p:blipFill>
        <p:spPr>
          <a:xfrm>
            <a:off x="2720450" y="2253725"/>
            <a:ext cx="6093701" cy="4062474"/>
          </a:xfrm>
          <a:prstGeom prst="rect">
            <a:avLst/>
          </a:prstGeom>
          <a:noFill/>
          <a:ln>
            <a:noFill/>
          </a:ln>
        </p:spPr>
      </p:pic>
      <p:sp>
        <p:nvSpPr>
          <p:cNvPr id="179" name="Google Shape;179;g345e16aeeaa_0_6"/>
          <p:cNvSpPr txBox="1"/>
          <p:nvPr/>
        </p:nvSpPr>
        <p:spPr>
          <a:xfrm>
            <a:off x="6105200" y="6378950"/>
            <a:ext cx="2723100" cy="479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g345e16aeeaa_0_12"/>
          <p:cNvPicPr preferRelativeResize="0"/>
          <p:nvPr/>
        </p:nvPicPr>
        <p:blipFill rotWithShape="1">
          <a:blip r:embed="rId3">
            <a:alphaModFix amt="13000"/>
          </a:blip>
          <a:srcRect/>
          <a:stretch/>
        </p:blipFill>
        <p:spPr>
          <a:xfrm>
            <a:off x="496600" y="891928"/>
            <a:ext cx="11627401" cy="5966076"/>
          </a:xfrm>
          <a:prstGeom prst="rect">
            <a:avLst/>
          </a:prstGeom>
          <a:noFill/>
          <a:ln>
            <a:noFill/>
          </a:ln>
        </p:spPr>
      </p:pic>
      <p:sp>
        <p:nvSpPr>
          <p:cNvPr id="186" name="Google Shape;186;g345e16aeeaa_0_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4: Review and reflect </a:t>
            </a:r>
            <a:endParaRPr/>
          </a:p>
        </p:txBody>
      </p:sp>
      <p:sp>
        <p:nvSpPr>
          <p:cNvPr id="187" name="Google Shape;187;g345e16aeeaa_0_12"/>
          <p:cNvSpPr txBox="1"/>
          <p:nvPr/>
        </p:nvSpPr>
        <p:spPr>
          <a:xfrm>
            <a:off x="247496" y="1648593"/>
            <a:ext cx="11944500" cy="5870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200000"/>
              </a:lnSpc>
              <a:spcBef>
                <a:spcPts val="1000"/>
              </a:spcBef>
              <a:spcAft>
                <a:spcPts val="0"/>
              </a:spcAft>
              <a:buClr>
                <a:srgbClr val="2B454E"/>
              </a:buClr>
              <a:buSzPts val="2500"/>
              <a:buFont typeface="Arial"/>
              <a:buAutoNum type="arabicPeriod"/>
            </a:pPr>
            <a:r>
              <a:rPr lang="en-US" sz="2500" b="0" i="0" u="none" strike="noStrike" cap="none">
                <a:solidFill>
                  <a:srgbClr val="2B454E"/>
                </a:solidFill>
                <a:latin typeface="Calibri"/>
                <a:ea typeface="Calibri"/>
                <a:cs typeface="Calibri"/>
                <a:sym typeface="Calibri"/>
              </a:rPr>
              <a:t>Today I learned about _________. </a:t>
            </a:r>
            <a:endParaRPr sz="2500" b="0" i="0" u="none" strike="noStrike" cap="none">
              <a:solidFill>
                <a:srgbClr val="2B454E"/>
              </a:solidFill>
              <a:latin typeface="Calibri"/>
              <a:ea typeface="Calibri"/>
              <a:cs typeface="Calibri"/>
              <a:sym typeface="Calibri"/>
            </a:endParaRPr>
          </a:p>
          <a:p>
            <a:pPr marL="457200" marR="0" lvl="0" indent="-387350" algn="l" rtl="0">
              <a:lnSpc>
                <a:spcPct val="200000"/>
              </a:lnSpc>
              <a:spcBef>
                <a:spcPts val="0"/>
              </a:spcBef>
              <a:spcAft>
                <a:spcPts val="0"/>
              </a:spcAft>
              <a:buClr>
                <a:srgbClr val="2B454E"/>
              </a:buClr>
              <a:buSzPts val="2500"/>
              <a:buFont typeface="Arial"/>
              <a:buAutoNum type="arabicPeriod"/>
            </a:pPr>
            <a:r>
              <a:rPr lang="en-US" sz="2500" b="0" i="0" u="none" strike="noStrike" cap="none">
                <a:solidFill>
                  <a:srgbClr val="2B454E"/>
                </a:solidFill>
                <a:latin typeface="Calibri"/>
                <a:ea typeface="Calibri"/>
                <a:cs typeface="Calibri"/>
                <a:sym typeface="Calibri"/>
              </a:rPr>
              <a:t>After learning about _____ I am reflective of my own practices of _____.</a:t>
            </a:r>
            <a:endParaRPr sz="2500" b="0" i="0" u="none" strike="noStrike" cap="none">
              <a:solidFill>
                <a:srgbClr val="2B454E"/>
              </a:solidFill>
              <a:latin typeface="Calibri"/>
              <a:ea typeface="Calibri"/>
              <a:cs typeface="Calibri"/>
              <a:sym typeface="Calibri"/>
            </a:endParaRPr>
          </a:p>
          <a:p>
            <a:pPr marL="457200" marR="0" lvl="0" indent="-387350" algn="l" rtl="0">
              <a:lnSpc>
                <a:spcPct val="200000"/>
              </a:lnSpc>
              <a:spcBef>
                <a:spcPts val="0"/>
              </a:spcBef>
              <a:spcAft>
                <a:spcPts val="0"/>
              </a:spcAft>
              <a:buClr>
                <a:srgbClr val="2B454E"/>
              </a:buClr>
              <a:buSzPts val="2500"/>
              <a:buFont typeface="Arial"/>
              <a:buAutoNum type="arabicPeriod"/>
            </a:pPr>
            <a:r>
              <a:rPr lang="en-US" sz="2500" b="0" i="0" u="none" strike="noStrike" cap="none">
                <a:solidFill>
                  <a:srgbClr val="2B454E"/>
                </a:solidFill>
                <a:latin typeface="Calibri"/>
                <a:ea typeface="Calibri"/>
                <a:cs typeface="Calibri"/>
                <a:sym typeface="Calibri"/>
              </a:rPr>
              <a:t>I am still curious about __________.</a:t>
            </a:r>
            <a:endParaRPr sz="2500" b="0" i="0" u="none" strike="noStrike" cap="none">
              <a:solidFill>
                <a:srgbClr val="2B454E"/>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194" name="Google Shape;194;p18"/>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SzPts val="2200"/>
              <a:buChar char="•"/>
            </a:pPr>
            <a:r>
              <a:rPr lang="en-US"/>
              <a:t>THINKER project (2024). WP2 / D2.2 THINKER Framework and Toolkit – Learning Scenarios. Available at </a:t>
            </a:r>
            <a:r>
              <a:rPr lang="en-US" u="sng">
                <a:solidFill>
                  <a:schemeClr val="hlink"/>
                </a:solidFill>
                <a:hlinkClick r:id="rId3"/>
              </a:rPr>
              <a:t>https://thinker.ucd.ie/</a:t>
            </a:r>
            <a:r>
              <a:rPr lang="en-US" u="sng">
                <a:solidFill>
                  <a:schemeClr val="hlink"/>
                </a:solidFill>
                <a:hlinkClick r:id="rId3"/>
              </a:rPr>
              <a:t>resources/framework-and-toolkit/</a:t>
            </a:r>
            <a:endParaRPr/>
          </a:p>
          <a:p>
            <a:pPr marL="571500" lvl="0" indent="-342900" algn="l" rtl="0">
              <a:lnSpc>
                <a:spcPct val="90000"/>
              </a:lnSpc>
              <a:spcBef>
                <a:spcPts val="1000"/>
              </a:spcBef>
              <a:spcAft>
                <a:spcPts val="0"/>
              </a:spcAft>
              <a:buSzPts val="2200"/>
              <a:buChar char="•"/>
            </a:pPr>
            <a:r>
              <a:rPr lang="en-US"/>
              <a:t>THINKER project (2024). WP2 / D2.2 THINKER Framework and Toolkit. Available at </a:t>
            </a:r>
            <a:r>
              <a:rPr lang="en-US" u="sng">
                <a:solidFill>
                  <a:schemeClr val="hlink"/>
                </a:solidFill>
                <a:hlinkClick r:id="rId4"/>
              </a:rPr>
              <a:t>https://</a:t>
            </a:r>
            <a:r>
              <a:rPr lang="en-US" u="sng">
                <a:solidFill>
                  <a:schemeClr val="hlink"/>
                </a:solidFill>
                <a:hlinkClick r:id="rId4"/>
              </a:rPr>
              <a:t>THINKER</a:t>
            </a:r>
            <a:r>
              <a:rPr lang="en-US" u="sng">
                <a:solidFill>
                  <a:schemeClr val="hlink"/>
                </a:solidFill>
                <a:hlinkClick r:id="rId4"/>
              </a:rPr>
              <a:t>- project.eu/resources/framework-and-toolkit/</a:t>
            </a:r>
            <a:endParaRPr/>
          </a:p>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grpSp>
        <p:nvGrpSpPr>
          <p:cNvPr id="199" name="Google Shape;199;g358cd5ba7f0_0_40"/>
          <p:cNvGrpSpPr/>
          <p:nvPr/>
        </p:nvGrpSpPr>
        <p:grpSpPr>
          <a:xfrm>
            <a:off x="2179811" y="4729766"/>
            <a:ext cx="7832078" cy="1110328"/>
            <a:chOff x="2179603" y="4888792"/>
            <a:chExt cx="7798544" cy="1110328"/>
          </a:xfrm>
        </p:grpSpPr>
        <p:pic>
          <p:nvPicPr>
            <p:cNvPr id="200" name="Google Shape;200;g358cd5ba7f0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201" name="Google Shape;201;g358cd5ba7f0_0_4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202" name="Google Shape;202;g358cd5ba7f0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203" name="Google Shape;203;g358cd5ba7f0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204" name="Google Shape;204;g358cd5ba7f0_0_40"/>
            <p:cNvPicPr preferRelativeResize="0"/>
            <p:nvPr/>
          </p:nvPicPr>
          <p:blipFill rotWithShape="1">
            <a:blip r:embed="rId7">
              <a:alphaModFix/>
            </a:blip>
            <a:srcRect l="6517" t="2903" r="6454"/>
            <a:stretch/>
          </p:blipFill>
          <p:spPr>
            <a:xfrm>
              <a:off x="7781600" y="4945247"/>
              <a:ext cx="2196547" cy="545647"/>
            </a:xfrm>
            <a:prstGeom prst="rect">
              <a:avLst/>
            </a:prstGeom>
            <a:noFill/>
            <a:ln>
              <a:noFill/>
            </a:ln>
          </p:spPr>
        </p:pic>
        <p:pic>
          <p:nvPicPr>
            <p:cNvPr id="205" name="Google Shape;205;g358cd5ba7f0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206" name="Google Shape;206;g358cd5ba7f0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207" name="Google Shape;207;g358cd5ba7f0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208" name="Google Shape;208;g358cd5ba7f0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209" name="Google Shape;209;g358cd5ba7f0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210" name="Google Shape;210;g358cd5ba7f0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a:t>
            </a:r>
            <a:r>
              <a:rPr lang="en-US" sz="1100" b="0" i="0" u="sng" strike="noStrike" cap="none">
                <a:solidFill>
                  <a:schemeClr val="hlink"/>
                </a:solidFill>
                <a:latin typeface="Calibri"/>
                <a:ea typeface="Calibri"/>
                <a:cs typeface="Calibri"/>
                <a:sym typeface="Calibri"/>
                <a:hlinkClick r:id="rId13"/>
              </a:rPr>
              <a:t>elearning/</a:t>
            </a:r>
            <a:endParaRPr sz="1100" b="0" i="0" u="none" strike="noStrike" cap="none">
              <a:solidFill>
                <a:srgbClr val="16C45B"/>
              </a:solidFill>
              <a:latin typeface="Calibri"/>
              <a:ea typeface="Calibri"/>
              <a:cs typeface="Calibri"/>
              <a:sym typeface="Calibri"/>
            </a:endParaRPr>
          </a:p>
        </p:txBody>
      </p:sp>
      <p:pic>
        <p:nvPicPr>
          <p:cNvPr id="211" name="Google Shape;211;g358cd5ba7f0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212" name="Google Shape;212;g358cd5ba7f0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0"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2: THINKER Framework - authentic learning principles and practical guide</a:t>
            </a:r>
            <a:endParaRPr/>
          </a:p>
        </p:txBody>
      </p:sp>
      <p:sp>
        <p:nvSpPr>
          <p:cNvPr id="92" name="Google Shape;92;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2.2:  Authentic learning in informatics education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a:t>By the end of this module teachers will be able to:</a:t>
            </a:r>
            <a:endParaRPr/>
          </a:p>
          <a:p>
            <a:pPr marL="571500" marR="0" lvl="0" indent="-342900" algn="l" rtl="0">
              <a:lnSpc>
                <a:spcPct val="90000"/>
              </a:lnSpc>
              <a:spcBef>
                <a:spcPts val="1000"/>
              </a:spcBef>
              <a:spcAft>
                <a:spcPts val="0"/>
              </a:spcAft>
              <a:buSzPts val="2200"/>
              <a:buChar char="•"/>
            </a:pPr>
            <a:r>
              <a:rPr lang="en-US"/>
              <a:t>Analyse, criticize and assess the effectiveness of authentic learning tasks by analysing outcomes and feedback from case studies in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secondary </a:t>
            </a:r>
            <a:r>
              <a:rPr lang="en-US"/>
              <a:t>Informatics classrooms</a:t>
            </a:r>
            <a:endParaRPr/>
          </a:p>
          <a:p>
            <a:pPr marL="571500" marR="0" lvl="0" indent="-342900" algn="l" rtl="0">
              <a:lnSpc>
                <a:spcPct val="90000"/>
              </a:lnSpc>
              <a:spcBef>
                <a:spcPts val="1000"/>
              </a:spcBef>
              <a:spcAft>
                <a:spcPts val="0"/>
              </a:spcAft>
              <a:buSzPts val="2200"/>
              <a:buChar char="•"/>
            </a:pPr>
            <a:r>
              <a:rPr lang="en-US"/>
              <a:t>Develop and refine an authentic learning lesson plan using at least 3 elements of the authentic learning model</a:t>
            </a:r>
            <a:endParaRPr/>
          </a:p>
          <a:p>
            <a:pPr marL="5715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00" name="Google Shape;100;p5"/>
          <p:cNvPicPr preferRelativeResize="0"/>
          <p:nvPr/>
        </p:nvPicPr>
        <p:blipFill rotWithShape="1">
          <a:blip r:embed="rId3">
            <a:alphaModFix/>
          </a:blip>
          <a:srcRect/>
          <a:stretch/>
        </p:blipFill>
        <p:spPr>
          <a:xfrm>
            <a:off x="6391600" y="2611175"/>
            <a:ext cx="4020200" cy="4020200"/>
          </a:xfrm>
          <a:prstGeom prst="rect">
            <a:avLst/>
          </a:prstGeom>
          <a:noFill/>
          <a:ln>
            <a:noFill/>
          </a:ln>
        </p:spPr>
      </p:pic>
      <p:sp>
        <p:nvSpPr>
          <p:cNvPr id="101" name="Google Shape;101;p5"/>
          <p:cNvSpPr txBox="1"/>
          <p:nvPr/>
        </p:nvSpPr>
        <p:spPr>
          <a:xfrm>
            <a:off x="7537900" y="6296350"/>
            <a:ext cx="2874000" cy="33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a:t>
            </a:r>
            <a:endParaRPr/>
          </a:p>
        </p:txBody>
      </p:sp>
      <p:sp>
        <p:nvSpPr>
          <p:cNvPr id="108" name="Google Shape;108;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Slide 1 - WP Title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2 - Unit Title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3 - Learning Objectives</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4 - Contents</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5 - Introduction</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6 - Activity 1 Icebreaker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7-13 - Activity 2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14 - Activity 3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15 - Activity 4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16 - Literature</a:t>
            </a:r>
            <a:endParaRPr/>
          </a:p>
          <a:p>
            <a:pPr marL="0" marR="0" lvl="0" indent="0" algn="l" rtl="0">
              <a:lnSpc>
                <a:spcPct val="90000"/>
              </a:lnSpc>
              <a:spcBef>
                <a:spcPts val="1000"/>
              </a:spcBef>
              <a:spcAft>
                <a:spcPts val="0"/>
              </a:spcAft>
              <a:buSzPts val="2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115" name="Google Shape;115;p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150000"/>
              </a:lnSpc>
              <a:spcBef>
                <a:spcPts val="1000"/>
              </a:spcBef>
              <a:spcAft>
                <a:spcPts val="0"/>
              </a:spcAft>
              <a:buClr>
                <a:schemeClr val="accent4"/>
              </a:buClr>
              <a:buSzPts val="2200"/>
              <a:buFont typeface="Arial"/>
              <a:buChar char="•"/>
            </a:pPr>
            <a:r>
              <a:rPr lang="en-US"/>
              <a:t>This unit is focused on ensuring that learners develop a comprehensive understanding of the practical application of the 9 design elements of authentic learning models. </a:t>
            </a:r>
            <a:endParaRPr/>
          </a:p>
          <a:p>
            <a:pPr marL="571500" marR="0" lvl="0" indent="-342900" algn="l" rtl="0">
              <a:lnSpc>
                <a:spcPct val="150000"/>
              </a:lnSpc>
              <a:spcBef>
                <a:spcPts val="1000"/>
              </a:spcBef>
              <a:spcAft>
                <a:spcPts val="0"/>
              </a:spcAft>
              <a:buSzPts val="2200"/>
              <a:buChar char="•"/>
            </a:pPr>
            <a:r>
              <a:rPr lang="en-US"/>
              <a:t>Learners will engage in the analysis of 5 different case studies and engage in discussions on the lesson plans and content. </a:t>
            </a:r>
            <a:endParaRPr/>
          </a:p>
          <a:p>
            <a:pPr marL="571500" marR="0" lvl="0" indent="-342900" algn="l" rtl="0">
              <a:lnSpc>
                <a:spcPct val="150000"/>
              </a:lnSpc>
              <a:spcBef>
                <a:spcPts val="1000"/>
              </a:spcBef>
              <a:spcAft>
                <a:spcPts val="0"/>
              </a:spcAft>
              <a:buSzPts val="2200"/>
              <a:buChar char="•"/>
            </a:pPr>
            <a:r>
              <a:rPr lang="en-US"/>
              <a:t>Learners will also engage in practical application of the skills and knowledge they gained in Unit 2 by developing their own authentic learning lesson plans. </a:t>
            </a:r>
            <a:endParaRPr/>
          </a:p>
          <a:p>
            <a:pPr marL="571500" marR="0" lvl="0" indent="-203200" algn="l" rtl="0">
              <a:lnSpc>
                <a:spcPct val="150000"/>
              </a:lnSpc>
              <a:spcBef>
                <a:spcPts val="1000"/>
              </a:spcBef>
              <a:spcAft>
                <a:spcPts val="0"/>
              </a:spcAft>
              <a:buClr>
                <a:schemeClr val="accent4"/>
              </a:buClr>
              <a:buSzPts val="2200"/>
              <a:buFont typeface="Arial"/>
              <a:buNone/>
            </a:pPr>
            <a:endParaRPr/>
          </a:p>
        </p:txBody>
      </p:sp>
      <p:pic>
        <p:nvPicPr>
          <p:cNvPr id="116" name="Google Shape;116;p7"/>
          <p:cNvPicPr preferRelativeResize="0"/>
          <p:nvPr/>
        </p:nvPicPr>
        <p:blipFill rotWithShape="1">
          <a:blip r:embed="rId3">
            <a:alphaModFix/>
          </a:blip>
          <a:srcRect/>
          <a:stretch/>
        </p:blipFill>
        <p:spPr>
          <a:xfrm>
            <a:off x="7579725" y="2790950"/>
            <a:ext cx="4462599" cy="3257825"/>
          </a:xfrm>
          <a:prstGeom prst="rect">
            <a:avLst/>
          </a:prstGeom>
          <a:noFill/>
          <a:ln>
            <a:noFill/>
          </a:ln>
        </p:spPr>
      </p:pic>
      <p:sp>
        <p:nvSpPr>
          <p:cNvPr id="117" name="Google Shape;117;p7"/>
          <p:cNvSpPr txBox="1"/>
          <p:nvPr/>
        </p:nvSpPr>
        <p:spPr>
          <a:xfrm>
            <a:off x="8872400" y="5907375"/>
            <a:ext cx="2964900" cy="33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rgbClr val="16C45B"/>
                </a:solidFill>
                <a:latin typeface="Arial"/>
                <a:ea typeface="Arial"/>
                <a:cs typeface="Arial"/>
                <a:sym typeface="Arial"/>
                <a:hlinkClick r:id="rId4">
                  <a:extLst>
                    <a:ext uri="{A12FA001-AC4F-418D-AE19-62706E023703}">
                      <ahyp:hlinkClr xmlns:ahyp="http://schemas.microsoft.com/office/drawing/2018/hyperlinkcolor" val="tx"/>
                    </a:ext>
                  </a:extLst>
                </a:hlinkClick>
              </a:rPr>
              <a:t>Freepik</a:t>
            </a: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Icebreaker</a:t>
            </a:r>
            <a:endParaRPr/>
          </a:p>
        </p:txBody>
      </p:sp>
      <p:sp>
        <p:nvSpPr>
          <p:cNvPr id="124" name="Google Shape;124;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5" name="Google Shape;125;p9"/>
          <p:cNvPicPr preferRelativeResize="0"/>
          <p:nvPr/>
        </p:nvPicPr>
        <p:blipFill rotWithShape="1">
          <a:blip r:embed="rId3">
            <a:alphaModFix/>
          </a:blip>
          <a:srcRect/>
          <a:stretch/>
        </p:blipFill>
        <p:spPr>
          <a:xfrm>
            <a:off x="3035497" y="1509437"/>
            <a:ext cx="6069300" cy="4328675"/>
          </a:xfrm>
          <a:prstGeom prst="rect">
            <a:avLst/>
          </a:prstGeom>
          <a:noFill/>
          <a:ln>
            <a:noFill/>
          </a:ln>
        </p:spPr>
      </p:pic>
      <p:sp>
        <p:nvSpPr>
          <p:cNvPr id="126" name="Google Shape;126;p9"/>
          <p:cNvSpPr txBox="1"/>
          <p:nvPr/>
        </p:nvSpPr>
        <p:spPr>
          <a:xfrm>
            <a:off x="5027200" y="5838100"/>
            <a:ext cx="4077600" cy="308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g345e16aeeaa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33" name="Google Shape;133;g345e16aeeaa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150000"/>
              </a:lnSpc>
              <a:spcBef>
                <a:spcPts val="1000"/>
              </a:spcBef>
              <a:spcAft>
                <a:spcPts val="0"/>
              </a:spcAft>
              <a:buSzPts val="2600"/>
              <a:buChar char="•"/>
            </a:pPr>
            <a:r>
              <a:rPr lang="en-US" sz="2600"/>
              <a:t>In small groups, review each case study and answer the guiding questions for each case study. </a:t>
            </a:r>
            <a:endParaRPr/>
          </a:p>
          <a:p>
            <a:pPr marL="457200" marR="0" lvl="0" indent="-393700" algn="l" rtl="0">
              <a:lnSpc>
                <a:spcPct val="150000"/>
              </a:lnSpc>
              <a:spcBef>
                <a:spcPts val="0"/>
              </a:spcBef>
              <a:spcAft>
                <a:spcPts val="0"/>
              </a:spcAft>
              <a:buSzPts val="2600"/>
              <a:buChar char="•"/>
            </a:pPr>
            <a:r>
              <a:rPr lang="en-US" sz="2600"/>
              <a:t>All groups rotate every 7 minutes. </a:t>
            </a:r>
            <a:endParaRPr/>
          </a:p>
          <a:p>
            <a:pPr marL="457200" marR="0" lvl="0" indent="-393700" algn="l" rtl="0">
              <a:lnSpc>
                <a:spcPct val="150000"/>
              </a:lnSpc>
              <a:spcBef>
                <a:spcPts val="0"/>
              </a:spcBef>
              <a:spcAft>
                <a:spcPts val="0"/>
              </a:spcAft>
              <a:buSzPts val="2600"/>
              <a:buChar char="•"/>
            </a:pPr>
            <a:r>
              <a:rPr lang="en-US" sz="2600"/>
              <a:t>Then discuss as a big group the reflection prompts. </a:t>
            </a:r>
            <a:endParaRPr/>
          </a:p>
        </p:txBody>
      </p:sp>
      <p:pic>
        <p:nvPicPr>
          <p:cNvPr id="134" name="Google Shape;134;g345e16aeeaa_0_0"/>
          <p:cNvPicPr preferRelativeResize="0"/>
          <p:nvPr/>
        </p:nvPicPr>
        <p:blipFill rotWithShape="1">
          <a:blip r:embed="rId3">
            <a:alphaModFix/>
          </a:blip>
          <a:srcRect/>
          <a:stretch/>
        </p:blipFill>
        <p:spPr>
          <a:xfrm>
            <a:off x="7885350" y="2209975"/>
            <a:ext cx="3983625" cy="3983625"/>
          </a:xfrm>
          <a:prstGeom prst="rect">
            <a:avLst/>
          </a:prstGeom>
          <a:noFill/>
          <a:ln>
            <a:noFill/>
          </a:ln>
        </p:spPr>
      </p:pic>
      <p:sp>
        <p:nvSpPr>
          <p:cNvPr id="135" name="Google Shape;135;g345e16aeeaa_0_0"/>
          <p:cNvSpPr txBox="1"/>
          <p:nvPr/>
        </p:nvSpPr>
        <p:spPr>
          <a:xfrm>
            <a:off x="7887425" y="6307650"/>
            <a:ext cx="4155000" cy="370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g3463f4b7b19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42" name="Google Shape;142;g3463f4b7b19_0_17"/>
          <p:cNvSpPr txBox="1">
            <a:spLocks noGrp="1"/>
          </p:cNvSpPr>
          <p:nvPr>
            <p:ph type="body" idx="1"/>
          </p:nvPr>
        </p:nvSpPr>
        <p:spPr>
          <a:xfrm>
            <a:off x="123746" y="113839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Case study </a:t>
            </a:r>
            <a:r>
              <a:rPr lang="en-US"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1</a:t>
            </a:r>
            <a:r>
              <a:rPr lang="en-US" sz="2400" b="1"/>
              <a:t>: Designing school IT system</a:t>
            </a:r>
            <a:endParaRPr sz="2400" b="1"/>
          </a:p>
          <a:p>
            <a:pPr marL="0" marR="0" lvl="0" indent="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Which authentic learning elements are demonstrated in this activity? Justify your answer with evidence from the scenario.</a:t>
            </a:r>
            <a:endParaRPr/>
          </a:p>
          <a:p>
            <a:pPr marL="457200" marR="0" lvl="0" indent="-368300" algn="l" rtl="0">
              <a:lnSpc>
                <a:spcPct val="115000"/>
              </a:lnSpc>
              <a:spcBef>
                <a:spcPts val="0"/>
              </a:spcBef>
              <a:spcAft>
                <a:spcPts val="0"/>
              </a:spcAft>
              <a:buSzPts val="2200"/>
              <a:buAutoNum type="arabicPeriod"/>
            </a:pPr>
            <a:r>
              <a:rPr lang="en-US"/>
              <a:t>What real-world skills are students developing through this project, and how do those align with informatics career paths?</a:t>
            </a:r>
            <a:endParaRPr/>
          </a:p>
          <a:p>
            <a:pPr marL="457200" marR="0" lvl="0" indent="-368300" algn="l" rtl="0">
              <a:lnSpc>
                <a:spcPct val="115000"/>
              </a:lnSpc>
              <a:spcBef>
                <a:spcPts val="0"/>
              </a:spcBef>
              <a:spcAft>
                <a:spcPts val="0"/>
              </a:spcAft>
              <a:buSzPts val="2200"/>
              <a:buAutoNum type="arabicPeriod"/>
            </a:pPr>
            <a:r>
              <a:rPr lang="en-US"/>
              <a:t>What would you do as a teacher to scaffold this activity for students with lower technical confidence?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3463f4b7b19_0_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49" name="Google Shape;149;g3463f4b7b19_0_23"/>
          <p:cNvSpPr txBox="1">
            <a:spLocks noGrp="1"/>
          </p:cNvSpPr>
          <p:nvPr>
            <p:ph type="body" idx="1"/>
          </p:nvPr>
        </p:nvSpPr>
        <p:spPr>
          <a:xfrm>
            <a:off x="97971" y="11103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Case study </a:t>
            </a:r>
            <a:r>
              <a:rPr lang="en-US"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2</a:t>
            </a:r>
            <a:r>
              <a:rPr lang="en-US" sz="2400" b="1"/>
              <a:t>: Sustainable city planner</a:t>
            </a:r>
            <a:endParaRPr/>
          </a:p>
          <a:p>
            <a:pPr marL="0" marR="0" lvl="0" indent="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Which of the 9 authentic learning elements are present in this city planning activity? Provide examples.</a:t>
            </a:r>
            <a:endParaRPr/>
          </a:p>
          <a:p>
            <a:pPr marL="457200" marR="0" lvl="0" indent="-368300" algn="l" rtl="0">
              <a:lnSpc>
                <a:spcPct val="115000"/>
              </a:lnSpc>
              <a:spcBef>
                <a:spcPts val="0"/>
              </a:spcBef>
              <a:spcAft>
                <a:spcPts val="0"/>
              </a:spcAft>
              <a:buSzPts val="2200"/>
              <a:buAutoNum type="arabicPeriod"/>
            </a:pPr>
            <a:r>
              <a:rPr lang="en-US"/>
              <a:t>How do simulation tools help students connect abstract concepts like pollution and energy usage to real-world consequences?</a:t>
            </a:r>
            <a:endParaRPr/>
          </a:p>
          <a:p>
            <a:pPr marL="457200" marR="0" lvl="0" indent="-368300" algn="l" rtl="0">
              <a:lnSpc>
                <a:spcPct val="115000"/>
              </a:lnSpc>
              <a:spcBef>
                <a:spcPts val="0"/>
              </a:spcBef>
              <a:spcAft>
                <a:spcPts val="0"/>
              </a:spcAft>
              <a:buSzPts val="2200"/>
              <a:buAutoNum type="arabicPeriod"/>
            </a:pPr>
            <a:r>
              <a:rPr lang="en-US"/>
              <a:t>What aspects of this task promote interdisciplinary thinking? How could you expand this into informatics?</a:t>
            </a:r>
            <a:endParaRPr/>
          </a:p>
          <a:p>
            <a:pPr marL="457200" marR="0" lvl="0" indent="-368300" algn="l" rtl="0">
              <a:lnSpc>
                <a:spcPct val="115000"/>
              </a:lnSpc>
              <a:spcBef>
                <a:spcPts val="0"/>
              </a:spcBef>
              <a:spcAft>
                <a:spcPts val="0"/>
              </a:spcAft>
              <a:buSzPts val="2200"/>
              <a:buAutoNum type="arabicPeriod"/>
            </a:pPr>
            <a:r>
              <a:rPr lang="en-US"/>
              <a:t>How might student decision-making differ if the task was purely theoretical vs. simulation-based?</a:t>
            </a:r>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1049</Words>
  <Application>Microsoft Office PowerPoint</Application>
  <PresentationFormat>Widescreen</PresentationFormat>
  <Paragraphs>102</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Open Sans</vt:lpstr>
      <vt:lpstr>Calibri</vt:lpstr>
      <vt:lpstr>Arial</vt:lpstr>
      <vt:lpstr>CARDET Course template - Cover page</vt:lpstr>
      <vt:lpstr>CARDET Course template</vt:lpstr>
      <vt:lpstr>CARDET Course template</vt:lpstr>
      <vt:lpstr>WP3: Teacher training for authentic and gender inclusive informatics education</vt:lpstr>
      <vt:lpstr>Module 2: THINKER Framework - authentic learning principles and practical guide</vt:lpstr>
      <vt:lpstr>Learning outcomes</vt:lpstr>
      <vt:lpstr>Contents</vt:lpstr>
      <vt:lpstr>Introduction</vt:lpstr>
      <vt:lpstr>Activity 1: Icebreaker</vt:lpstr>
      <vt:lpstr>Activity 2: Identifying authentic learning in case studies </vt:lpstr>
      <vt:lpstr>Activity 2: Identifying authentic learning in case studies </vt:lpstr>
      <vt:lpstr>Activity 2: Identifying authentic learning in case studies </vt:lpstr>
      <vt:lpstr>Activity 2: Identifying authentic learning in case studies </vt:lpstr>
      <vt:lpstr>Activity 2: Identifying authentic learning in case studies </vt:lpstr>
      <vt:lpstr>Activity 2: Identifying authentic learning in case studies </vt:lpstr>
      <vt:lpstr>Activity 3: Writing an authentic learning informatics activity </vt:lpstr>
      <vt:lpstr>Activity 4: Review and reflect </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2025-11-01T22:53:20Z</dcterms:modified>
</cp:coreProperties>
</file>