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embeddedFontLst>
    <p:embeddedFont>
      <p:font typeface="Open Sans" panose="020B0606030504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gMf4ePDIolV7S5zDsy+CKBqJkhi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G3IL0J3XMbA"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t>Start a conversation with participants, you can use the questions below: </a:t>
            </a:r>
            <a:br>
              <a:rPr lang="en-US"/>
            </a:br>
            <a:endParaRPr/>
          </a:p>
          <a:p>
            <a:pPr marL="457200" lvl="0" indent="-317500" algn="l" rtl="0">
              <a:lnSpc>
                <a:spcPct val="90000"/>
              </a:lnSpc>
              <a:spcBef>
                <a:spcPts val="1000"/>
              </a:spcBef>
              <a:spcAft>
                <a:spcPts val="0"/>
              </a:spcAft>
              <a:buSzPts val="1400"/>
              <a:buChar char="●"/>
            </a:pPr>
            <a:r>
              <a:rPr lang="en-US"/>
              <a:t>Think back to your own school experience: How did traditional methods like memorization and lectures affect your interest in subjects like maths or informatics?</a:t>
            </a:r>
            <a:endParaRPr/>
          </a:p>
          <a:p>
            <a:pPr marL="457200" lvl="0" indent="-317500" algn="l" rtl="0">
              <a:lnSpc>
                <a:spcPct val="90000"/>
              </a:lnSpc>
              <a:spcBef>
                <a:spcPts val="0"/>
              </a:spcBef>
              <a:spcAft>
                <a:spcPts val="0"/>
              </a:spcAft>
              <a:buSzPts val="1400"/>
              <a:buChar char="●"/>
            </a:pPr>
            <a:r>
              <a:rPr lang="en-US"/>
              <a:t>In your teaching experience, how effective do you find traditional methods in sustaining long-term student interest?</a:t>
            </a:r>
            <a:endParaRPr/>
          </a:p>
          <a:p>
            <a:pPr marL="457200" lvl="0" indent="-317500" algn="l" rtl="0">
              <a:lnSpc>
                <a:spcPct val="90000"/>
              </a:lnSpc>
              <a:spcBef>
                <a:spcPts val="0"/>
              </a:spcBef>
              <a:spcAft>
                <a:spcPts val="0"/>
              </a:spcAft>
              <a:buSzPts val="1400"/>
              <a:buChar char="●"/>
            </a:pPr>
            <a:r>
              <a:rPr lang="en-US"/>
              <a:t>Have you noticed any changes in student motivation or participation when they work on authentic, practical tasks?</a:t>
            </a:r>
            <a:endParaRPr/>
          </a:p>
          <a:p>
            <a:pPr marL="457200" lvl="0" indent="-298450" algn="l" rtl="0">
              <a:lnSpc>
                <a:spcPct val="115000"/>
              </a:lnSpc>
              <a:spcBef>
                <a:spcPts val="0"/>
              </a:spcBef>
              <a:spcAft>
                <a:spcPts val="0"/>
              </a:spcAft>
              <a:buClr>
                <a:schemeClr val="dk1"/>
              </a:buClr>
              <a:buSzPts val="1100"/>
              <a:buChar char="●"/>
            </a:pPr>
            <a:r>
              <a:rPr lang="en-US"/>
              <a:t>What barriers do you face when trying to bring real-world relevance into your lessons?</a:t>
            </a:r>
            <a:endParaRPr/>
          </a:p>
          <a:p>
            <a:pPr marL="457200" lvl="0" indent="-317500" algn="l" rtl="0">
              <a:lnSpc>
                <a:spcPct val="115000"/>
              </a:lnSpc>
              <a:spcBef>
                <a:spcPts val="0"/>
              </a:spcBef>
              <a:spcAft>
                <a:spcPts val="0"/>
              </a:spcAft>
              <a:buSzPts val="1400"/>
              <a:buChar char="●"/>
            </a:pPr>
            <a:r>
              <a:rPr lang="en-US"/>
              <a:t>The THINKER framework presents 9 elements of authentic learning. Which of these do you already use in your teaching? Can you give an example?</a:t>
            </a:r>
            <a:endParaRPr/>
          </a:p>
          <a:p>
            <a:pPr marL="457200" lvl="0" indent="-317500" algn="l" rtl="0">
              <a:lnSpc>
                <a:spcPct val="115000"/>
              </a:lnSpc>
              <a:spcBef>
                <a:spcPts val="0"/>
              </a:spcBef>
              <a:spcAft>
                <a:spcPts val="0"/>
              </a:spcAft>
              <a:buSzPts val="1400"/>
              <a:buChar char="●"/>
            </a:pPr>
            <a:r>
              <a:rPr lang="en-US"/>
              <a:t>Which of these elements do you find most challenging to integrate into your lesson planning? Why?</a:t>
            </a:r>
            <a:endParaRPr/>
          </a:p>
          <a:p>
            <a:pPr marL="457200" lvl="0" indent="-317500" algn="l" rtl="0">
              <a:lnSpc>
                <a:spcPct val="115000"/>
              </a:lnSpc>
              <a:spcBef>
                <a:spcPts val="0"/>
              </a:spcBef>
              <a:spcAft>
                <a:spcPts val="0"/>
              </a:spcAft>
              <a:buSzPts val="1400"/>
              <a:buChar char="●"/>
            </a:pPr>
            <a:r>
              <a:rPr lang="en-US" sz="1100">
                <a:latin typeface="Arial"/>
                <a:ea typeface="Arial"/>
                <a:cs typeface="Arial"/>
                <a:sym typeface="Arial"/>
              </a:rPr>
              <a:t>How might the ideas of </a:t>
            </a:r>
            <a:r>
              <a:rPr lang="en-US" sz="1100" i="1">
                <a:latin typeface="Arial"/>
                <a:ea typeface="Arial"/>
                <a:cs typeface="Arial"/>
                <a:sym typeface="Arial"/>
              </a:rPr>
              <a:t>authentic context</a:t>
            </a:r>
            <a:r>
              <a:rPr lang="en-US" sz="1100">
                <a:latin typeface="Arial"/>
                <a:ea typeface="Arial"/>
                <a:cs typeface="Arial"/>
                <a:sym typeface="Arial"/>
              </a:rPr>
              <a:t> or </a:t>
            </a:r>
            <a:r>
              <a:rPr lang="en-US" sz="1100" i="1">
                <a:latin typeface="Arial"/>
                <a:ea typeface="Arial"/>
                <a:cs typeface="Arial"/>
                <a:sym typeface="Arial"/>
              </a:rPr>
              <a:t>expert performance</a:t>
            </a:r>
            <a:r>
              <a:rPr lang="en-US" sz="1100">
                <a:latin typeface="Arial"/>
                <a:ea typeface="Arial"/>
                <a:cs typeface="Arial"/>
                <a:sym typeface="Arial"/>
              </a:rPr>
              <a:t> look in your informatics teaching practice?</a:t>
            </a:r>
            <a:endParaRPr/>
          </a:p>
        </p:txBody>
      </p:sp>
      <p:sp>
        <p:nvSpPr>
          <p:cNvPr id="140" name="Google Shape;14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Clr>
                <a:schemeClr val="dk1"/>
              </a:buClr>
              <a:buSzPts val="1100"/>
              <a:buFont typeface="Arial"/>
              <a:buNone/>
            </a:pPr>
            <a:r>
              <a:rPr lang="en-US" sz="1100" u="sng">
                <a:solidFill>
                  <a:srgbClr val="1155CC"/>
                </a:solidFill>
                <a:hlinkClick r:id="rId3">
                  <a:extLst>
                    <a:ext uri="{A12FA001-AC4F-418D-AE19-62706E023703}">
                      <ahyp:hlinkClr xmlns:ahyp="http://schemas.microsoft.com/office/drawing/2018/hyperlinkcolor" val="tx"/>
                    </a:ext>
                  </a:extLst>
                </a:hlinkClick>
              </a:rPr>
              <a:t>https://www.youtube.com/watch?v=G3IL0J3XMbA</a:t>
            </a:r>
            <a:endParaRPr/>
          </a:p>
        </p:txBody>
      </p:sp>
      <p:sp>
        <p:nvSpPr>
          <p:cNvPr id="163" name="Google Shape;163;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72" name="Google Shape;172;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9" name="Google Shape;18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12" name="Google Shape;212;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25" name="Google Shape;225;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38" name="Google Shape;238;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51" name="Google Shape;251;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64" name="Google Shape;264;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 name="Google Shape;6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77" name="Google Shape;277;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90" name="Google Shape;290;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303" name="Google Shape;303;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316" name="Google Shape;31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When outlining the principles of authentic learning, a progression from primary to lower secondary education should be also documented. For example, teachers could consider the following:</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 Authentic Tasks and Activities: Authentic learning emphasises the use of complex, ill-defined tasks that reflect real-world situations. For younger students (primary), tasks might start as discovery-based activities, allowing them to explore topics with some structure. As they progress to secondary education, tasks become more complex, requiring students to directly engage with abstract concepts such as informatics, encouraging deeper problem-solving and critical thinking skills.</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 Scaffolding: Early stages of education involve significant scaffolding where teachers support the students’ learning processes. As students move toward secondary education, they become more autonomous in their learning. Authentic learning environments support this transition by fostering independent thinking, particularly through engagement with increasingly abstract and discipline-specific content.</a:t>
            </a:r>
            <a:endParaRPr/>
          </a:p>
        </p:txBody>
      </p:sp>
      <p:sp>
        <p:nvSpPr>
          <p:cNvPr id="329" name="Google Shape;329;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2" name="Google Shape;34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7" name="Google Shape;35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64" name="Google Shape;364;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0" name="Google Shape;37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80" name="Google Shape;8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sz="2200">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87" name="Google Shape;8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sz="2200">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97" name="Google Shape;97;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317500" algn="l" rtl="0">
              <a:lnSpc>
                <a:spcPct val="100000"/>
              </a:lnSpc>
              <a:spcBef>
                <a:spcPts val="0"/>
              </a:spcBef>
              <a:spcAft>
                <a:spcPts val="0"/>
              </a:spcAft>
              <a:buClr>
                <a:srgbClr val="2B454E"/>
              </a:buClr>
              <a:buSzPts val="1400"/>
              <a:buChar char="●"/>
            </a:pPr>
            <a:r>
              <a:rPr lang="en-US">
                <a:solidFill>
                  <a:srgbClr val="2B454E"/>
                </a:solidFill>
              </a:rPr>
              <a:t>Traditional learning models are heavily focused on knowledge in the abstract, memorization and contextualized instruction ( Resnick 1987)</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It is common in school to see students learn materials in the abstract, with the assumption that students will be able to connect the concepts and knowledge they learn in real life later on leading to the production of ‘inert knowledge’, information that is learned but not applied (Whitehead, 1932).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As shown in a visual understanding, traditional learning models are typically uniform, limited and rigid. Students are passively learning information in isolated blocks and according to Cole (1990) and Herrington and Oliver (2000), students often view knowledge as merely educational unless it is contextually applied.</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The authentic learning model builds on the traditional model by providing authentic learning experiences that utilize real world examples that can be contextually applied.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In this model, learning is utilized in multifaceted and complex ways, students get to directly apply the knowledge they are gaining in a dynamic, collaborative and meaningful way (Brown, 1997, Cole 1990, Herrington &amp; Oliver, 2000).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6" name="Google Shape;106;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200">
                <a:solidFill>
                  <a:srgbClr val="2B454E"/>
                </a:solidFill>
              </a:rPr>
              <a:t>The authentic learning model contrasts with traditional rote memorisation approaches, instead fostering deep understanding through constructivism (Piaget, 1975) and social constructivism (Vygotsky, 1978), situated learning (Lave &amp; Wenger, 1991; Lave, 1988), communities of practice (Stein et al., 2004) and learning communities (Scardamalia &amp; Bereiter, 1994).</a:t>
            </a: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endParaRPr sz="2200">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4" name="Google Shape;114;p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dk1"/>
              </a:buClr>
              <a:buSzPts val="11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33" name="Google Shape;133;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3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3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6EE200E2-6FB1-D531-D062-A800A2C1F494}"/>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33"/>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33"/>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56FFBFDF-519C-FCF9-3FF9-F15FB6082EC5}"/>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3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36"/>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36"/>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384;p30">
            <a:extLst>
              <a:ext uri="{FF2B5EF4-FFF2-40B4-BE49-F238E27FC236}">
                <a16:creationId xmlns:a16="http://schemas.microsoft.com/office/drawing/2014/main" id="{E186067C-5D40-DEEE-8D93-E5C0FBD403F2}"/>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31"/>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1"/>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1"/>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1"/>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3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G3IL0J3XMbA"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hyperlink" Target="https://www.youtube.com/watch?v=G3IL0J3XMbA" TargetMode="Externa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unh.edu/teaching-learning-resource-hub/resources/all?field_unh_resource_category_target_id=All&amp;field_unh_resource_topic_target_id=57&amp;combine="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G3IL0J3XMbA"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62" name="Google Shape;62;p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0"/>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grpSp>
        <p:nvGrpSpPr>
          <p:cNvPr id="143" name="Google Shape;143;p10"/>
          <p:cNvGrpSpPr/>
          <p:nvPr/>
        </p:nvGrpSpPr>
        <p:grpSpPr>
          <a:xfrm>
            <a:off x="512350" y="904550"/>
            <a:ext cx="11095601" cy="5783825"/>
            <a:chOff x="512350" y="904550"/>
            <a:chExt cx="11095601" cy="5783825"/>
          </a:xfrm>
        </p:grpSpPr>
        <p:pic>
          <p:nvPicPr>
            <p:cNvPr id="144" name="Google Shape;144;p10"/>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45" name="Google Shape;145;p10"/>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46" name="Google Shape;146;p10"/>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47" name="Google Shape;147;p1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1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1" name="Google Shape;151;p10"/>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
        <p:nvSpPr>
          <p:cNvPr id="152" name="Google Shape;152;p10"/>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
        <p:nvSpPr>
          <p:cNvPr id="153" name="Google Shape;153;p10"/>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
        <p:nvSpPr>
          <p:cNvPr id="154" name="Google Shape;154;p10"/>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
        <p:nvSpPr>
          <p:cNvPr id="155" name="Google Shape;155;p10"/>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
        <p:nvSpPr>
          <p:cNvPr id="156" name="Google Shape;156;p10"/>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
        <p:nvSpPr>
          <p:cNvPr id="157" name="Google Shape;157;p10"/>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
        <p:nvSpPr>
          <p:cNvPr id="158" name="Google Shape;158;p10"/>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
        <p:nvSpPr>
          <p:cNvPr id="159" name="Google Shape;159;p10"/>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Authentic learning in education</a:t>
            </a:r>
            <a:endParaRPr/>
          </a:p>
        </p:txBody>
      </p:sp>
      <p:sp>
        <p:nvSpPr>
          <p:cNvPr id="166" name="Google Shape;166;p11"/>
          <p:cNvSpPr txBox="1">
            <a:spLocks noGrp="1"/>
          </p:cNvSpPr>
          <p:nvPr>
            <p:ph type="body" idx="1"/>
          </p:nvPr>
        </p:nvSpPr>
        <p:spPr>
          <a:xfrm>
            <a:off x="97975"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31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67" name="Google Shape;167;p11"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title="Solving Real-World Problems: Bringing Authentic Context to Learning">
            <a:hlinkClick r:id="rId3"/>
          </p:cNvPr>
          <p:cNvPicPr preferRelativeResize="0"/>
          <p:nvPr/>
        </p:nvPicPr>
        <p:blipFill rotWithShape="1">
          <a:blip r:embed="rId4">
            <a:alphaModFix/>
          </a:blip>
          <a:srcRect/>
          <a:stretch/>
        </p:blipFill>
        <p:spPr>
          <a:xfrm>
            <a:off x="995875" y="831300"/>
            <a:ext cx="10200250" cy="5737650"/>
          </a:xfrm>
          <a:prstGeom prst="rect">
            <a:avLst/>
          </a:prstGeom>
          <a:noFill/>
          <a:ln>
            <a:noFill/>
          </a:ln>
        </p:spPr>
      </p:pic>
      <p:sp>
        <p:nvSpPr>
          <p:cNvPr id="168" name="Google Shape;168;p11"/>
          <p:cNvSpPr txBox="1"/>
          <p:nvPr/>
        </p:nvSpPr>
        <p:spPr>
          <a:xfrm>
            <a:off x="8283925" y="6492750"/>
            <a:ext cx="3089400" cy="2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chemeClr val="hlink"/>
                </a:solidFill>
                <a:latin typeface="Arial"/>
                <a:ea typeface="Arial"/>
                <a:cs typeface="Arial"/>
                <a:sym typeface="Arial"/>
                <a:hlinkClick r:id="rId5"/>
              </a:rPr>
              <a:t>Edutopia</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in education</a:t>
            </a:r>
            <a:endParaRPr/>
          </a:p>
        </p:txBody>
      </p:sp>
      <p:sp>
        <p:nvSpPr>
          <p:cNvPr id="175" name="Google Shape;175;p12"/>
          <p:cNvSpPr txBox="1">
            <a:spLocks noGrp="1"/>
          </p:cNvSpPr>
          <p:nvPr>
            <p:ph type="body" idx="1"/>
          </p:nvPr>
        </p:nvSpPr>
        <p:spPr>
          <a:xfrm>
            <a:off x="123750"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31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76" name="Google Shape;176;p12"/>
          <p:cNvSpPr txBox="1"/>
          <p:nvPr/>
        </p:nvSpPr>
        <p:spPr>
          <a:xfrm>
            <a:off x="601650" y="1142025"/>
            <a:ext cx="10988700" cy="30906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 groups of two, discuss the following discussion questions: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do you notice about the activities students are involved in the school environment?</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Did you notice any of the 9 elements in the school environment and activities? Where and how?</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other terms did you hear in the video?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did you notice about student engagement?</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Discuss the river project. What makes it authentic learning? What are some positive benefits students might associate with this approach? How can this idea relate to informatics?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77" name="Google Shape;177;p12"/>
          <p:cNvPicPr preferRelativeResize="0"/>
          <p:nvPr/>
        </p:nvPicPr>
        <p:blipFill rotWithShape="1">
          <a:blip r:embed="rId3">
            <a:alphaModFix/>
          </a:blip>
          <a:srcRect l="-2200" t="31845" r="2199" b="38944"/>
          <a:stretch/>
        </p:blipFill>
        <p:spPr>
          <a:xfrm>
            <a:off x="925475" y="4085500"/>
            <a:ext cx="10289500" cy="2003076"/>
          </a:xfrm>
          <a:prstGeom prst="rect">
            <a:avLst/>
          </a:prstGeom>
          <a:noFill/>
          <a:ln>
            <a:noFill/>
          </a:ln>
        </p:spPr>
      </p:pic>
      <p:sp>
        <p:nvSpPr>
          <p:cNvPr id="178" name="Google Shape;178;p12"/>
          <p:cNvSpPr txBox="1"/>
          <p:nvPr/>
        </p:nvSpPr>
        <p:spPr>
          <a:xfrm>
            <a:off x="6171350" y="6258225"/>
            <a:ext cx="5522700" cy="4752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chemeClr val="hlink"/>
                </a:solidFill>
                <a:latin typeface="Arial"/>
                <a:ea typeface="Arial"/>
                <a:cs typeface="Arial"/>
                <a:sym typeface="Arial"/>
                <a:hlinkClick r:id="rId4"/>
              </a:rPr>
              <a:t>Anacostia Watershed Society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Activity 4: Authentic learning model jigsaw</a:t>
            </a:r>
            <a:endParaRPr/>
          </a:p>
        </p:txBody>
      </p:sp>
      <p:sp>
        <p:nvSpPr>
          <p:cNvPr id="185" name="Google Shape;185;p13"/>
          <p:cNvSpPr txBox="1">
            <a:spLocks noGrp="1"/>
          </p:cNvSpPr>
          <p:nvPr>
            <p:ph type="body" idx="1"/>
          </p:nvPr>
        </p:nvSpPr>
        <p:spPr>
          <a:xfrm>
            <a:off x="247496" y="98789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150000"/>
              </a:lnSpc>
              <a:spcBef>
                <a:spcPts val="1000"/>
              </a:spcBef>
              <a:spcAft>
                <a:spcPts val="0"/>
              </a:spcAft>
              <a:buSzPts val="2200"/>
              <a:buAutoNum type="arabicPeriod"/>
            </a:pPr>
            <a:r>
              <a:rPr lang="en-US"/>
              <a:t>You will be divided into 9 groups ( or 3 if needed), each assigned one element. </a:t>
            </a:r>
            <a:endParaRPr/>
          </a:p>
          <a:p>
            <a:pPr marL="457200" lvl="0" indent="-368300" algn="l" rtl="0">
              <a:lnSpc>
                <a:spcPct val="150000"/>
              </a:lnSpc>
              <a:spcBef>
                <a:spcPts val="0"/>
              </a:spcBef>
              <a:spcAft>
                <a:spcPts val="0"/>
              </a:spcAft>
              <a:buSzPts val="2200"/>
              <a:buAutoNum type="arabicPeriod"/>
            </a:pPr>
            <a:r>
              <a:rPr lang="en-US"/>
              <a:t>You will receive a handout with information about your assigned element.</a:t>
            </a:r>
            <a:endParaRPr/>
          </a:p>
          <a:p>
            <a:pPr marL="457200" lvl="0" indent="-368300" algn="l" rtl="0">
              <a:lnSpc>
                <a:spcPct val="150000"/>
              </a:lnSpc>
              <a:spcBef>
                <a:spcPts val="0"/>
              </a:spcBef>
              <a:spcAft>
                <a:spcPts val="0"/>
              </a:spcAft>
              <a:buSzPts val="2200"/>
              <a:buAutoNum type="arabicPeriod"/>
            </a:pPr>
            <a:r>
              <a:rPr lang="en-US"/>
              <a:t>In your group, read through the material, review the guidelines for implementation, and explore the examples provided. Then, come up with at least one new example of how the element can be applied.</a:t>
            </a:r>
            <a:endParaRPr/>
          </a:p>
          <a:p>
            <a:pPr marL="457200" lvl="0" indent="-368300" algn="l" rtl="0">
              <a:lnSpc>
                <a:spcPct val="150000"/>
              </a:lnSpc>
              <a:spcBef>
                <a:spcPts val="0"/>
              </a:spcBef>
              <a:spcAft>
                <a:spcPts val="0"/>
              </a:spcAft>
              <a:buSzPts val="2200"/>
              <a:buAutoNum type="arabicPeriod"/>
            </a:pPr>
            <a:r>
              <a:rPr lang="en-US"/>
              <a:t>Afterward, the groups will be reformed so that each new group has one representative from each of the original groups. You will teach your new group about your element, including the new example you created.</a:t>
            </a:r>
            <a:endParaRPr/>
          </a:p>
          <a:p>
            <a:pPr marL="457200" lvl="0" indent="-368300" algn="l" rtl="0">
              <a:lnSpc>
                <a:spcPct val="150000"/>
              </a:lnSpc>
              <a:spcBef>
                <a:spcPts val="0"/>
              </a:spcBef>
              <a:spcAft>
                <a:spcPts val="0"/>
              </a:spcAft>
              <a:buSzPts val="2200"/>
              <a:buAutoNum type="arabicPeriod"/>
            </a:pPr>
            <a:r>
              <a:rPr lang="en-US"/>
              <a:t>Finally, we will have a whole group discussion to review and summarize all the elements.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grpSp>
        <p:nvGrpSpPr>
          <p:cNvPr id="192" name="Google Shape;192;p14"/>
          <p:cNvGrpSpPr/>
          <p:nvPr/>
        </p:nvGrpSpPr>
        <p:grpSpPr>
          <a:xfrm>
            <a:off x="512350" y="904550"/>
            <a:ext cx="11095601" cy="5783825"/>
            <a:chOff x="512350" y="904550"/>
            <a:chExt cx="11095601" cy="5783825"/>
          </a:xfrm>
        </p:grpSpPr>
        <p:pic>
          <p:nvPicPr>
            <p:cNvPr id="193" name="Google Shape;193;p14"/>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94" name="Google Shape;194;p14"/>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95" name="Google Shape;195;p14"/>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96" name="Google Shape;196;p14"/>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4"/>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4"/>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4"/>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0" name="Google Shape;200;p14"/>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
        <p:nvSpPr>
          <p:cNvPr id="201" name="Google Shape;201;p14"/>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
        <p:nvSpPr>
          <p:cNvPr id="202" name="Google Shape;202;p14"/>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
        <p:nvSpPr>
          <p:cNvPr id="203" name="Google Shape;203;p14"/>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
        <p:nvSpPr>
          <p:cNvPr id="204" name="Google Shape;204;p14"/>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
        <p:nvSpPr>
          <p:cNvPr id="205" name="Google Shape;205;p14"/>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
        <p:nvSpPr>
          <p:cNvPr id="206" name="Google Shape;206;p14"/>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
        <p:nvSpPr>
          <p:cNvPr id="207" name="Google Shape;207;p14"/>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
        <p:nvSpPr>
          <p:cNvPr id="208" name="Google Shape;208;p14"/>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pic>
        <p:nvPicPr>
          <p:cNvPr id="215" name="Google Shape;215;p15"/>
          <p:cNvPicPr preferRelativeResize="0"/>
          <p:nvPr/>
        </p:nvPicPr>
        <p:blipFill rotWithShape="1">
          <a:blip r:embed="rId3">
            <a:alphaModFix/>
          </a:blip>
          <a:srcRect l="719" t="8150" r="77156" b="61272"/>
          <a:stretch/>
        </p:blipFill>
        <p:spPr>
          <a:xfrm>
            <a:off x="325900" y="962775"/>
            <a:ext cx="2440074" cy="2786699"/>
          </a:xfrm>
          <a:prstGeom prst="rect">
            <a:avLst/>
          </a:prstGeom>
          <a:noFill/>
          <a:ln>
            <a:noFill/>
          </a:ln>
        </p:spPr>
      </p:pic>
      <p:sp>
        <p:nvSpPr>
          <p:cNvPr id="216" name="Google Shape;216;p15"/>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15"/>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5"/>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5"/>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5"/>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 virtual or physical environment reflecting how knowledge is used in real life, without simplifying things, motivating learning.</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To understand databases, the students work and solve common school-related issues such as the </a:t>
            </a:r>
            <a:r>
              <a:rPr lang="en-US" sz="1700" b="0" i="0" u="none" strike="noStrike" cap="none">
                <a:solidFill>
                  <a:schemeClr val="accent3"/>
                </a:solidFill>
                <a:latin typeface="Calibri"/>
                <a:ea typeface="Calibri"/>
                <a:cs typeface="Calibri"/>
                <a:sym typeface="Calibri"/>
              </a:rPr>
              <a:t>organisation and management of data for their school library</a:t>
            </a:r>
            <a:r>
              <a:rPr lang="en-US" sz="1700" b="0" i="0" u="none" strike="noStrike" cap="none">
                <a:solidFill>
                  <a:srgbClr val="000000"/>
                </a:solidFill>
                <a:latin typeface="Calibri"/>
                <a:ea typeface="Calibri"/>
                <a:cs typeface="Calibri"/>
                <a:sym typeface="Calibri"/>
              </a:rPr>
              <a:t> (e.g., catalogue and borrowing system), </a:t>
            </a:r>
            <a:r>
              <a:rPr lang="en-US" sz="1700" b="0" i="0" u="none" strike="noStrike" cap="none">
                <a:solidFill>
                  <a:schemeClr val="accent6"/>
                </a:solidFill>
                <a:latin typeface="Calibri"/>
                <a:ea typeface="Calibri"/>
                <a:cs typeface="Calibri"/>
                <a:sym typeface="Calibri"/>
              </a:rPr>
              <a:t>the homework and assessment assignment process</a:t>
            </a:r>
            <a:r>
              <a:rPr lang="en-US" sz="1700" b="0" i="0" u="none" strike="noStrike" cap="none">
                <a:solidFill>
                  <a:srgbClr val="000000"/>
                </a:solidFill>
                <a:latin typeface="Calibri"/>
                <a:ea typeface="Calibri"/>
                <a:cs typeface="Calibri"/>
                <a:sym typeface="Calibri"/>
              </a:rPr>
              <a:t> (e.g., reminding tasks and deadlines) </a:t>
            </a:r>
            <a:r>
              <a:rPr lang="en-US" sz="1700" b="0" i="0" u="none" strike="noStrike" cap="none">
                <a:solidFill>
                  <a:schemeClr val="accent1"/>
                </a:solidFill>
                <a:latin typeface="Calibri"/>
                <a:ea typeface="Calibri"/>
                <a:cs typeface="Calibri"/>
                <a:sym typeface="Calibri"/>
              </a:rPr>
              <a:t>or the attendance procedure</a:t>
            </a:r>
            <a:r>
              <a:rPr lang="en-US" sz="1700" b="0" i="0" u="none" strike="noStrike" cap="none">
                <a:solidFill>
                  <a:srgbClr val="000000"/>
                </a:solidFill>
                <a:latin typeface="Calibri"/>
                <a:ea typeface="Calibri"/>
                <a:cs typeface="Calibri"/>
                <a:sym typeface="Calibri"/>
              </a:rPr>
              <a:t> (e.g., maintaining attendance records in a database). Such contexts reflect the real-world, asking students to use their knowledge and skills to improve their daily lives as students and young citizens.</a:t>
            </a:r>
            <a:endParaRPr sz="1700" b="0" i="0" u="none" strike="noStrike" cap="none">
              <a:solidFill>
                <a:srgbClr val="000000"/>
              </a:solidFill>
              <a:latin typeface="Calibri"/>
              <a:ea typeface="Calibri"/>
              <a:cs typeface="Calibri"/>
              <a:sym typeface="Calibri"/>
            </a:endParaRPr>
          </a:p>
        </p:txBody>
      </p:sp>
      <p:sp>
        <p:nvSpPr>
          <p:cNvPr id="221" name="Google Shape;221;p15"/>
          <p:cNvSpPr txBox="1"/>
          <p:nvPr/>
        </p:nvSpPr>
        <p:spPr>
          <a:xfrm>
            <a:off x="880569"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28" name="Google Shape;228;p16"/>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16"/>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6"/>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16"/>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6"/>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Complex tasks (not predefined steps students have to follow), with real-world relevance, are interdisciplinary, require production (not reproduction) but cannot be solved on the spot (sustained investigation over a period).</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100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are tasked with designing and programming a robot using a platform like LEGO WeDo 2.0 or a similar educational robotics kit to solve a real-world environmental problem, such as sorting recyclable materials. </a:t>
            </a:r>
            <a:r>
              <a:rPr lang="en-US" sz="1700" b="0" i="0" u="none" strike="noStrike" cap="none">
                <a:solidFill>
                  <a:schemeClr val="accent1"/>
                </a:solidFill>
                <a:latin typeface="Calibri"/>
                <a:ea typeface="Calibri"/>
                <a:cs typeface="Calibri"/>
                <a:sym typeface="Calibri"/>
              </a:rPr>
              <a:t>They must build and program the robot (e.g., a truck) to sort recyclable objects.</a:t>
            </a:r>
            <a:endParaRPr sz="1700" b="0" i="0" u="none" strike="noStrike" cap="none">
              <a:solidFill>
                <a:schemeClr val="accent1"/>
              </a:solidFill>
              <a:latin typeface="Calibri"/>
              <a:ea typeface="Calibri"/>
              <a:cs typeface="Calibri"/>
              <a:sym typeface="Calibri"/>
            </a:endParaRPr>
          </a:p>
        </p:txBody>
      </p:sp>
      <p:pic>
        <p:nvPicPr>
          <p:cNvPr id="233" name="Google Shape;233;p16"/>
          <p:cNvPicPr preferRelativeResize="0"/>
          <p:nvPr/>
        </p:nvPicPr>
        <p:blipFill rotWithShape="1">
          <a:blip r:embed="rId3">
            <a:alphaModFix/>
          </a:blip>
          <a:srcRect l="22420" t="8149" r="57623" b="63545"/>
          <a:stretch/>
        </p:blipFill>
        <p:spPr>
          <a:xfrm>
            <a:off x="648225" y="1011575"/>
            <a:ext cx="2200600" cy="2579500"/>
          </a:xfrm>
          <a:prstGeom prst="rect">
            <a:avLst/>
          </a:prstGeom>
          <a:noFill/>
          <a:ln>
            <a:noFill/>
          </a:ln>
        </p:spPr>
      </p:pic>
      <p:sp>
        <p:nvSpPr>
          <p:cNvPr id="234" name="Google Shape;234;p16"/>
          <p:cNvSpPr txBox="1"/>
          <p:nvPr/>
        </p:nvSpPr>
        <p:spPr>
          <a:xfrm>
            <a:off x="928947" y="2192948"/>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41" name="Google Shape;241;p17"/>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7"/>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7"/>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7"/>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7"/>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Access to expertise, seeing how experts think and work, observing real-life episodes, and having opportunities to share stories.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 </a:t>
            </a:r>
            <a:r>
              <a:rPr lang="en-US" sz="1700" b="0" i="0" u="none" strike="noStrike" cap="none">
                <a:solidFill>
                  <a:schemeClr val="accent3"/>
                </a:solidFill>
                <a:latin typeface="Calibri"/>
                <a:ea typeface="Calibri"/>
                <a:cs typeface="Calibri"/>
                <a:sym typeface="Calibri"/>
              </a:rPr>
              <a:t>robotics expert </a:t>
            </a:r>
            <a:r>
              <a:rPr lang="en-US" sz="1700" b="0" i="0" u="none" strike="noStrike" cap="none">
                <a:solidFill>
                  <a:srgbClr val="000000"/>
                </a:solidFill>
                <a:latin typeface="Calibri"/>
                <a:ea typeface="Calibri"/>
                <a:cs typeface="Calibri"/>
                <a:sym typeface="Calibri"/>
              </a:rPr>
              <a:t>is invited to showcase how robots can be programmed to solve environmental challenges such as recycling. The expert can show a robot sorting different materials and explain how data is used to appropriately classify and direct each item.</a:t>
            </a:r>
            <a:endParaRPr sz="1700" b="0" i="0" u="none" strike="noStrike" cap="none">
              <a:solidFill>
                <a:srgbClr val="000000"/>
              </a:solidFill>
              <a:latin typeface="Calibri"/>
              <a:ea typeface="Calibri"/>
              <a:cs typeface="Calibri"/>
              <a:sym typeface="Calibri"/>
            </a:endParaRPr>
          </a:p>
        </p:txBody>
      </p:sp>
      <p:pic>
        <p:nvPicPr>
          <p:cNvPr id="246" name="Google Shape;246;p17"/>
          <p:cNvPicPr preferRelativeResize="0"/>
          <p:nvPr/>
        </p:nvPicPr>
        <p:blipFill rotWithShape="1">
          <a:blip r:embed="rId3">
            <a:alphaModFix/>
          </a:blip>
          <a:srcRect l="41815" t="9175" r="38231" b="62522"/>
          <a:stretch/>
        </p:blipFill>
        <p:spPr>
          <a:xfrm>
            <a:off x="648225" y="1106675"/>
            <a:ext cx="2200600" cy="2579500"/>
          </a:xfrm>
          <a:prstGeom prst="rect">
            <a:avLst/>
          </a:prstGeom>
          <a:noFill/>
          <a:ln>
            <a:noFill/>
          </a:ln>
        </p:spPr>
      </p:pic>
      <p:sp>
        <p:nvSpPr>
          <p:cNvPr id="247" name="Google Shape;247;p17"/>
          <p:cNvSpPr txBox="1"/>
          <p:nvPr/>
        </p:nvSpPr>
        <p:spPr>
          <a:xfrm>
            <a:off x="1017597" y="2187329"/>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54" name="Google Shape;254;p18"/>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8"/>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8"/>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8"/>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8"/>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Opportunity to adopt various roles and see things from different points of view.</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Students are tasked with designing a digital library management system that helps manage books, users’ records, and borrowing and returning processes. The school has </a:t>
            </a:r>
            <a:r>
              <a:rPr lang="en-US" sz="1700" b="0" i="0" u="none" strike="noStrike" cap="none">
                <a:solidFill>
                  <a:schemeClr val="accent1"/>
                </a:solidFill>
                <a:latin typeface="Calibri"/>
                <a:ea typeface="Calibri"/>
                <a:cs typeface="Calibri"/>
                <a:sym typeface="Calibri"/>
              </a:rPr>
              <a:t>multiple users of such a system</a:t>
            </a:r>
            <a:r>
              <a:rPr lang="en-US" sz="1700" b="0" i="0" u="none" strike="noStrike" cap="none">
                <a:solidFill>
                  <a:srgbClr val="000000"/>
                </a:solidFill>
                <a:latin typeface="Calibri"/>
                <a:ea typeface="Calibri"/>
                <a:cs typeface="Calibri"/>
                <a:sym typeface="Calibri"/>
              </a:rPr>
              <a:t>, each having different needs. For instance: (a) the students are the direct users who need an easy-to-use interface to search for books, confirm availability, borrow books and manage their borrowing history; (b) the librarians, as managers, need to catalogue new books, manage and update the database, track borrowing process and returns (e.g., send notifications); and (c) the teachers need to see which books are available, create reading lists and recommend books.</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need to identify these needs by holding discussions with their classmates, librarians and teachers, before creating the digital system.</a:t>
            </a:r>
            <a:endParaRPr sz="1700" b="0" i="0" u="none" strike="noStrike" cap="none">
              <a:solidFill>
                <a:srgbClr val="000000"/>
              </a:solidFill>
              <a:latin typeface="Calibri"/>
              <a:ea typeface="Calibri"/>
              <a:cs typeface="Calibri"/>
              <a:sym typeface="Calibri"/>
            </a:endParaRPr>
          </a:p>
        </p:txBody>
      </p:sp>
      <p:pic>
        <p:nvPicPr>
          <p:cNvPr id="259" name="Google Shape;259;p18"/>
          <p:cNvPicPr preferRelativeResize="0"/>
          <p:nvPr/>
        </p:nvPicPr>
        <p:blipFill rotWithShape="1">
          <a:blip r:embed="rId3">
            <a:alphaModFix/>
          </a:blip>
          <a:srcRect l="61686" t="8493" r="18359" b="60930"/>
          <a:stretch/>
        </p:blipFill>
        <p:spPr>
          <a:xfrm>
            <a:off x="648224" y="861025"/>
            <a:ext cx="2200600" cy="2786699"/>
          </a:xfrm>
          <a:prstGeom prst="rect">
            <a:avLst/>
          </a:prstGeom>
          <a:noFill/>
          <a:ln>
            <a:noFill/>
          </a:ln>
        </p:spPr>
      </p:pic>
      <p:sp>
        <p:nvSpPr>
          <p:cNvPr id="260" name="Google Shape;260;p18"/>
          <p:cNvSpPr txBox="1"/>
          <p:nvPr/>
        </p:nvSpPr>
        <p:spPr>
          <a:xfrm>
            <a:off x="1017596"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67" name="Google Shape;267;p19"/>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9"/>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9"/>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9"/>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9"/>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Tasks addressed to groups, for individuals to work in pairs or teams, striving for whole-team success.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To design the digital library system for their school, the students are divided into</a:t>
            </a:r>
            <a:r>
              <a:rPr lang="en-US" sz="1700" b="0" i="0" u="none" strike="noStrike" cap="none">
                <a:solidFill>
                  <a:schemeClr val="accent1"/>
                </a:solidFill>
                <a:latin typeface="Calibri"/>
                <a:ea typeface="Calibri"/>
                <a:cs typeface="Calibri"/>
                <a:sym typeface="Calibri"/>
              </a:rPr>
              <a:t> teams</a:t>
            </a:r>
            <a:r>
              <a:rPr lang="en-US" sz="1700" b="0" i="0" u="none" strike="noStrike" cap="none">
                <a:solidFill>
                  <a:srgbClr val="000000"/>
                </a:solidFill>
                <a:latin typeface="Calibri"/>
                <a:ea typeface="Calibri"/>
                <a:cs typeface="Calibri"/>
                <a:sym typeface="Calibri"/>
              </a:rPr>
              <a:t>, undertaking different roles. For example, one team works on understanding the librarian tasks/work (and, in general, the library information system), one on designing the interface (three user interfaces for each different stakeholder), and one on the user experience and testing. The students can also be divided into larger groups, each designing their system, to compare each other later 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p:txBody>
      </p:sp>
      <p:pic>
        <p:nvPicPr>
          <p:cNvPr id="272" name="Google Shape;272;p19"/>
          <p:cNvPicPr preferRelativeResize="0"/>
          <p:nvPr/>
        </p:nvPicPr>
        <p:blipFill rotWithShape="1">
          <a:blip r:embed="rId3">
            <a:alphaModFix/>
          </a:blip>
          <a:srcRect l="2319" t="36797" r="77246" b="34898"/>
          <a:stretch/>
        </p:blipFill>
        <p:spPr>
          <a:xfrm>
            <a:off x="621700" y="905875"/>
            <a:ext cx="2253649" cy="2579525"/>
          </a:xfrm>
          <a:prstGeom prst="rect">
            <a:avLst/>
          </a:prstGeom>
          <a:noFill/>
          <a:ln>
            <a:noFill/>
          </a:ln>
        </p:spPr>
      </p:pic>
      <p:sp>
        <p:nvSpPr>
          <p:cNvPr id="273" name="Google Shape;273;p19"/>
          <p:cNvSpPr txBox="1"/>
          <p:nvPr/>
        </p:nvSpPr>
        <p:spPr>
          <a:xfrm>
            <a:off x="1017596" y="2075429"/>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2: THINKER Framework - authentic learning principles and practical guide</a:t>
            </a:r>
            <a:endParaRPr/>
          </a:p>
        </p:txBody>
      </p:sp>
      <p:sp>
        <p:nvSpPr>
          <p:cNvPr id="69" name="Google Shape;69;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2.1: Understanding authentic learning - from theory to practice</a:t>
            </a:r>
            <a:endParaRPr/>
          </a:p>
          <a:p>
            <a:pPr marL="0" lvl="0" indent="0" algn="l" rtl="0">
              <a:lnSpc>
                <a:spcPct val="90000"/>
              </a:lnSpc>
              <a:spcBef>
                <a:spcPts val="0"/>
              </a:spcBef>
              <a:spcAft>
                <a:spcPts val="0"/>
              </a:spcAft>
              <a:buClr>
                <a:schemeClr val="dk1"/>
              </a:buClr>
              <a:buSzPts val="1600"/>
              <a:buNone/>
            </a:pPr>
            <a:endParaRPr/>
          </a:p>
          <a:p>
            <a:pPr marL="0" lvl="0" indent="0" algn="l" rtl="0">
              <a:lnSpc>
                <a:spcPct val="90000"/>
              </a:lnSpc>
              <a:spcBef>
                <a:spcPts val="0"/>
              </a:spcBef>
              <a:spcAft>
                <a:spcPts val="0"/>
              </a:spcAft>
              <a:buClr>
                <a:schemeClr val="dk1"/>
              </a:buClr>
              <a:buSzPts val="16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80" name="Google Shape;280;p2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2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2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2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20"/>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opportunity to articulate thoughts and results, present publicly an argument and reach understanding through social interaction.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have to present their part of the school library management system, such as the database structure or user interface, to their peers and teachers. For example, the user interface team must </a:t>
            </a:r>
            <a:r>
              <a:rPr lang="en-US" sz="1700" b="0" i="0" u="none" strike="noStrike" cap="none">
                <a:solidFill>
                  <a:schemeClr val="accent1"/>
                </a:solidFill>
                <a:latin typeface="Calibri"/>
                <a:ea typeface="Calibri"/>
                <a:cs typeface="Calibri"/>
                <a:sym typeface="Calibri"/>
              </a:rPr>
              <a:t>explain the logic</a:t>
            </a:r>
            <a:r>
              <a:rPr lang="en-US" sz="1700" b="0" i="0" u="none" strike="noStrike" cap="none">
                <a:solidFill>
                  <a:srgbClr val="000000"/>
                </a:solidFill>
                <a:latin typeface="Calibri"/>
                <a:ea typeface="Calibri"/>
                <a:cs typeface="Calibri"/>
                <a:sym typeface="Calibri"/>
              </a:rPr>
              <a:t> behind how they designed the interface based on the different users’ needs. The students present their work using diagrams and demos.</a:t>
            </a:r>
            <a:endParaRPr sz="1700" b="0" i="0" u="none" strike="noStrike" cap="none">
              <a:solidFill>
                <a:srgbClr val="000000"/>
              </a:solidFill>
              <a:latin typeface="Calibri"/>
              <a:ea typeface="Calibri"/>
              <a:cs typeface="Calibri"/>
              <a:sym typeface="Calibri"/>
            </a:endParaRPr>
          </a:p>
        </p:txBody>
      </p:sp>
      <p:pic>
        <p:nvPicPr>
          <p:cNvPr id="285" name="Google Shape;285;p20"/>
          <p:cNvPicPr preferRelativeResize="0"/>
          <p:nvPr/>
        </p:nvPicPr>
        <p:blipFill rotWithShape="1">
          <a:blip r:embed="rId3">
            <a:alphaModFix/>
          </a:blip>
          <a:srcRect l="22097" t="36797" r="58177" b="34898"/>
          <a:stretch/>
        </p:blipFill>
        <p:spPr>
          <a:xfrm>
            <a:off x="660775" y="1044950"/>
            <a:ext cx="2175499" cy="2579525"/>
          </a:xfrm>
          <a:prstGeom prst="rect">
            <a:avLst/>
          </a:prstGeom>
          <a:noFill/>
          <a:ln>
            <a:noFill/>
          </a:ln>
        </p:spPr>
      </p:pic>
      <p:sp>
        <p:nvSpPr>
          <p:cNvPr id="286" name="Google Shape;286;p20"/>
          <p:cNvSpPr txBox="1"/>
          <p:nvPr/>
        </p:nvSpPr>
        <p:spPr>
          <a:xfrm>
            <a:off x="1017596" y="210133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93" name="Google Shape;293;p21"/>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21"/>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21"/>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21"/>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21"/>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opportunity to think about, reflect and discuss choices either in action (while making choices) or after action (after decision-making)- reflection is a social process, too.</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Throughout the development of the school library management system, students keep </a:t>
            </a:r>
            <a:r>
              <a:rPr lang="en-US" sz="1700" b="0" i="0" u="none" strike="noStrike" cap="none">
                <a:solidFill>
                  <a:schemeClr val="accent1"/>
                </a:solidFill>
                <a:latin typeface="Calibri"/>
                <a:ea typeface="Calibri"/>
                <a:cs typeface="Calibri"/>
                <a:sym typeface="Calibri"/>
              </a:rPr>
              <a:t>reflective journals</a:t>
            </a:r>
            <a:r>
              <a:rPr lang="en-US" sz="1700" b="0" i="0" u="none" strike="noStrike" cap="none">
                <a:solidFill>
                  <a:srgbClr val="000000"/>
                </a:solidFill>
                <a:latin typeface="Calibri"/>
                <a:ea typeface="Calibri"/>
                <a:cs typeface="Calibri"/>
                <a:sym typeface="Calibri"/>
              </a:rPr>
              <a:t>, writing about any challenges they face and how they approached them, any concerns they had, what decisions they made, and how they solved unexpected issues. For example, they might write which data fields they included to balance complexity with usability. While working, the teacher poses additional</a:t>
            </a:r>
            <a:r>
              <a:rPr lang="en-US" sz="1700" b="0" i="0" u="none" strike="noStrike" cap="none">
                <a:solidFill>
                  <a:schemeClr val="accent1"/>
                </a:solidFill>
                <a:latin typeface="Calibri"/>
                <a:ea typeface="Calibri"/>
                <a:cs typeface="Calibri"/>
                <a:sym typeface="Calibri"/>
              </a:rPr>
              <a:t> reflective question</a:t>
            </a:r>
            <a:r>
              <a:rPr lang="en-US" sz="1700" b="0" i="0" u="none" strike="noStrike" cap="none">
                <a:solidFill>
                  <a:srgbClr val="000000"/>
                </a:solidFill>
                <a:latin typeface="Calibri"/>
                <a:ea typeface="Calibri"/>
                <a:cs typeface="Calibri"/>
                <a:sym typeface="Calibri"/>
              </a:rPr>
              <a:t>s to reveal their thinking and push them to progress, finding their solutions, when challenges arise. The students write a report at the end of the project, reflecting on the whole experience (e.g., efficiency or what could be improved, collaboration with peers).</a:t>
            </a:r>
            <a:endParaRPr sz="1700" b="0" i="0" u="none" strike="noStrike" cap="none">
              <a:solidFill>
                <a:srgbClr val="000000"/>
              </a:solidFill>
              <a:latin typeface="Calibri"/>
              <a:ea typeface="Calibri"/>
              <a:cs typeface="Calibri"/>
              <a:sym typeface="Calibri"/>
            </a:endParaRPr>
          </a:p>
        </p:txBody>
      </p:sp>
      <p:pic>
        <p:nvPicPr>
          <p:cNvPr id="298" name="Google Shape;298;p21"/>
          <p:cNvPicPr preferRelativeResize="0"/>
          <p:nvPr/>
        </p:nvPicPr>
        <p:blipFill rotWithShape="1">
          <a:blip r:embed="rId3">
            <a:alphaModFix/>
          </a:blip>
          <a:srcRect l="42102" t="36797" r="38642" b="34898"/>
          <a:stretch/>
        </p:blipFill>
        <p:spPr>
          <a:xfrm>
            <a:off x="686675" y="951675"/>
            <a:ext cx="2123700" cy="2579525"/>
          </a:xfrm>
          <a:prstGeom prst="rect">
            <a:avLst/>
          </a:prstGeom>
          <a:noFill/>
          <a:ln>
            <a:noFill/>
          </a:ln>
        </p:spPr>
      </p:pic>
      <p:sp>
        <p:nvSpPr>
          <p:cNvPr id="299" name="Google Shape;299;p21"/>
          <p:cNvSpPr txBox="1"/>
          <p:nvPr/>
        </p:nvSpPr>
        <p:spPr>
          <a:xfrm>
            <a:off x="1017597" y="2059410"/>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306" name="Google Shape;306;p22"/>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22"/>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22"/>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22"/>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22"/>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Assistance and coaching, guidance that activates metacognition.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 At the beginning, the teacher gives an example of a small book database and explains how to organise information into fields (such as title, author, and genre). Students then start creating their version by elaborating on the given example to fit the needs of the school's library. They are also given structured templates with questions on key issues they need to consider (e.g., “What types of data will we need to track?”, “How will users interact with the database?”, “What do the users need to see?”). The teacher might also help students add the basic features to the system (e.g., add books, etc.). As students become more comfortable, </a:t>
            </a:r>
            <a:r>
              <a:rPr lang="en-US" sz="1700" b="0" i="0" u="none" strike="noStrike" cap="none">
                <a:solidFill>
                  <a:schemeClr val="accent1"/>
                </a:solidFill>
                <a:latin typeface="Calibri"/>
                <a:ea typeface="Calibri"/>
                <a:cs typeface="Calibri"/>
                <a:sym typeface="Calibri"/>
              </a:rPr>
              <a:t>gradually, the help is removed.</a:t>
            </a:r>
            <a:endParaRPr sz="1700" b="0" i="0" u="none" strike="noStrike" cap="none">
              <a:solidFill>
                <a:schemeClr val="accent1"/>
              </a:solidFill>
              <a:latin typeface="Calibri"/>
              <a:ea typeface="Calibri"/>
              <a:cs typeface="Calibri"/>
              <a:sym typeface="Calibri"/>
            </a:endParaRPr>
          </a:p>
        </p:txBody>
      </p:sp>
      <p:pic>
        <p:nvPicPr>
          <p:cNvPr id="311" name="Google Shape;311;p22"/>
          <p:cNvPicPr preferRelativeResize="0"/>
          <p:nvPr/>
        </p:nvPicPr>
        <p:blipFill rotWithShape="1">
          <a:blip r:embed="rId3">
            <a:alphaModFix/>
          </a:blip>
          <a:srcRect l="61265" t="38882" r="18632" b="34634"/>
          <a:stretch/>
        </p:blipFill>
        <p:spPr>
          <a:xfrm>
            <a:off x="640050" y="985075"/>
            <a:ext cx="2216949" cy="2413776"/>
          </a:xfrm>
          <a:prstGeom prst="rect">
            <a:avLst/>
          </a:prstGeom>
          <a:noFill/>
          <a:ln>
            <a:noFill/>
          </a:ln>
        </p:spPr>
      </p:pic>
      <p:sp>
        <p:nvSpPr>
          <p:cNvPr id="312" name="Google Shape;312;p22"/>
          <p:cNvSpPr txBox="1"/>
          <p:nvPr/>
        </p:nvSpPr>
        <p:spPr>
          <a:xfrm>
            <a:off x="1017596" y="1993236"/>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319" name="Google Shape;319;p23"/>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23"/>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23"/>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23"/>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23"/>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Different types of assessment are integrated, ranging from skill-based to performance-based, rather than a separate function where students use a wide range of skills, showcasing performance or products to be evaluated with proper criteria (aligned with the task).</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are assessed based on the process and outcome. Specifically, they are assessed based on how functional the final system is (e.g., effectiveness, user interface quality) and how they worked collaboratively to reach this goal. They are asked to test the system with a group of end users while preparing a manual for them on how to use and manage the system. This manual is a documentation of the whole process. Thus, it shows whether they understand the system and can easily communicate technical information to non-technical users (e.g., librarians, classmates, and teachers). As part of the final demonstration, unexpected issues might arise for them to troubleshoot, assessing their understanding of the concepts. Τhey can present their prototypes to an audience or a steering committee of experts as described in point “expert performance”.</a:t>
            </a:r>
            <a:endParaRPr sz="1700" b="0" i="0" u="none" strike="noStrike" cap="none">
              <a:solidFill>
                <a:srgbClr val="000000"/>
              </a:solidFill>
              <a:latin typeface="Calibri"/>
              <a:ea typeface="Calibri"/>
              <a:cs typeface="Calibri"/>
              <a:sym typeface="Calibri"/>
            </a:endParaRPr>
          </a:p>
        </p:txBody>
      </p:sp>
      <p:pic>
        <p:nvPicPr>
          <p:cNvPr id="324" name="Google Shape;324;p23"/>
          <p:cNvPicPr preferRelativeResize="0"/>
          <p:nvPr/>
        </p:nvPicPr>
        <p:blipFill rotWithShape="1">
          <a:blip r:embed="rId3">
            <a:alphaModFix/>
          </a:blip>
          <a:srcRect l="1248" t="64349" r="74647" b="606"/>
          <a:stretch/>
        </p:blipFill>
        <p:spPr>
          <a:xfrm>
            <a:off x="387426" y="948700"/>
            <a:ext cx="2477575" cy="2976825"/>
          </a:xfrm>
          <a:prstGeom prst="rect">
            <a:avLst/>
          </a:prstGeom>
          <a:noFill/>
          <a:ln>
            <a:noFill/>
          </a:ln>
        </p:spPr>
      </p:pic>
      <p:sp>
        <p:nvSpPr>
          <p:cNvPr id="325" name="Google Shape;325;p23"/>
          <p:cNvSpPr txBox="1"/>
          <p:nvPr/>
        </p:nvSpPr>
        <p:spPr>
          <a:xfrm>
            <a:off x="791711" y="1982225"/>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Primary to secondary: important considerations</a:t>
            </a:r>
            <a:endParaRPr/>
          </a:p>
        </p:txBody>
      </p:sp>
      <p:sp>
        <p:nvSpPr>
          <p:cNvPr id="332" name="Google Shape;332;p24"/>
          <p:cNvSpPr txBox="1">
            <a:spLocks noGrp="1"/>
          </p:cNvSpPr>
          <p:nvPr>
            <p:ph type="body" idx="1"/>
          </p:nvPr>
        </p:nvSpPr>
        <p:spPr>
          <a:xfrm>
            <a:off x="97971" y="98789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b="1" u="sng"/>
              <a:t>Authentic Tasks and Activities:</a:t>
            </a:r>
            <a:endParaRPr b="1" u="sng"/>
          </a:p>
          <a:p>
            <a:pPr marL="457200" marR="0" lvl="0" indent="-368300" algn="l" rtl="0">
              <a:lnSpc>
                <a:spcPct val="200000"/>
              </a:lnSpc>
              <a:spcBef>
                <a:spcPts val="0"/>
              </a:spcBef>
              <a:spcAft>
                <a:spcPts val="0"/>
              </a:spcAft>
              <a:buSzPts val="2200"/>
              <a:buChar char="•"/>
            </a:pPr>
            <a:r>
              <a:rPr lang="en-US"/>
              <a:t>Primary: Discovery-based activities with some structure.</a:t>
            </a:r>
            <a:endParaRPr/>
          </a:p>
          <a:p>
            <a:pPr marL="457200" marR="0" lvl="0" indent="-368300" algn="l" rtl="0">
              <a:lnSpc>
                <a:spcPct val="200000"/>
              </a:lnSpc>
              <a:spcBef>
                <a:spcPts val="0"/>
              </a:spcBef>
              <a:spcAft>
                <a:spcPts val="0"/>
              </a:spcAft>
              <a:buSzPts val="2200"/>
              <a:buChar char="•"/>
            </a:pPr>
            <a:r>
              <a:rPr lang="en-US"/>
              <a:t>Secondary: More complex tasks requiring deeper problem-solving and critical thinking (e.g., informatics).</a:t>
            </a:r>
            <a:endParaRPr/>
          </a:p>
          <a:p>
            <a:pPr marL="571500" marR="0" lvl="0" indent="-203200" algn="l" rtl="0">
              <a:lnSpc>
                <a:spcPct val="200000"/>
              </a:lnSpc>
              <a:spcBef>
                <a:spcPts val="1000"/>
              </a:spcBef>
              <a:spcAft>
                <a:spcPts val="0"/>
              </a:spcAft>
              <a:buClr>
                <a:schemeClr val="accent4"/>
              </a:buClr>
              <a:buSzPts val="2200"/>
              <a:buFont typeface="Arial"/>
              <a:buNone/>
            </a:pPr>
            <a:r>
              <a:rPr lang="en-US" b="1" u="sng"/>
              <a:t>Scaffolding:</a:t>
            </a:r>
            <a:endParaRPr b="1" u="sng"/>
          </a:p>
          <a:p>
            <a:pPr marL="457200" marR="0" lvl="0" indent="-368300" algn="l" rtl="0">
              <a:lnSpc>
                <a:spcPct val="200000"/>
              </a:lnSpc>
              <a:spcBef>
                <a:spcPts val="0"/>
              </a:spcBef>
              <a:spcAft>
                <a:spcPts val="0"/>
              </a:spcAft>
              <a:buSzPts val="2200"/>
              <a:buChar char="•"/>
            </a:pPr>
            <a:r>
              <a:rPr lang="en-US"/>
              <a:t>Primary: Significant teacher support in learning.</a:t>
            </a:r>
            <a:endParaRPr/>
          </a:p>
          <a:p>
            <a:pPr marL="457200" marR="0" lvl="0" indent="-368300" algn="l" rtl="0">
              <a:lnSpc>
                <a:spcPct val="200000"/>
              </a:lnSpc>
              <a:spcBef>
                <a:spcPts val="0"/>
              </a:spcBef>
              <a:spcAft>
                <a:spcPts val="0"/>
              </a:spcAft>
              <a:buSzPts val="2200"/>
              <a:buChar char="•"/>
            </a:pPr>
            <a:r>
              <a:rPr lang="en-US"/>
              <a:t>Secondary: Students become more independent, engaging with abstract and discipline-specific content.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25" title="still-life-red-thread-connection.jpg"/>
          <p:cNvPicPr preferRelativeResize="0"/>
          <p:nvPr/>
        </p:nvPicPr>
        <p:blipFill rotWithShape="1">
          <a:blip r:embed="rId3">
            <a:alphaModFix amt="24000"/>
          </a:blip>
          <a:srcRect t="27096"/>
          <a:stretch/>
        </p:blipFill>
        <p:spPr>
          <a:xfrm>
            <a:off x="-119837" y="809212"/>
            <a:ext cx="12412282" cy="6048788"/>
          </a:xfrm>
          <a:prstGeom prst="rect">
            <a:avLst/>
          </a:prstGeom>
          <a:noFill/>
          <a:ln>
            <a:noFill/>
          </a:ln>
        </p:spPr>
      </p:pic>
      <p:sp>
        <p:nvSpPr>
          <p:cNvPr id="338" name="Google Shape;338;p2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5: Authentic learning in informatics</a:t>
            </a:r>
            <a:endParaRPr/>
          </a:p>
        </p:txBody>
      </p:sp>
      <p:sp>
        <p:nvSpPr>
          <p:cNvPr id="339" name="Google Shape;339;p2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sz="2500" b="1" u="sng"/>
              <a:t>Scenario:</a:t>
            </a:r>
            <a:r>
              <a:rPr lang="en-US" sz="2500"/>
              <a:t> </a:t>
            </a:r>
            <a:endParaRPr sz="2500"/>
          </a:p>
          <a:p>
            <a:pPr marL="285750" marR="0" lvl="0" indent="0" algn="l" rtl="0">
              <a:lnSpc>
                <a:spcPct val="200000"/>
              </a:lnSpc>
              <a:spcBef>
                <a:spcPts val="1000"/>
              </a:spcBef>
              <a:spcAft>
                <a:spcPts val="0"/>
              </a:spcAft>
              <a:buClr>
                <a:schemeClr val="accent4"/>
              </a:buClr>
              <a:buSzPts val="2200"/>
              <a:buFont typeface="Arial"/>
              <a:buNone/>
            </a:pPr>
            <a:r>
              <a:rPr lang="en-US" sz="2000"/>
              <a:t>in small groups, you will come up with an </a:t>
            </a:r>
            <a:r>
              <a:rPr lang="en-US" sz="2000" b="1"/>
              <a:t>authentic context </a:t>
            </a:r>
            <a:r>
              <a:rPr lang="en-US" sz="2000"/>
              <a:t>for students learning about </a:t>
            </a:r>
            <a:r>
              <a:rPr lang="en-US" sz="2000" b="1" i="1"/>
              <a:t>simple algorithms</a:t>
            </a:r>
            <a:r>
              <a:rPr lang="en-US" sz="2000"/>
              <a:t>. Learners can use one of the following prompts for ideas: </a:t>
            </a:r>
            <a:endParaRPr sz="2000"/>
          </a:p>
          <a:p>
            <a:pPr marL="1200150" marR="0" lvl="0" indent="-127000" algn="l" rtl="0">
              <a:lnSpc>
                <a:spcPct val="200000"/>
              </a:lnSpc>
              <a:spcBef>
                <a:spcPts val="1000"/>
              </a:spcBef>
              <a:spcAft>
                <a:spcPts val="0"/>
              </a:spcAft>
              <a:buSzPts val="2000"/>
              <a:buFont typeface="Calibri"/>
              <a:buAutoNum type="arabicPeriod"/>
            </a:pPr>
            <a:r>
              <a:rPr lang="en-US" sz="2000"/>
              <a:t> Finding the largest number</a:t>
            </a:r>
            <a:endParaRPr sz="2000"/>
          </a:p>
          <a:p>
            <a:pPr marL="1200150" marR="0" lvl="0" indent="-127000" algn="l" rtl="0">
              <a:lnSpc>
                <a:spcPct val="200000"/>
              </a:lnSpc>
              <a:spcBef>
                <a:spcPts val="0"/>
              </a:spcBef>
              <a:spcAft>
                <a:spcPts val="0"/>
              </a:spcAft>
              <a:buSzPts val="2000"/>
              <a:buFont typeface="Calibri"/>
              <a:buAutoNum type="arabicPeriod"/>
            </a:pPr>
            <a:r>
              <a:rPr lang="en-US" sz="2000"/>
              <a:t> Counting how many times a number appears</a:t>
            </a:r>
            <a:endParaRPr sz="2000"/>
          </a:p>
          <a:p>
            <a:pPr marL="1200150" marR="0" lvl="0" indent="-127000" algn="l" rtl="0">
              <a:lnSpc>
                <a:spcPct val="200000"/>
              </a:lnSpc>
              <a:spcBef>
                <a:spcPts val="0"/>
              </a:spcBef>
              <a:spcAft>
                <a:spcPts val="0"/>
              </a:spcAft>
              <a:buSzPts val="2000"/>
              <a:buFont typeface="Calibri"/>
              <a:buAutoNum type="arabicPeriod"/>
            </a:pPr>
            <a:r>
              <a:rPr lang="en-US" sz="2000"/>
              <a:t> Reversing a list</a:t>
            </a:r>
            <a:endParaRPr sz="2000"/>
          </a:p>
          <a:p>
            <a:pPr marL="1200150" marR="0" lvl="0" indent="-127000" algn="l" rtl="0">
              <a:lnSpc>
                <a:spcPct val="200000"/>
              </a:lnSpc>
              <a:spcBef>
                <a:spcPts val="0"/>
              </a:spcBef>
              <a:spcAft>
                <a:spcPts val="0"/>
              </a:spcAft>
              <a:buSzPts val="2000"/>
              <a:buFont typeface="Calibri"/>
              <a:buAutoNum type="arabicPeriod"/>
            </a:pPr>
            <a:r>
              <a:rPr lang="en-US" sz="2000"/>
              <a:t> Checking if a number is even or odd</a:t>
            </a:r>
            <a:endParaRPr sz="2000"/>
          </a:p>
          <a:p>
            <a:pPr marL="285750" marR="0" lvl="0" indent="0" algn="l" rtl="0">
              <a:lnSpc>
                <a:spcPct val="90000"/>
              </a:lnSpc>
              <a:spcBef>
                <a:spcPts val="1000"/>
              </a:spcBef>
              <a:spcAft>
                <a:spcPts val="0"/>
              </a:spcAft>
              <a:buClr>
                <a:schemeClr val="accent4"/>
              </a:buClr>
              <a:buSzPts val="2200"/>
              <a:buFont typeface="Arial"/>
              <a:buNone/>
            </a:pPr>
            <a:endParaRPr sz="2000"/>
          </a:p>
          <a:p>
            <a:pPr marL="285750" marR="0" lvl="0" indent="0" algn="l" rtl="0">
              <a:lnSpc>
                <a:spcPct val="90000"/>
              </a:lnSpc>
              <a:spcBef>
                <a:spcPts val="1000"/>
              </a:spcBef>
              <a:spcAft>
                <a:spcPts val="0"/>
              </a:spcAft>
              <a:buClr>
                <a:schemeClr val="accent4"/>
              </a:buClr>
              <a:buSzPts val="2200"/>
              <a:buFont typeface="Arial"/>
              <a:buNone/>
            </a:pP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26"/>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345" name="Google Shape;345;p2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6: Review and reflect</a:t>
            </a:r>
            <a:endParaRPr/>
          </a:p>
        </p:txBody>
      </p:sp>
      <p:sp>
        <p:nvSpPr>
          <p:cNvPr id="346" name="Google Shape;346;p26"/>
          <p:cNvSpPr txBox="1">
            <a:spLocks noGrp="1"/>
          </p:cNvSpPr>
          <p:nvPr>
            <p:ph type="body" idx="1"/>
          </p:nvPr>
        </p:nvSpPr>
        <p:spPr>
          <a:xfrm>
            <a:off x="247496" y="1865368"/>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SzPts val="2500"/>
              <a:buAutoNum type="arabicPeriod"/>
            </a:pPr>
            <a:r>
              <a:rPr lang="en-US" sz="2500"/>
              <a:t>Today I learned about _________. ( Clarify the definition of authentic learning, and the 9 elements, plus other knowledge you gained).</a:t>
            </a:r>
            <a:endParaRPr sz="2500"/>
          </a:p>
          <a:p>
            <a:pPr marL="457200" marR="0" lvl="0" indent="-387350" algn="l" rtl="0">
              <a:lnSpc>
                <a:spcPct val="200000"/>
              </a:lnSpc>
              <a:spcBef>
                <a:spcPts val="0"/>
              </a:spcBef>
              <a:spcAft>
                <a:spcPts val="0"/>
              </a:spcAft>
              <a:buSzPts val="2500"/>
              <a:buAutoNum type="arabicPeriod"/>
            </a:pPr>
            <a:r>
              <a:rPr lang="en-US" sz="2500"/>
              <a:t>After learning about _____ I am reflective of my own practices of _____.</a:t>
            </a:r>
            <a:endParaRPr sz="2500"/>
          </a:p>
          <a:p>
            <a:pPr marL="457200" marR="0" lvl="0" indent="-387350" algn="l" rtl="0">
              <a:lnSpc>
                <a:spcPct val="200000"/>
              </a:lnSpc>
              <a:spcBef>
                <a:spcPts val="0"/>
              </a:spcBef>
              <a:spcAft>
                <a:spcPts val="0"/>
              </a:spcAft>
              <a:buSzPts val="2500"/>
              <a:buAutoNum type="arabicPeriod"/>
            </a:pPr>
            <a:r>
              <a:rPr lang="en-US" sz="2500"/>
              <a:t>I am still curious about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Homework/Additional tasks</a:t>
            </a:r>
            <a:endParaRPr/>
          </a:p>
        </p:txBody>
      </p:sp>
      <p:sp>
        <p:nvSpPr>
          <p:cNvPr id="352" name="Google Shape;352;p27"/>
          <p:cNvSpPr txBox="1">
            <a:spLocks noGrp="1"/>
          </p:cNvSpPr>
          <p:nvPr>
            <p:ph type="body" idx="1"/>
          </p:nvPr>
        </p:nvSpPr>
        <p:spPr>
          <a:xfrm>
            <a:off x="256425" y="1357050"/>
            <a:ext cx="8093100" cy="5870100"/>
          </a:xfrm>
          <a:prstGeom prst="rect">
            <a:avLst/>
          </a:prstGeom>
          <a:noFill/>
          <a:ln>
            <a:noFill/>
          </a:ln>
        </p:spPr>
        <p:txBody>
          <a:bodyPr spcFirstLastPara="1" wrap="square" lIns="91425" tIns="45700" rIns="91425" bIns="45700" anchor="t" anchorCtr="0">
            <a:noAutofit/>
          </a:bodyPr>
          <a:lstStyle/>
          <a:p>
            <a:pPr marL="514350" lvl="0" indent="0" algn="just" rtl="0">
              <a:lnSpc>
                <a:spcPct val="200000"/>
              </a:lnSpc>
              <a:spcBef>
                <a:spcPts val="1000"/>
              </a:spcBef>
              <a:spcAft>
                <a:spcPts val="0"/>
              </a:spcAft>
              <a:buSzPts val="2200"/>
              <a:buFont typeface="Arial"/>
              <a:buNone/>
            </a:pPr>
            <a:r>
              <a:rPr lang="en-US"/>
              <a:t>In preparation for the following unit, </a:t>
            </a:r>
            <a:r>
              <a:rPr lang="en-US" b="1"/>
              <a:t>come prepared with a concept/theme/topic or skill you would like to teach about</a:t>
            </a:r>
            <a:r>
              <a:rPr lang="en-US"/>
              <a:t> in the near future. </a:t>
            </a:r>
            <a:endParaRPr/>
          </a:p>
          <a:p>
            <a:pPr marL="514350" lvl="0" indent="0" algn="just" rtl="0">
              <a:lnSpc>
                <a:spcPct val="200000"/>
              </a:lnSpc>
              <a:spcBef>
                <a:spcPts val="1000"/>
              </a:spcBef>
              <a:spcAft>
                <a:spcPts val="0"/>
              </a:spcAft>
              <a:buSzPts val="2200"/>
              <a:buFont typeface="Arial"/>
              <a:buNone/>
            </a:pPr>
            <a:r>
              <a:rPr lang="en-US"/>
              <a:t>It would be most beneficial if you also work on some </a:t>
            </a:r>
            <a:r>
              <a:rPr lang="en-US" b="1" i="1">
                <a:solidFill>
                  <a:schemeClr val="accent6"/>
                </a:solidFill>
              </a:rPr>
              <a:t>learning objectives</a:t>
            </a:r>
            <a:r>
              <a:rPr lang="en-US"/>
              <a:t> to accompany the concept/theme/topic or skill you would like to teach. </a:t>
            </a:r>
            <a:endParaRPr/>
          </a:p>
        </p:txBody>
      </p:sp>
      <p:pic>
        <p:nvPicPr>
          <p:cNvPr id="353" name="Google Shape;353;p27" title="2808343.jpg"/>
          <p:cNvPicPr preferRelativeResize="0"/>
          <p:nvPr/>
        </p:nvPicPr>
        <p:blipFill rotWithShape="1">
          <a:blip r:embed="rId3">
            <a:alphaModFix/>
          </a:blip>
          <a:srcRect/>
          <a:stretch/>
        </p:blipFill>
        <p:spPr>
          <a:xfrm>
            <a:off x="8414149" y="1808517"/>
            <a:ext cx="3628325" cy="3628325"/>
          </a:xfrm>
          <a:prstGeom prst="rect">
            <a:avLst/>
          </a:prstGeom>
          <a:noFill/>
          <a:ln>
            <a:noFill/>
          </a:ln>
        </p:spPr>
      </p:pic>
      <p:sp>
        <p:nvSpPr>
          <p:cNvPr id="354" name="Google Shape;354;p27"/>
          <p:cNvSpPr txBox="1"/>
          <p:nvPr/>
        </p:nvSpPr>
        <p:spPr>
          <a:xfrm>
            <a:off x="9049825" y="5140675"/>
            <a:ext cx="2688900" cy="440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Additional resources</a:t>
            </a:r>
            <a:endParaRPr/>
          </a:p>
        </p:txBody>
      </p:sp>
      <p:sp>
        <p:nvSpPr>
          <p:cNvPr id="360" name="Google Shape;360;p28"/>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150000"/>
              </a:lnSpc>
              <a:spcBef>
                <a:spcPts val="1000"/>
              </a:spcBef>
              <a:spcAft>
                <a:spcPts val="0"/>
              </a:spcAft>
              <a:buClr>
                <a:schemeClr val="accent4"/>
              </a:buClr>
              <a:buSzPts val="2200"/>
              <a:buFont typeface="Arial"/>
              <a:buNone/>
            </a:pPr>
            <a:r>
              <a:rPr lang="en-US"/>
              <a:t>University of New Hampshire: Teaching and Learning Lab Resource hub</a:t>
            </a:r>
            <a:endParaRPr/>
          </a:p>
          <a:p>
            <a:pPr marL="571500" marR="0" lvl="0" indent="-203200" algn="l" rtl="0">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a:t>
            </a:r>
            <a:r>
              <a:rPr lang="en-US"/>
              <a: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2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367" name="Google Shape;367;p29"/>
          <p:cNvSpPr txBox="1">
            <a:spLocks noGrp="1"/>
          </p:cNvSpPr>
          <p:nvPr>
            <p:ph type="body" idx="1"/>
          </p:nvPr>
        </p:nvSpPr>
        <p:spPr>
          <a:xfrm>
            <a:off x="97971" y="797521"/>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1400" i="1"/>
              <a:t>Books</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Lave, J. (1988). The culture of acquisition and the practice of understanding. IRL report 88-00087, Institute for Research on Learning.</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Lave, J. and Wenger, E. (1991) Situated learning: Legitimate peripheral participation. Cambridge: Cambridge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Piaget, J. (1975) The development of thought: Equilibration of cognitive structures. Oxford: Viking.</a:t>
            </a:r>
            <a:endParaRPr sz="1400"/>
          </a:p>
          <a:p>
            <a:pPr marL="571500" marR="0" lvl="0" indent="-292100" algn="l" rtl="0">
              <a:lnSpc>
                <a:spcPct val="90000"/>
              </a:lnSpc>
              <a:spcBef>
                <a:spcPts val="1000"/>
              </a:spcBef>
              <a:spcAft>
                <a:spcPts val="0"/>
              </a:spcAft>
              <a:buSzPts val="1400"/>
              <a:buFont typeface="Calibri"/>
              <a:buChar char="•"/>
            </a:pPr>
            <a:r>
              <a:rPr lang="en-US" sz="1400"/>
              <a:t>Resnick, M. and Rosenbaum, E. (2013). Design, Make, Play: Growing the Next Generation of STEM Innovators, chapter Designing for THINKERability. Taylor &amp; Francis.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Vygotsky, L. (1978). Interaction between Learning and Development. In Mind in Society. (Trans. M.Cole), 79-91. Cambridge, Harvard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Whitehead, A.N. (1929) The aims of education and other essays. New York: Macmillan.</a:t>
            </a:r>
            <a:endParaRPr sz="1400"/>
          </a:p>
          <a:p>
            <a:pPr marL="0" marR="0" lvl="0" indent="0" algn="l" rtl="0">
              <a:lnSpc>
                <a:spcPct val="90000"/>
              </a:lnSpc>
              <a:spcBef>
                <a:spcPts val="1000"/>
              </a:spcBef>
              <a:spcAft>
                <a:spcPts val="0"/>
              </a:spcAft>
              <a:buSzPts val="2200"/>
              <a:buNone/>
            </a:pPr>
            <a:r>
              <a:rPr lang="en-US" sz="1400" i="1"/>
              <a:t>Book Chapters or Edited Volumes</a:t>
            </a:r>
            <a:endParaRPr sz="1400" i="1"/>
          </a:p>
          <a:p>
            <a:pPr marL="571500" marR="0" lvl="0" indent="-292100" algn="l" rtl="0">
              <a:lnSpc>
                <a:spcPct val="90000"/>
              </a:lnSpc>
              <a:spcBef>
                <a:spcPts val="1000"/>
              </a:spcBef>
              <a:spcAft>
                <a:spcPts val="0"/>
              </a:spcAft>
              <a:buSzPts val="1400"/>
              <a:buFont typeface="Calibri"/>
              <a:buChar char="•"/>
            </a:pPr>
            <a:r>
              <a:rPr lang="en-US" sz="1400"/>
              <a:t>Herrington, J., Reeves, T. C., &amp; Oliver, R. (2014). Authentic learning environments (pp. 401-412).Springer New York.</a:t>
            </a:r>
            <a:endParaRPr sz="1400"/>
          </a:p>
          <a:p>
            <a:pPr marL="0" marR="0" lvl="0" indent="0" algn="l" rtl="0">
              <a:lnSpc>
                <a:spcPct val="90000"/>
              </a:lnSpc>
              <a:spcBef>
                <a:spcPts val="1000"/>
              </a:spcBef>
              <a:spcAft>
                <a:spcPts val="0"/>
              </a:spcAft>
              <a:buSzPts val="2200"/>
              <a:buNone/>
            </a:pPr>
            <a:r>
              <a:rPr lang="en-US" sz="1400" i="1"/>
              <a:t>Journal Articles</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Cole, N. S. (1990). Conceptions of educational achievement. Educational researcher, 19(3), 2-7.</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Herrington, J. and Oliver, R. (2000) ‘An instructional design framework for authentic learning environments’, Educational Technology Research and Development, 48(3), pp. 23–48.</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Scardamalia, M. and Bereiter, C. (1994) ‘Computer support for knowledge-building communities’, The Journal of the Learning Sciences, 3(3), pp. 265–283.</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Stein, D., Isaacs, G. and Andrews, T. (2004) ‘Situated learning in adult education: Theoretical perspectives on communities of practice’, New Directions for Adult and Continuing Education, 102, pp. 73–82.</a:t>
            </a:r>
            <a:endParaRPr sz="1400"/>
          </a:p>
          <a:p>
            <a:pPr marL="0" marR="0" lvl="0" indent="0" algn="l" rtl="0">
              <a:lnSpc>
                <a:spcPct val="90000"/>
              </a:lnSpc>
              <a:spcBef>
                <a:spcPts val="1000"/>
              </a:spcBef>
              <a:spcAft>
                <a:spcPts val="0"/>
              </a:spcAft>
              <a:buSzPts val="2200"/>
              <a:buNone/>
            </a:pPr>
            <a:r>
              <a:rPr lang="en-US" sz="1400" i="1"/>
              <a:t>Video</a:t>
            </a:r>
            <a:endParaRPr sz="1400" i="1"/>
          </a:p>
          <a:p>
            <a:pPr marL="457200" marR="0" lvl="0" indent="-317500" algn="l" rtl="0">
              <a:lnSpc>
                <a:spcPct val="90000"/>
              </a:lnSpc>
              <a:spcBef>
                <a:spcPts val="1000"/>
              </a:spcBef>
              <a:spcAft>
                <a:spcPts val="0"/>
              </a:spcAft>
              <a:buSzPts val="1400"/>
              <a:buChar char="•"/>
            </a:pPr>
            <a:r>
              <a:rPr lang="en-US" sz="1400"/>
              <a:t>Edutopia (2016) Solving Real-World Problems: Bringing Authentic Context to Learning. Available at: </a:t>
            </a:r>
            <a:r>
              <a:rPr lang="en-US" sz="1400" u="sng">
                <a:solidFill>
                  <a:schemeClr val="hlink"/>
                </a:solidFill>
                <a:hlinkClick r:id="rId3"/>
              </a:rPr>
              <a:t>https://www.youtube.com/watch?v=G3IL0J3XMbA</a:t>
            </a:r>
            <a:r>
              <a:rPr lang="en-US" sz="1400"/>
              <a:t> (Accessed March 26th, 2025)</a:t>
            </a:r>
            <a:endParaRPr sz="1400"/>
          </a:p>
          <a:p>
            <a:pPr marL="571500" marR="0" lvl="0" indent="-203200" algn="l" rtl="0">
              <a:lnSpc>
                <a:spcPct val="90000"/>
              </a:lnSpc>
              <a:spcBef>
                <a:spcPts val="1000"/>
              </a:spcBef>
              <a:spcAft>
                <a:spcPts val="0"/>
              </a:spcAft>
              <a:buClr>
                <a:schemeClr val="accent4"/>
              </a:buClr>
              <a:buSzPts val="2200"/>
              <a:buFont typeface="Arial"/>
              <a:buNone/>
            </a:pPr>
            <a:endParaRPr sz="1500"/>
          </a:p>
          <a:p>
            <a:pPr marL="685800" lvl="0" indent="-317500" algn="l" rtl="0">
              <a:lnSpc>
                <a:spcPct val="90000"/>
              </a:lnSpc>
              <a:spcBef>
                <a:spcPts val="1000"/>
              </a:spcBef>
              <a:spcAft>
                <a:spcPts val="0"/>
              </a:spcAft>
              <a:buSzPts val="2200"/>
              <a:buFont typeface="Arial"/>
              <a:buNone/>
            </a:pPr>
            <a:endParaRPr sz="1500"/>
          </a:p>
          <a:p>
            <a:pPr marL="685800" lvl="0" indent="-317500" algn="l" rtl="0">
              <a:lnSpc>
                <a:spcPct val="90000"/>
              </a:lnSpc>
              <a:spcBef>
                <a:spcPts val="1000"/>
              </a:spcBef>
              <a:spcAft>
                <a:spcPts val="0"/>
              </a:spcAft>
              <a:buSzPts val="2200"/>
              <a:buFont typeface="Arial"/>
              <a:buNone/>
            </a:pPr>
            <a:endParaRPr sz="1500"/>
          </a:p>
          <a:p>
            <a:pPr marL="571500" marR="0" lvl="0" indent="-203200" algn="l" rtl="0">
              <a:lnSpc>
                <a:spcPct val="90000"/>
              </a:lnSpc>
              <a:spcBef>
                <a:spcPts val="1000"/>
              </a:spcBef>
              <a:spcAft>
                <a:spcPts val="0"/>
              </a:spcAft>
              <a:buClr>
                <a:schemeClr val="accent4"/>
              </a:buClr>
              <a:buSzPts val="2200"/>
              <a:buFont typeface="Arial"/>
              <a:buNone/>
            </a:pP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76" name="Google Shape;76;p3"/>
          <p:cNvSpPr txBox="1">
            <a:spLocks noGrp="1"/>
          </p:cNvSpPr>
          <p:nvPr>
            <p:ph type="body" idx="1"/>
          </p:nvPr>
        </p:nvSpPr>
        <p:spPr>
          <a:xfrm>
            <a:off x="97971" y="987868"/>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1000"/>
              </a:spcBef>
              <a:spcAft>
                <a:spcPts val="0"/>
              </a:spcAft>
              <a:buSzPts val="2200"/>
              <a:buNone/>
            </a:pPr>
            <a:r>
              <a:rPr lang="en-US" sz="2400" b="1"/>
              <a:t>By the end of this module teachers will be able to:</a:t>
            </a:r>
            <a:endParaRPr sz="2400" b="1"/>
          </a:p>
          <a:p>
            <a:pPr marL="571500" marR="0" lvl="0" indent="-355600" algn="l" rtl="0">
              <a:lnSpc>
                <a:spcPct val="150000"/>
              </a:lnSpc>
              <a:spcBef>
                <a:spcPts val="1000"/>
              </a:spcBef>
              <a:spcAft>
                <a:spcPts val="0"/>
              </a:spcAft>
              <a:buSzPts val="2400"/>
              <a:buChar char="•"/>
            </a:pPr>
            <a:r>
              <a:rPr lang="en-US" sz="2400"/>
              <a:t>Define and articulate the philosophy behind the authentic learning model.</a:t>
            </a:r>
            <a:endParaRPr sz="2400"/>
          </a:p>
          <a:p>
            <a:pPr marL="571500" marR="0" lvl="0" indent="-355600" algn="l" rtl="0">
              <a:lnSpc>
                <a:spcPct val="150000"/>
              </a:lnSpc>
              <a:spcBef>
                <a:spcPts val="1000"/>
              </a:spcBef>
              <a:spcAft>
                <a:spcPts val="0"/>
              </a:spcAft>
              <a:buSzPts val="2400"/>
              <a:buChar char="•"/>
            </a:pPr>
            <a:r>
              <a:rPr lang="en-US" sz="2400"/>
              <a:t>Accurately list the 9 core elements of authentic learning and describe their role in lesson planning design, through a short verbal explanation.</a:t>
            </a:r>
            <a:endParaRPr sz="2400"/>
          </a:p>
          <a:p>
            <a:pPr marL="571500" marR="0" lvl="0" indent="-355600" algn="l" rtl="0">
              <a:lnSpc>
                <a:spcPct val="150000"/>
              </a:lnSpc>
              <a:spcBef>
                <a:spcPts val="1000"/>
              </a:spcBef>
              <a:spcAft>
                <a:spcPts val="0"/>
              </a:spcAft>
              <a:buSzPts val="2400"/>
              <a:buChar char="•"/>
            </a:pPr>
            <a:r>
              <a:rPr lang="en-US" sz="2400"/>
              <a:t>Develop a lesson plan or instructional activity for an informatics topic that integrates at elements of authentic learning. </a:t>
            </a:r>
            <a:endParaRPr sz="2400"/>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grpSp>
        <p:nvGrpSpPr>
          <p:cNvPr id="372" name="Google Shape;372;p30"/>
          <p:cNvGrpSpPr/>
          <p:nvPr/>
        </p:nvGrpSpPr>
        <p:grpSpPr>
          <a:xfrm>
            <a:off x="2179811" y="4729766"/>
            <a:ext cx="7832078" cy="1110328"/>
            <a:chOff x="2179603" y="4888792"/>
            <a:chExt cx="7798544" cy="1110328"/>
          </a:xfrm>
        </p:grpSpPr>
        <p:pic>
          <p:nvPicPr>
            <p:cNvPr id="373" name="Google Shape;373;p3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74" name="Google Shape;374;p3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375" name="Google Shape;375;p3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76" name="Google Shape;376;p3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77" name="Google Shape;377;p3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378" name="Google Shape;378;p3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79" name="Google Shape;379;p3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80" name="Google Shape;380;p3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81" name="Google Shape;381;p3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82" name="Google Shape;382;p3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83" name="Google Shape;383;p30"/>
          <p:cNvSpPr/>
          <p:nvPr/>
        </p:nvSpPr>
        <p:spPr>
          <a:xfrm>
            <a:off x="1254125" y="1759459"/>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a:t>
            </a:r>
            <a:endParaRPr/>
          </a:p>
        </p:txBody>
      </p:sp>
      <p:sp>
        <p:nvSpPr>
          <p:cNvPr id="83" name="Google Shape;83;p4"/>
          <p:cNvSpPr txBox="1">
            <a:spLocks noGrp="1"/>
          </p:cNvSpPr>
          <p:nvPr>
            <p:ph type="body" idx="1"/>
          </p:nvPr>
        </p:nvSpPr>
        <p:spPr>
          <a:xfrm>
            <a:off x="123746" y="893043"/>
            <a:ext cx="11944500" cy="5870100"/>
          </a:xfrm>
          <a:prstGeom prst="rect">
            <a:avLst/>
          </a:prstGeom>
          <a:noFill/>
          <a:ln>
            <a:noFill/>
          </a:ln>
        </p:spPr>
        <p:txBody>
          <a:bodyPr spcFirstLastPara="1" wrap="square" lIns="91425" tIns="45700" rIns="91425" bIns="45700" anchor="t" anchorCtr="0">
            <a:noAutofit/>
          </a:bodyPr>
          <a:lstStyle/>
          <a:p>
            <a:pPr marL="571500" marR="0" lvl="0" indent="-323850" algn="l" rtl="0">
              <a:lnSpc>
                <a:spcPct val="90000"/>
              </a:lnSpc>
              <a:spcBef>
                <a:spcPts val="1000"/>
              </a:spcBef>
              <a:spcAft>
                <a:spcPts val="0"/>
              </a:spcAft>
              <a:buClr>
                <a:schemeClr val="accent4"/>
              </a:buClr>
              <a:buSzPts val="1900"/>
              <a:buFont typeface="Arial"/>
              <a:buChar char="•"/>
            </a:pPr>
            <a:r>
              <a:rPr lang="en-US" sz="1900"/>
              <a:t>Slide 1 - WP Title</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Slide 2 - Unit Title</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Slide 3 - Learning Objectives</a:t>
            </a:r>
            <a:endParaRPr sz="1900"/>
          </a:p>
          <a:p>
            <a:pPr marL="571500" marR="0" lvl="0" indent="-323850" algn="l" rtl="0">
              <a:lnSpc>
                <a:spcPct val="90000"/>
              </a:lnSpc>
              <a:spcBef>
                <a:spcPts val="1000"/>
              </a:spcBef>
              <a:spcAft>
                <a:spcPts val="0"/>
              </a:spcAft>
              <a:buSzPts val="1900"/>
              <a:buChar char="•"/>
            </a:pPr>
            <a:r>
              <a:rPr lang="en-US" sz="1900"/>
              <a:t>Slide 4 - Contents</a:t>
            </a:r>
            <a:endParaRPr sz="1900"/>
          </a:p>
          <a:p>
            <a:pPr marL="571500" marR="0" lvl="0" indent="-323850" algn="l" rtl="0">
              <a:lnSpc>
                <a:spcPct val="90000"/>
              </a:lnSpc>
              <a:spcBef>
                <a:spcPts val="1000"/>
              </a:spcBef>
              <a:spcAft>
                <a:spcPts val="0"/>
              </a:spcAft>
              <a:buSzPts val="1900"/>
              <a:buChar char="•"/>
            </a:pPr>
            <a:r>
              <a:rPr lang="en-US" sz="1900"/>
              <a:t>Slide 5 - Introduction</a:t>
            </a:r>
            <a:endParaRPr sz="1900"/>
          </a:p>
          <a:p>
            <a:pPr marL="571500" marR="0" lvl="0" indent="-323850" algn="l" rtl="0">
              <a:lnSpc>
                <a:spcPct val="90000"/>
              </a:lnSpc>
              <a:spcBef>
                <a:spcPts val="1000"/>
              </a:spcBef>
              <a:spcAft>
                <a:spcPts val="0"/>
              </a:spcAft>
              <a:buSzPts val="1900"/>
              <a:buChar char="•"/>
            </a:pPr>
            <a:r>
              <a:rPr lang="en-US" sz="1900"/>
              <a:t>Slide 7 - Activity 1 Icebreaker </a:t>
            </a:r>
            <a:endParaRPr sz="1900"/>
          </a:p>
          <a:p>
            <a:pPr marL="571500" marR="0" lvl="0" indent="-323850" algn="l" rtl="0">
              <a:lnSpc>
                <a:spcPct val="90000"/>
              </a:lnSpc>
              <a:spcBef>
                <a:spcPts val="1000"/>
              </a:spcBef>
              <a:spcAft>
                <a:spcPts val="0"/>
              </a:spcAft>
              <a:buSzPts val="1900"/>
              <a:buChar char="•"/>
            </a:pPr>
            <a:r>
              <a:rPr lang="en-US" sz="1900"/>
              <a:t>Slide 8 - 10 - Activity 2 Authentic Learning Introduction</a:t>
            </a:r>
            <a:endParaRPr sz="1900"/>
          </a:p>
          <a:p>
            <a:pPr marL="571500" marR="0" lvl="0" indent="-323850" algn="l" rtl="0">
              <a:lnSpc>
                <a:spcPct val="90000"/>
              </a:lnSpc>
              <a:spcBef>
                <a:spcPts val="1000"/>
              </a:spcBef>
              <a:spcAft>
                <a:spcPts val="0"/>
              </a:spcAft>
              <a:buSzPts val="1900"/>
              <a:buChar char="•"/>
            </a:pPr>
            <a:r>
              <a:rPr lang="en-US" sz="1900"/>
              <a:t>Slide 11- 12 - Activity 3 Authentic Learning in Education</a:t>
            </a:r>
            <a:endParaRPr sz="1900"/>
          </a:p>
          <a:p>
            <a:pPr marL="571500" marR="0" lvl="0" indent="-323850" algn="l" rtl="0">
              <a:lnSpc>
                <a:spcPct val="90000"/>
              </a:lnSpc>
              <a:spcBef>
                <a:spcPts val="1000"/>
              </a:spcBef>
              <a:spcAft>
                <a:spcPts val="0"/>
              </a:spcAft>
              <a:buSzPts val="1900"/>
              <a:buChar char="•"/>
            </a:pPr>
            <a:r>
              <a:rPr lang="en-US" sz="1900"/>
              <a:t>Slide 13-23 - Activity 4 Jigsaw</a:t>
            </a:r>
            <a:endParaRPr sz="1900"/>
          </a:p>
          <a:p>
            <a:pPr marL="571500" marR="0" lvl="0" indent="-323850" algn="l" rtl="0">
              <a:lnSpc>
                <a:spcPct val="90000"/>
              </a:lnSpc>
              <a:spcBef>
                <a:spcPts val="1000"/>
              </a:spcBef>
              <a:spcAft>
                <a:spcPts val="0"/>
              </a:spcAft>
              <a:buSzPts val="1900"/>
              <a:buChar char="•"/>
            </a:pPr>
            <a:r>
              <a:rPr lang="en-US" sz="1900"/>
              <a:t>Slide 24 - Important Considerations</a:t>
            </a:r>
            <a:endParaRPr sz="1900"/>
          </a:p>
          <a:p>
            <a:pPr marL="571500" marR="0" lvl="0" indent="-323850" algn="l" rtl="0">
              <a:lnSpc>
                <a:spcPct val="90000"/>
              </a:lnSpc>
              <a:spcBef>
                <a:spcPts val="1000"/>
              </a:spcBef>
              <a:spcAft>
                <a:spcPts val="0"/>
              </a:spcAft>
              <a:buSzPts val="1900"/>
              <a:buChar char="•"/>
            </a:pPr>
            <a:r>
              <a:rPr lang="en-US" sz="1900"/>
              <a:t>Slide 25 - Activity 5 Authentic Learning in Informatics</a:t>
            </a:r>
            <a:endParaRPr sz="1900"/>
          </a:p>
          <a:p>
            <a:pPr marL="571500" marR="0" lvl="0" indent="-323850" algn="l" rtl="0">
              <a:lnSpc>
                <a:spcPct val="90000"/>
              </a:lnSpc>
              <a:spcBef>
                <a:spcPts val="1000"/>
              </a:spcBef>
              <a:spcAft>
                <a:spcPts val="0"/>
              </a:spcAft>
              <a:buSzPts val="1900"/>
              <a:buChar char="•"/>
            </a:pPr>
            <a:r>
              <a:rPr lang="en-US" sz="1900"/>
              <a:t>Slide 26 - Activity 6 Review and Reflect</a:t>
            </a:r>
            <a:endParaRPr sz="1900"/>
          </a:p>
          <a:p>
            <a:pPr marL="571500" marR="0" lvl="0" indent="-323850" algn="l" rtl="0">
              <a:lnSpc>
                <a:spcPct val="90000"/>
              </a:lnSpc>
              <a:spcBef>
                <a:spcPts val="1000"/>
              </a:spcBef>
              <a:spcAft>
                <a:spcPts val="0"/>
              </a:spcAft>
              <a:buSzPts val="1900"/>
              <a:buChar char="•"/>
            </a:pPr>
            <a:r>
              <a:rPr lang="en-US" sz="1900"/>
              <a:t>Slide 27 - Homework</a:t>
            </a:r>
            <a:endParaRPr sz="1900"/>
          </a:p>
          <a:p>
            <a:pPr marL="571500" marR="0" lvl="0" indent="-323850" algn="l" rtl="0">
              <a:lnSpc>
                <a:spcPct val="90000"/>
              </a:lnSpc>
              <a:spcBef>
                <a:spcPts val="1000"/>
              </a:spcBef>
              <a:spcAft>
                <a:spcPts val="0"/>
              </a:spcAft>
              <a:buSzPts val="1900"/>
              <a:buChar char="•"/>
            </a:pPr>
            <a:r>
              <a:rPr lang="en-US" sz="1900"/>
              <a:t>Slide 28 - Additional Resources</a:t>
            </a:r>
            <a:endParaRPr sz="1900"/>
          </a:p>
          <a:p>
            <a:pPr marL="571500" marR="0" lvl="0" indent="-323850" algn="l" rtl="0">
              <a:lnSpc>
                <a:spcPct val="90000"/>
              </a:lnSpc>
              <a:spcBef>
                <a:spcPts val="1000"/>
              </a:spcBef>
              <a:spcAft>
                <a:spcPts val="0"/>
              </a:spcAft>
              <a:buSzPts val="1900"/>
              <a:buChar char="•"/>
            </a:pPr>
            <a:r>
              <a:rPr lang="en-US" sz="1900"/>
              <a:t>Slide 29 - Literature</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90" name="Google Shape;90;p5"/>
          <p:cNvSpPr txBox="1">
            <a:spLocks noGrp="1"/>
          </p:cNvSpPr>
          <p:nvPr>
            <p:ph type="body" idx="1"/>
          </p:nvPr>
        </p:nvSpPr>
        <p:spPr>
          <a:xfrm>
            <a:off x="97976" y="910700"/>
            <a:ext cx="117507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150000"/>
              </a:lnSpc>
              <a:spcBef>
                <a:spcPts val="1000"/>
              </a:spcBef>
              <a:spcAft>
                <a:spcPts val="0"/>
              </a:spcAft>
              <a:buSzPts val="2200"/>
              <a:buChar char="•"/>
            </a:pPr>
            <a:r>
              <a:rPr lang="en-US"/>
              <a:t>This unit is focused on introducing the foundational concepts that form the foundation for the authentic learning model. </a:t>
            </a:r>
            <a:endParaRPr/>
          </a:p>
          <a:p>
            <a:pPr marL="457200" marR="0" lvl="0" indent="-368300" algn="l" rtl="0">
              <a:lnSpc>
                <a:spcPct val="150000"/>
              </a:lnSpc>
              <a:spcBef>
                <a:spcPts val="0"/>
              </a:spcBef>
              <a:spcAft>
                <a:spcPts val="0"/>
              </a:spcAft>
              <a:buSzPts val="2200"/>
              <a:buChar char="•"/>
            </a:pPr>
            <a:r>
              <a:rPr lang="en-US"/>
              <a:t>The authentic learning model is comprised of 9 design elements that help a curriculum writer in designing an authentic learning experience. </a:t>
            </a:r>
            <a:endParaRPr/>
          </a:p>
          <a:p>
            <a:pPr marL="457200" marR="0" lvl="0" indent="0" algn="l" rtl="0">
              <a:lnSpc>
                <a:spcPct val="150000"/>
              </a:lnSpc>
              <a:spcBef>
                <a:spcPts val="1000"/>
              </a:spcBef>
              <a:spcAft>
                <a:spcPts val="0"/>
              </a:spcAft>
              <a:buSzPts val="2200"/>
              <a:buNone/>
            </a:pPr>
            <a:endParaRPr/>
          </a:p>
          <a:p>
            <a:pPr marL="57150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91" name="Google Shape;91;p5"/>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92" name="Google Shape;92;p5"/>
          <p:cNvSpPr txBox="1"/>
          <p:nvPr/>
        </p:nvSpPr>
        <p:spPr>
          <a:xfrm>
            <a:off x="97975" y="2883750"/>
            <a:ext cx="7565700" cy="2047200"/>
          </a:xfrm>
          <a:prstGeom prst="rect">
            <a:avLst/>
          </a:prstGeom>
          <a:noFill/>
          <a:ln>
            <a:noFill/>
          </a:ln>
        </p:spPr>
        <p:txBody>
          <a:bodyPr spcFirstLastPara="1" wrap="square" lIns="91425" tIns="91425" rIns="91425" bIns="91425" anchor="t" anchorCtr="0">
            <a:spAutoFit/>
          </a:bodyPr>
          <a:lstStyle/>
          <a:p>
            <a:pPr marL="457200" marR="0" lvl="0" indent="-368300" algn="l" rtl="0">
              <a:lnSpc>
                <a:spcPct val="150000"/>
              </a:lnSpc>
              <a:spcBef>
                <a:spcPts val="1000"/>
              </a:spcBef>
              <a:spcAft>
                <a:spcPts val="0"/>
              </a:spcAft>
              <a:buClr>
                <a:schemeClr val="accent4"/>
              </a:buClr>
              <a:buSzPts val="2200"/>
              <a:buFont typeface="Arial"/>
              <a:buChar char="•"/>
            </a:pPr>
            <a:r>
              <a:rPr lang="en-US" sz="2200" b="0" i="0" u="none" strike="noStrike" cap="none">
                <a:solidFill>
                  <a:schemeClr val="accent4"/>
                </a:solidFill>
                <a:latin typeface="Calibri"/>
                <a:ea typeface="Calibri"/>
                <a:cs typeface="Calibri"/>
                <a:sym typeface="Calibri"/>
              </a:rPr>
              <a:t>The authentic learning model is an engaging method of learning for students; it allows students to practically and authentically engage with the subject matter, and be a part of creating real solutions to real life examples. </a:t>
            </a:r>
            <a:endParaRPr sz="1400" b="0" i="0" u="none" strike="noStrike" cap="none">
              <a:solidFill>
                <a:srgbClr val="000000"/>
              </a:solidFill>
              <a:latin typeface="Arial"/>
              <a:ea typeface="Arial"/>
              <a:cs typeface="Arial"/>
              <a:sym typeface="Arial"/>
            </a:endParaRPr>
          </a:p>
        </p:txBody>
      </p:sp>
      <p:sp>
        <p:nvSpPr>
          <p:cNvPr id="93" name="Google Shape;93;p5"/>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Icebreaker: pair &amp; share</a:t>
            </a:r>
            <a:endParaRPr/>
          </a:p>
        </p:txBody>
      </p:sp>
      <p:sp>
        <p:nvSpPr>
          <p:cNvPr id="100" name="Google Shape;100;p6"/>
          <p:cNvSpPr txBox="1">
            <a:spLocks noGrp="1"/>
          </p:cNvSpPr>
          <p:nvPr>
            <p:ph type="body" idx="1"/>
          </p:nvPr>
        </p:nvSpPr>
        <p:spPr>
          <a:xfrm>
            <a:off x="97975" y="1037150"/>
            <a:ext cx="11944500" cy="1555800"/>
          </a:xfrm>
          <a:prstGeom prst="rect">
            <a:avLst/>
          </a:prstGeom>
          <a:solidFill>
            <a:schemeClr val="lt1"/>
          </a:solidFill>
          <a:ln>
            <a:noFill/>
          </a:ln>
          <a:effectLst>
            <a:outerShdw blurRad="57150" dist="19050" dir="5400000" algn="bl" rotWithShape="0">
              <a:srgbClr val="000000">
                <a:alpha val="49411"/>
              </a:srgbClr>
            </a:outerShdw>
          </a:effectLst>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r>
              <a:rPr lang="en-US" b="1"/>
              <a:t>Discussions Part 1:</a:t>
            </a:r>
            <a:endParaRPr b="1"/>
          </a:p>
          <a:p>
            <a:pPr marL="457200" marR="0" lvl="0" indent="-368300" algn="l" rtl="0">
              <a:lnSpc>
                <a:spcPct val="90000"/>
              </a:lnSpc>
              <a:spcBef>
                <a:spcPts val="1000"/>
              </a:spcBef>
              <a:spcAft>
                <a:spcPts val="0"/>
              </a:spcAft>
              <a:buSzPts val="2200"/>
              <a:buChar char="•"/>
            </a:pPr>
            <a:r>
              <a:rPr lang="en-US"/>
              <a:t>How did traditional learning (such as rote memorization and lecture-based teaching) impact your interest in different subjects?</a:t>
            </a:r>
            <a:endParaRPr/>
          </a:p>
          <a:p>
            <a:pPr marL="457200" marR="0" lvl="0" indent="-368300" algn="l" rtl="0">
              <a:lnSpc>
                <a:spcPct val="90000"/>
              </a:lnSpc>
              <a:spcBef>
                <a:spcPts val="0"/>
              </a:spcBef>
              <a:spcAft>
                <a:spcPts val="0"/>
              </a:spcAft>
              <a:buSzPts val="2200"/>
              <a:buChar char="•"/>
            </a:pPr>
            <a:r>
              <a:rPr lang="en-US"/>
              <a:t>In your opinion, do traditional learning methods enhance or diminish interest in learning?</a:t>
            </a:r>
            <a:endParaRPr/>
          </a:p>
        </p:txBody>
      </p:sp>
      <p:sp>
        <p:nvSpPr>
          <p:cNvPr id="101" name="Google Shape;101;p6"/>
          <p:cNvSpPr txBox="1"/>
          <p:nvPr/>
        </p:nvSpPr>
        <p:spPr>
          <a:xfrm>
            <a:off x="97975" y="2804450"/>
            <a:ext cx="11944500" cy="1532100"/>
          </a:xfrm>
          <a:prstGeom prst="rect">
            <a:avLst/>
          </a:prstGeom>
          <a:solidFill>
            <a:srgbClr val="898989"/>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368300" marR="0" lvl="0" indent="0" algn="l" rtl="0">
              <a:lnSpc>
                <a:spcPct val="90000"/>
              </a:lnSpc>
              <a:spcBef>
                <a:spcPts val="1000"/>
              </a:spcBef>
              <a:spcAft>
                <a:spcPts val="0"/>
              </a:spcAft>
              <a:buClr>
                <a:srgbClr val="000000"/>
              </a:buClr>
              <a:buSzPts val="2200"/>
              <a:buFont typeface="Arial"/>
              <a:buNone/>
            </a:pPr>
            <a:r>
              <a:rPr lang="en-US" sz="2200" b="1" i="0" u="none" strike="noStrike" cap="none">
                <a:solidFill>
                  <a:srgbClr val="FFFFFF"/>
                </a:solidFill>
                <a:latin typeface="Calibri"/>
                <a:ea typeface="Calibri"/>
                <a:cs typeface="Calibri"/>
                <a:sym typeface="Calibri"/>
              </a:rPr>
              <a:t>Discussions Part 2:</a:t>
            </a:r>
            <a:endParaRPr sz="2200" b="1" i="0" u="none" strike="noStrike" cap="none">
              <a:solidFill>
                <a:srgbClr val="FFFFFF"/>
              </a:solidFill>
              <a:latin typeface="Calibri"/>
              <a:ea typeface="Calibri"/>
              <a:cs typeface="Calibri"/>
              <a:sym typeface="Calibri"/>
            </a:endParaRPr>
          </a:p>
          <a:p>
            <a:pPr marL="457200" marR="0" lvl="0" indent="-368300" algn="l" rtl="0">
              <a:lnSpc>
                <a:spcPct val="90000"/>
              </a:lnSpc>
              <a:spcBef>
                <a:spcPts val="100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How often do you integrate real-world problem-solving into your lessons?</a:t>
            </a:r>
            <a:endParaRPr sz="2200" b="0" i="0" u="none" strike="noStrike" cap="none">
              <a:solidFill>
                <a:srgbClr val="FFFFFF"/>
              </a:solidFill>
              <a:latin typeface="Calibri"/>
              <a:ea typeface="Calibri"/>
              <a:cs typeface="Calibri"/>
              <a:sym typeface="Calibri"/>
            </a:endParaRPr>
          </a:p>
          <a:p>
            <a:pPr marL="457200" marR="0" lvl="0" indent="-368300" algn="l" rtl="0">
              <a:lnSpc>
                <a:spcPct val="90000"/>
              </a:lnSpc>
              <a:spcBef>
                <a:spcPts val="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Do you feel that students engage differently when learning through real-world applications compared to traditional methods?</a:t>
            </a:r>
            <a:endParaRPr sz="1400" b="0" i="0" u="none" strike="noStrike" cap="none">
              <a:solidFill>
                <a:srgbClr val="FFFFFF"/>
              </a:solidFill>
              <a:latin typeface="Arial"/>
              <a:ea typeface="Arial"/>
              <a:cs typeface="Arial"/>
              <a:sym typeface="Arial"/>
            </a:endParaRPr>
          </a:p>
        </p:txBody>
      </p:sp>
      <p:sp>
        <p:nvSpPr>
          <p:cNvPr id="102" name="Google Shape;102;p6"/>
          <p:cNvSpPr txBox="1"/>
          <p:nvPr/>
        </p:nvSpPr>
        <p:spPr>
          <a:xfrm>
            <a:off x="795600" y="4904425"/>
            <a:ext cx="10600800" cy="922500"/>
          </a:xfrm>
          <a:prstGeom prst="rect">
            <a:avLst/>
          </a:prstGeom>
          <a:solidFill>
            <a:schemeClr val="lt2"/>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0" marR="0" lvl="0" indent="0" algn="ctr" rtl="0">
              <a:lnSpc>
                <a:spcPct val="90000"/>
              </a:lnSpc>
              <a:spcBef>
                <a:spcPts val="1000"/>
              </a:spcBef>
              <a:spcAft>
                <a:spcPts val="0"/>
              </a:spcAft>
              <a:buClr>
                <a:srgbClr val="000000"/>
              </a:buClr>
              <a:buSzPts val="2200"/>
              <a:buFont typeface="Arial"/>
              <a:buNone/>
            </a:pPr>
            <a:r>
              <a:rPr lang="en-US" sz="2200" b="1" i="0" u="none" strike="noStrike" cap="none">
                <a:solidFill>
                  <a:schemeClr val="accent4"/>
                </a:solidFill>
                <a:latin typeface="Calibri"/>
                <a:ea typeface="Calibri"/>
                <a:cs typeface="Calibri"/>
                <a:sym typeface="Calibri"/>
              </a:rPr>
              <a:t>    Whole Group: </a:t>
            </a:r>
            <a:endParaRPr sz="2200" b="1" i="0" u="none" strike="noStrike" cap="none">
              <a:solidFill>
                <a:schemeClr val="accent4"/>
              </a:solidFill>
              <a:latin typeface="Calibri"/>
              <a:ea typeface="Calibri"/>
              <a:cs typeface="Calibri"/>
              <a:sym typeface="Calibri"/>
            </a:endParaRPr>
          </a:p>
          <a:p>
            <a:pPr marL="457200" marR="0" lvl="0" indent="0" algn="ctr" rtl="0">
              <a:lnSpc>
                <a:spcPct val="90000"/>
              </a:lnSpc>
              <a:spcBef>
                <a:spcPts val="1000"/>
              </a:spcBef>
              <a:spcAft>
                <a:spcPts val="0"/>
              </a:spcAft>
              <a:buClr>
                <a:srgbClr val="000000"/>
              </a:buClr>
              <a:buSzPts val="2200"/>
              <a:buFont typeface="Arial"/>
              <a:buNone/>
            </a:pPr>
            <a:r>
              <a:rPr lang="en-US" sz="2200" b="0" i="0" u="none" strike="noStrike" cap="none">
                <a:solidFill>
                  <a:schemeClr val="accent4"/>
                </a:solidFill>
                <a:latin typeface="Calibri"/>
                <a:ea typeface="Calibri"/>
                <a:cs typeface="Calibri"/>
                <a:sym typeface="Calibri"/>
              </a:rPr>
              <a:t>What are some benefits of utilizing real-life examples in teaching and learning?</a:t>
            </a:r>
            <a:endParaRPr sz="2200" b="0" i="0" u="none" strike="noStrike" cap="none">
              <a:solidFill>
                <a:schemeClr val="accent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Authentic learning introduction</a:t>
            </a:r>
            <a:endParaRPr/>
          </a:p>
        </p:txBody>
      </p:sp>
      <p:pic>
        <p:nvPicPr>
          <p:cNvPr id="109" name="Google Shape;109;p7" descr="A grey block on the left and interconnected dots of color on the right"/>
          <p:cNvPicPr preferRelativeResize="0"/>
          <p:nvPr/>
        </p:nvPicPr>
        <p:blipFill rotWithShape="1">
          <a:blip r:embed="rId3">
            <a:alphaModFix/>
          </a:blip>
          <a:srcRect/>
          <a:stretch/>
        </p:blipFill>
        <p:spPr>
          <a:xfrm>
            <a:off x="978600" y="887725"/>
            <a:ext cx="9867824" cy="5577474"/>
          </a:xfrm>
          <a:prstGeom prst="rect">
            <a:avLst/>
          </a:prstGeom>
          <a:noFill/>
          <a:ln>
            <a:noFill/>
          </a:ln>
        </p:spPr>
      </p:pic>
      <p:sp>
        <p:nvSpPr>
          <p:cNvPr id="110" name="Google Shape;110;p7"/>
          <p:cNvSpPr txBox="1"/>
          <p:nvPr/>
        </p:nvSpPr>
        <p:spPr>
          <a:xfrm>
            <a:off x="8256525" y="6465200"/>
            <a:ext cx="2589900" cy="196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by:Dream Lab Canva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foundational theories</a:t>
            </a:r>
            <a:endParaRPr/>
          </a:p>
        </p:txBody>
      </p:sp>
      <p:pic>
        <p:nvPicPr>
          <p:cNvPr id="117" name="Google Shape;117;p8" title="_- visual selection (1).png"/>
          <p:cNvPicPr preferRelativeResize="0"/>
          <p:nvPr/>
        </p:nvPicPr>
        <p:blipFill rotWithShape="1">
          <a:blip r:embed="rId3">
            <a:alphaModFix/>
          </a:blip>
          <a:srcRect l="22587" t="13179"/>
          <a:stretch/>
        </p:blipFill>
        <p:spPr>
          <a:xfrm>
            <a:off x="3595455" y="797450"/>
            <a:ext cx="6988595" cy="6343301"/>
          </a:xfrm>
          <a:prstGeom prst="rect">
            <a:avLst/>
          </a:prstGeom>
          <a:noFill/>
          <a:ln>
            <a:noFill/>
          </a:ln>
        </p:spPr>
      </p:pic>
      <p:pic>
        <p:nvPicPr>
          <p:cNvPr id="118" name="Google Shape;118;p8" title="_- visual selection (1).png"/>
          <p:cNvPicPr preferRelativeResize="0"/>
          <p:nvPr/>
        </p:nvPicPr>
        <p:blipFill rotWithShape="1">
          <a:blip r:embed="rId3">
            <a:alphaModFix/>
          </a:blip>
          <a:srcRect t="13179" r="92459"/>
          <a:stretch/>
        </p:blipFill>
        <p:spPr>
          <a:xfrm>
            <a:off x="1556375" y="797450"/>
            <a:ext cx="680798" cy="6343301"/>
          </a:xfrm>
          <a:prstGeom prst="rect">
            <a:avLst/>
          </a:prstGeom>
          <a:noFill/>
          <a:ln>
            <a:noFill/>
          </a:ln>
        </p:spPr>
      </p:pic>
      <p:sp>
        <p:nvSpPr>
          <p:cNvPr id="119" name="Google Shape;119;p8"/>
          <p:cNvSpPr txBox="1"/>
          <p:nvPr/>
        </p:nvSpPr>
        <p:spPr>
          <a:xfrm>
            <a:off x="2317072" y="1100830"/>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Learners construct knowledge through experiences and interactions with the environment</a:t>
            </a:r>
            <a:endParaRPr sz="1400" b="0" i="0" u="none" strike="noStrike" cap="none">
              <a:solidFill>
                <a:srgbClr val="000000"/>
              </a:solidFill>
              <a:latin typeface="Arial"/>
              <a:ea typeface="Arial"/>
              <a:cs typeface="Arial"/>
              <a:sym typeface="Arial"/>
            </a:endParaRPr>
          </a:p>
        </p:txBody>
      </p:sp>
      <p:sp>
        <p:nvSpPr>
          <p:cNvPr id="120" name="Google Shape;120;p8"/>
          <p:cNvSpPr txBox="1"/>
          <p:nvPr/>
        </p:nvSpPr>
        <p:spPr>
          <a:xfrm>
            <a:off x="2289204" y="2292618"/>
            <a:ext cx="137850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Knowledge construction through social interactions and culture</a:t>
            </a:r>
            <a:endParaRPr sz="1400" b="0" i="0" u="none" strike="noStrike" cap="none">
              <a:solidFill>
                <a:srgbClr val="000000"/>
              </a:solidFill>
              <a:latin typeface="Arial"/>
              <a:ea typeface="Arial"/>
              <a:cs typeface="Arial"/>
              <a:sym typeface="Arial"/>
            </a:endParaRPr>
          </a:p>
        </p:txBody>
      </p:sp>
      <p:sp>
        <p:nvSpPr>
          <p:cNvPr id="121" name="Google Shape;121;p8"/>
          <p:cNvSpPr txBox="1"/>
          <p:nvPr/>
        </p:nvSpPr>
        <p:spPr>
          <a:xfrm>
            <a:off x="2317072" y="3429000"/>
            <a:ext cx="137850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Contextual learning where meaning is created through real activities in the teaching environment</a:t>
            </a:r>
            <a:endParaRPr sz="1400" b="0" i="0" u="none" strike="noStrike" cap="none">
              <a:solidFill>
                <a:srgbClr val="000000"/>
              </a:solidFill>
              <a:latin typeface="Arial"/>
              <a:ea typeface="Arial"/>
              <a:cs typeface="Arial"/>
              <a:sym typeface="Arial"/>
            </a:endParaRPr>
          </a:p>
        </p:txBody>
      </p:sp>
      <p:sp>
        <p:nvSpPr>
          <p:cNvPr id="122" name="Google Shape;122;p8"/>
          <p:cNvSpPr txBox="1"/>
          <p:nvPr/>
        </p:nvSpPr>
        <p:spPr>
          <a:xfrm>
            <a:off x="2361459" y="4715521"/>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Collaborative learning with groups of people centered around a shared interest or profession</a:t>
            </a:r>
            <a:endParaRPr sz="1400" b="0" i="0" u="none" strike="noStrike" cap="none">
              <a:solidFill>
                <a:srgbClr val="000000"/>
              </a:solidFill>
              <a:latin typeface="Arial"/>
              <a:ea typeface="Arial"/>
              <a:cs typeface="Arial"/>
              <a:sym typeface="Arial"/>
            </a:endParaRPr>
          </a:p>
        </p:txBody>
      </p:sp>
      <p:sp>
        <p:nvSpPr>
          <p:cNvPr id="123" name="Google Shape;123;p8"/>
          <p:cNvSpPr txBox="1"/>
          <p:nvPr/>
        </p:nvSpPr>
        <p:spPr>
          <a:xfrm>
            <a:off x="2289204" y="5876237"/>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Communities that focus on collective knowledge creation through community based activities</a:t>
            </a:r>
            <a:endParaRPr sz="1400" b="0" i="0" u="none" strike="noStrike" cap="none">
              <a:solidFill>
                <a:srgbClr val="000000"/>
              </a:solidFill>
              <a:latin typeface="Arial"/>
              <a:ea typeface="Arial"/>
              <a:cs typeface="Arial"/>
              <a:sym typeface="Arial"/>
            </a:endParaRPr>
          </a:p>
        </p:txBody>
      </p:sp>
      <p:sp>
        <p:nvSpPr>
          <p:cNvPr id="124" name="Google Shape;124;p8"/>
          <p:cNvSpPr txBox="1"/>
          <p:nvPr/>
        </p:nvSpPr>
        <p:spPr>
          <a:xfrm>
            <a:off x="4104143" y="1308274"/>
            <a:ext cx="1577266" cy="30777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Constructivism</a:t>
            </a:r>
            <a:endParaRPr sz="1400" b="0" i="0" u="none" strike="noStrike" cap="none">
              <a:solidFill>
                <a:srgbClr val="000000"/>
              </a:solidFill>
              <a:latin typeface="Arial"/>
              <a:ea typeface="Arial"/>
              <a:cs typeface="Arial"/>
              <a:sym typeface="Arial"/>
            </a:endParaRPr>
          </a:p>
        </p:txBody>
      </p:sp>
      <p:sp>
        <p:nvSpPr>
          <p:cNvPr id="125" name="Google Shape;125;p8"/>
          <p:cNvSpPr txBox="1"/>
          <p:nvPr/>
        </p:nvSpPr>
        <p:spPr>
          <a:xfrm>
            <a:off x="3966442" y="2477284"/>
            <a:ext cx="1577266"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DE8431"/>
                </a:solidFill>
                <a:latin typeface="Arial"/>
                <a:ea typeface="Arial"/>
                <a:cs typeface="Arial"/>
                <a:sym typeface="Arial"/>
              </a:rPr>
              <a:t>Social constructivism </a:t>
            </a:r>
            <a:endParaRPr sz="1400" b="0" i="0" u="none" strike="noStrike" cap="none">
              <a:solidFill>
                <a:srgbClr val="000000"/>
              </a:solidFill>
              <a:latin typeface="Arial"/>
              <a:ea typeface="Arial"/>
              <a:cs typeface="Arial"/>
              <a:sym typeface="Arial"/>
            </a:endParaRPr>
          </a:p>
        </p:txBody>
      </p:sp>
      <p:sp>
        <p:nvSpPr>
          <p:cNvPr id="126" name="Google Shape;126;p8"/>
          <p:cNvSpPr txBox="1"/>
          <p:nvPr/>
        </p:nvSpPr>
        <p:spPr>
          <a:xfrm>
            <a:off x="4012851" y="3675221"/>
            <a:ext cx="148444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55956"/>
                </a:solidFill>
                <a:latin typeface="Arial"/>
                <a:ea typeface="Arial"/>
                <a:cs typeface="Arial"/>
                <a:sym typeface="Arial"/>
              </a:rPr>
              <a:t>Situated learning</a:t>
            </a:r>
            <a:endParaRPr sz="1400" b="0" i="0" u="none" strike="noStrike" cap="none">
              <a:solidFill>
                <a:srgbClr val="000000"/>
              </a:solidFill>
              <a:latin typeface="Arial"/>
              <a:ea typeface="Arial"/>
              <a:cs typeface="Arial"/>
              <a:sym typeface="Arial"/>
            </a:endParaRPr>
          </a:p>
        </p:txBody>
      </p:sp>
      <p:sp>
        <p:nvSpPr>
          <p:cNvPr id="127" name="Google Shape;127;p8"/>
          <p:cNvSpPr txBox="1"/>
          <p:nvPr/>
        </p:nvSpPr>
        <p:spPr>
          <a:xfrm>
            <a:off x="3966442" y="4806337"/>
            <a:ext cx="153085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Communities of practice</a:t>
            </a:r>
            <a:endParaRPr sz="1400" b="0" i="0" u="none" strike="noStrike" cap="none">
              <a:solidFill>
                <a:srgbClr val="000000"/>
              </a:solidFill>
              <a:latin typeface="Arial"/>
              <a:ea typeface="Arial"/>
              <a:cs typeface="Arial"/>
              <a:sym typeface="Arial"/>
            </a:endParaRPr>
          </a:p>
        </p:txBody>
      </p:sp>
      <p:sp>
        <p:nvSpPr>
          <p:cNvPr id="128" name="Google Shape;128;p8"/>
          <p:cNvSpPr txBox="1"/>
          <p:nvPr/>
        </p:nvSpPr>
        <p:spPr>
          <a:xfrm>
            <a:off x="4042050" y="5977956"/>
            <a:ext cx="1808085"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Learning communities </a:t>
            </a:r>
            <a:endParaRPr sz="1400" b="0" i="0" u="none" strike="noStrike" cap="none">
              <a:solidFill>
                <a:srgbClr val="000000"/>
              </a:solidFill>
              <a:latin typeface="Arial"/>
              <a:ea typeface="Arial"/>
              <a:cs typeface="Arial"/>
              <a:sym typeface="Arial"/>
            </a:endParaRPr>
          </a:p>
        </p:txBody>
      </p:sp>
      <p:sp>
        <p:nvSpPr>
          <p:cNvPr id="129" name="Google Shape;129;p8"/>
          <p:cNvSpPr txBox="1"/>
          <p:nvPr/>
        </p:nvSpPr>
        <p:spPr>
          <a:xfrm>
            <a:off x="7883370" y="3595322"/>
            <a:ext cx="1597981"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43434"/>
                </a:solidFill>
                <a:latin typeface="Arial"/>
                <a:ea typeface="Arial"/>
                <a:cs typeface="Arial"/>
                <a:sym typeface="Arial"/>
              </a:rPr>
              <a:t>Authentic learning model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definition</a:t>
            </a:r>
            <a:endParaRPr/>
          </a:p>
        </p:txBody>
      </p:sp>
      <p:sp>
        <p:nvSpPr>
          <p:cNvPr id="136" name="Google Shape;136;p9"/>
          <p:cNvSpPr txBox="1">
            <a:spLocks noGrp="1"/>
          </p:cNvSpPr>
          <p:nvPr>
            <p:ph type="body" idx="1"/>
          </p:nvPr>
        </p:nvSpPr>
        <p:spPr>
          <a:xfrm>
            <a:off x="362150" y="1142025"/>
            <a:ext cx="11520600" cy="5116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1000"/>
              </a:spcBef>
              <a:spcAft>
                <a:spcPts val="0"/>
              </a:spcAft>
              <a:buSzPts val="2200"/>
              <a:buNone/>
            </a:pPr>
            <a:r>
              <a:rPr lang="en-US" sz="3100"/>
              <a:t>The THINKER framework adopts an authentic learning model, which emphasises </a:t>
            </a:r>
            <a:r>
              <a:rPr lang="en-US" sz="3400" b="1">
                <a:solidFill>
                  <a:schemeClr val="accent1"/>
                </a:solidFill>
              </a:rPr>
              <a:t>real-world problem-solving</a:t>
            </a:r>
            <a:r>
              <a:rPr lang="en-US" sz="3400" b="1"/>
              <a:t> and the application of </a:t>
            </a:r>
            <a:r>
              <a:rPr lang="en-US" sz="3400" b="1">
                <a:solidFill>
                  <a:schemeClr val="accent6"/>
                </a:solidFill>
              </a:rPr>
              <a:t>knowledge in practical contexts</a:t>
            </a:r>
            <a:r>
              <a:rPr lang="en-US" sz="3100" b="1"/>
              <a:t>.</a:t>
            </a:r>
            <a:r>
              <a:rPr lang="en-US" sz="3100"/>
              <a:t> </a:t>
            </a:r>
            <a:endParaRPr sz="3100"/>
          </a:p>
          <a:p>
            <a:pPr marL="0" lvl="0" indent="0" algn="just" rtl="0">
              <a:lnSpc>
                <a:spcPct val="90000"/>
              </a:lnSpc>
              <a:spcBef>
                <a:spcPts val="1000"/>
              </a:spcBef>
              <a:spcAft>
                <a:spcPts val="0"/>
              </a:spcAft>
              <a:buSzPts val="2200"/>
              <a:buNone/>
            </a:pPr>
            <a:endParaRPr sz="3100"/>
          </a:p>
          <a:p>
            <a:pPr marL="0" lvl="0" indent="0" algn="just" rtl="0">
              <a:lnSpc>
                <a:spcPct val="90000"/>
              </a:lnSpc>
              <a:spcBef>
                <a:spcPts val="1000"/>
              </a:spcBef>
              <a:spcAft>
                <a:spcPts val="0"/>
              </a:spcAft>
              <a:buSzPts val="2200"/>
              <a:buNone/>
            </a:pPr>
            <a:r>
              <a:rPr lang="en-US" sz="3100"/>
              <a:t>There are </a:t>
            </a:r>
            <a:r>
              <a:rPr lang="en-US" sz="3100" b="1" i="1">
                <a:solidFill>
                  <a:schemeClr val="dk1"/>
                </a:solidFill>
              </a:rPr>
              <a:t>9 elements</a:t>
            </a:r>
            <a:r>
              <a:rPr lang="en-US" sz="3100"/>
              <a:t> that comprise the model, but they should be considered as </a:t>
            </a:r>
            <a:r>
              <a:rPr lang="en-US" sz="3100" i="1"/>
              <a:t>design guidelines,</a:t>
            </a:r>
            <a:r>
              <a:rPr lang="en-US" sz="3100"/>
              <a:t> rather than mandatory characteristics. </a:t>
            </a:r>
            <a:endParaRPr sz="3100"/>
          </a:p>
          <a:p>
            <a:pPr marL="0" lvl="0" indent="0" algn="just" rtl="0">
              <a:lnSpc>
                <a:spcPct val="90000"/>
              </a:lnSpc>
              <a:spcBef>
                <a:spcPts val="1000"/>
              </a:spcBef>
              <a:spcAft>
                <a:spcPts val="0"/>
              </a:spcAft>
              <a:buSzPts val="2200"/>
              <a:buNone/>
            </a:pPr>
            <a:endParaRPr sz="3100"/>
          </a:p>
          <a:p>
            <a:pPr marL="0" lvl="0" indent="0" algn="just" rtl="0">
              <a:lnSpc>
                <a:spcPct val="90000"/>
              </a:lnSpc>
              <a:spcBef>
                <a:spcPts val="1000"/>
              </a:spcBef>
              <a:spcAft>
                <a:spcPts val="0"/>
              </a:spcAft>
              <a:buSzPts val="2200"/>
              <a:buNone/>
            </a:pPr>
            <a:r>
              <a:rPr lang="en-US" sz="3100"/>
              <a:t>Any learning environment can be considered more or less authentic, so elements should be viewed as existing along a scale. </a:t>
            </a:r>
            <a:endParaRPr sz="3100"/>
          </a:p>
          <a:p>
            <a:pPr marL="0" lvl="0" indent="0" algn="just" rtl="0">
              <a:lnSpc>
                <a:spcPct val="90000"/>
              </a:lnSpc>
              <a:spcBef>
                <a:spcPts val="1000"/>
              </a:spcBef>
              <a:spcAft>
                <a:spcPts val="0"/>
              </a:spcAft>
              <a:buSzPts val="2200"/>
              <a:buNone/>
            </a:pPr>
            <a:endParaRPr/>
          </a:p>
          <a:p>
            <a:pPr marL="0" lvl="0" indent="0" algn="just" rtl="0">
              <a:lnSpc>
                <a:spcPct val="90000"/>
              </a:lnSpc>
              <a:spcBef>
                <a:spcPts val="1000"/>
              </a:spcBef>
              <a:spcAft>
                <a:spcPts val="0"/>
              </a:spcAft>
              <a:buSzPts val="2200"/>
              <a:buNone/>
            </a:pPr>
            <a:endParaRPr/>
          </a:p>
          <a:p>
            <a:pPr marL="0" lvl="0" indent="0" algn="just" rtl="0">
              <a:lnSpc>
                <a:spcPct val="90000"/>
              </a:lnSpc>
              <a:spcBef>
                <a:spcPts val="1000"/>
              </a:spcBef>
              <a:spcAft>
                <a:spcPts val="0"/>
              </a:spcAft>
              <a:buSzPts val="2200"/>
              <a:buNone/>
            </a:pPr>
            <a:endParaRPr/>
          </a:p>
          <a:p>
            <a:pPr marL="0" marR="0" lvl="0" indent="0" algn="just" rtl="0">
              <a:lnSpc>
                <a:spcPct val="90000"/>
              </a:lnSpc>
              <a:spcBef>
                <a:spcPts val="1000"/>
              </a:spcBef>
              <a:spcAft>
                <a:spcPts val="0"/>
              </a:spcAft>
              <a:buSzPts val="2200"/>
              <a:buNone/>
            </a:pPr>
            <a:endParaRPr/>
          </a:p>
          <a:p>
            <a:pPr marL="0" marR="0" lvl="0" indent="0" algn="just" rtl="0">
              <a:lnSpc>
                <a:spcPct val="90000"/>
              </a:lnSpc>
              <a:spcBef>
                <a:spcPts val="1000"/>
              </a:spcBef>
              <a:spcAft>
                <a:spcPts val="0"/>
              </a:spcAft>
              <a:buSzPts val="2200"/>
              <a:buNone/>
            </a:pPr>
            <a:endParaRPr/>
          </a:p>
          <a:p>
            <a:pPr marL="571500" marR="0" lvl="0" indent="-203200" algn="just"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3613</Words>
  <Application>Microsoft Office PowerPoint</Application>
  <PresentationFormat>Widescreen</PresentationFormat>
  <Paragraphs>331</Paragraphs>
  <Slides>30</Slides>
  <Notes>30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Open Sans</vt:lpstr>
      <vt:lpstr>Calibri</vt:lpstr>
      <vt:lpstr>Arial</vt:lpstr>
      <vt:lpstr>CARDET Course template - Cover page</vt:lpstr>
      <vt:lpstr>CARDET Course template</vt:lpstr>
      <vt:lpstr>WP3: Teacher training for authentic and gender inclusive informatics education</vt:lpstr>
      <vt:lpstr>Module 2: THINKER Framework - authentic learning principles and practical guide</vt:lpstr>
      <vt:lpstr>Learning outcomes</vt:lpstr>
      <vt:lpstr>Contents</vt:lpstr>
      <vt:lpstr>Introduction</vt:lpstr>
      <vt:lpstr>Activity 1: Icebreaker: pair &amp; share</vt:lpstr>
      <vt:lpstr>Activity 2: Authentic learning introduction</vt:lpstr>
      <vt:lpstr>Authentic learning foundational theories</vt:lpstr>
      <vt:lpstr>Authentic learning definition</vt:lpstr>
      <vt:lpstr>Authentic learning model</vt:lpstr>
      <vt:lpstr>Activity 3: Authentic learning in education</vt:lpstr>
      <vt:lpstr>Authentic learning in education</vt:lpstr>
      <vt:lpstr>Activity 4: Authentic learning model jigsaw</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Primary to secondary: important considerations</vt:lpstr>
      <vt:lpstr>Activity 5: Authentic learning in informatics</vt:lpstr>
      <vt:lpstr>Activity 6: Review and reflect</vt:lpstr>
      <vt:lpstr>Homework/Additional tasks</vt:lpstr>
      <vt:lpstr>Additional resources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2025-11-01T22:53:26Z</dcterms:modified>
</cp:coreProperties>
</file>