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1" r:id="rId2"/>
    <p:sldMasterId id="2147483654"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12192000" cy="6858000"/>
  <p:notesSz cx="6858000" cy="9144000"/>
  <p:embeddedFontLst>
    <p:embeddedFont>
      <p:font typeface="Open Sans" panose="020B0606030504020204" pitchFamily="34"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7" roundtripDataSignature="AMtx7mjTtscHd2tOaWw+TFVWGmPyDJoll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2" d="100"/>
          <a:sy n="112" d="100"/>
        </p:scale>
        <p:origin x="51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font" Target="fonts/font1.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4.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3.fntdata"/><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2.fntdata"/><Relationship Id="rId27" Type="http://customschemas.google.com/relationships/presentationmetadata" Target="meta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463f4b7b19_0_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g3463f4b7b19_0_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53" name="Google Shape;153;g3463f4b7b19_0_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463f4b7b19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9" name="Google Shape;159;g3463f4b7b19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60" name="Google Shape;160;g3463f4b7b19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463f4b7b19_0_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g3463f4b7b19_0_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67" name="Google Shape;167;g3463f4b7b19_0_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345e16aeeaa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 name="Google Shape;173;g345e16aeeaa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https://www.freepik.com/free-photo/top-view-business-concept-office-accessories-wooden-table-office-supplies-study-work-concept-toning_1191564.htm#fromView=search&amp;page=1&amp;position=5&amp;uuid=7eab1ddc-54d2-4357-bdcd-767c1a9e322b&amp;query=lesson+planning</a:t>
            </a:r>
            <a:endParaRPr/>
          </a:p>
        </p:txBody>
      </p:sp>
      <p:sp>
        <p:nvSpPr>
          <p:cNvPr id="174" name="Google Shape;174;g345e16aeeaa_0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45e16aeeaa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g345e16aeeaa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83" name="Google Shape;183;g345e16aeeaa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Google Shape;190;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endParaRPr/>
          </a:p>
        </p:txBody>
      </p:sp>
      <p:sp>
        <p:nvSpPr>
          <p:cNvPr id="191" name="Google Shape;191;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58cd5ba7f0_0_4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7" name="Google Shape;197;g358cd5ba7f0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9" name="Google Shape;8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https://www.freepik.com/free-vector/learning-concept-illustration_10117870.htm#fromView=search&amp;page=1&amp;position=25&amp;uuid=674852bd-ead3-4395-9508-af21763fddbd&amp;query=learn</a:t>
            </a:r>
            <a:endParaRPr/>
          </a:p>
        </p:txBody>
      </p:sp>
      <p:sp>
        <p:nvSpPr>
          <p:cNvPr id="96" name="Google Shape;9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05" name="Google Shape;10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12" name="Google Shape;112;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US" sz="1800" b="0" i="0" u="none" strike="noStrike">
                <a:solidFill>
                  <a:srgbClr val="1D1D1B"/>
                </a:solidFill>
                <a:latin typeface="Calibri"/>
                <a:ea typeface="Calibri"/>
                <a:cs typeface="Calibri"/>
                <a:sym typeface="Calibri"/>
              </a:rPr>
              <a:t>Split into small groups and give each group a sheet of paper. Then start a timer for 2 minutes and challenge them to write down as many of the 9 authentic learning elements they can remember. The first team to complete is the winner of Round 1. </a:t>
            </a:r>
            <a:endParaRPr b="0"/>
          </a:p>
          <a:p>
            <a:pPr marL="457200" lvl="0" indent="-228600" algn="l" rtl="0">
              <a:lnSpc>
                <a:spcPct val="100000"/>
              </a:lnSpc>
              <a:spcBef>
                <a:spcPts val="0"/>
              </a:spcBef>
              <a:spcAft>
                <a:spcPts val="0"/>
              </a:spcAft>
              <a:buSzPts val="1400"/>
              <a:buNone/>
            </a:pPr>
            <a:br>
              <a:rPr lang="en-US" b="0"/>
            </a:br>
            <a:r>
              <a:rPr lang="en-US" sz="1800" b="0" i="0" u="none" strike="noStrike">
                <a:solidFill>
                  <a:srgbClr val="1D1D1B"/>
                </a:solidFill>
                <a:latin typeface="Calibri"/>
                <a:ea typeface="Calibri"/>
                <a:cs typeface="Calibri"/>
                <a:sym typeface="Calibri"/>
              </a:rPr>
              <a:t>Round 2: The next challenge is to remember, or come up with examples for each element related to informatics. The first to complete all 9 wins round 2. </a:t>
            </a:r>
            <a:endParaRPr b="0"/>
          </a:p>
          <a:p>
            <a:pPr marL="457200" lvl="0" indent="-228600" algn="l" rtl="0">
              <a:lnSpc>
                <a:spcPct val="100000"/>
              </a:lnSpc>
              <a:spcBef>
                <a:spcPts val="0"/>
              </a:spcBef>
              <a:spcAft>
                <a:spcPts val="0"/>
              </a:spcAft>
              <a:buSzPts val="1400"/>
              <a:buNone/>
            </a:pPr>
            <a:br>
              <a:rPr lang="en-US" b="0"/>
            </a:br>
            <a:r>
              <a:rPr lang="en-US" sz="1800" b="0" i="0" u="none" strike="noStrike">
                <a:solidFill>
                  <a:srgbClr val="1D1D1B"/>
                </a:solidFill>
                <a:latin typeface="Calibri"/>
                <a:ea typeface="Calibri"/>
                <a:cs typeface="Calibri"/>
                <a:sym typeface="Calibri"/>
              </a:rPr>
              <a:t>Optional: To add a fun gamification element, bring a ding bell and ask the groups to finish to race to ring the bell! </a:t>
            </a:r>
            <a:endParaRPr b="0"/>
          </a:p>
          <a:p>
            <a:pPr marL="457200" lvl="0" indent="-228600" algn="l" rtl="0">
              <a:lnSpc>
                <a:spcPct val="100000"/>
              </a:lnSpc>
              <a:spcBef>
                <a:spcPts val="0"/>
              </a:spcBef>
              <a:spcAft>
                <a:spcPts val="0"/>
              </a:spcAft>
              <a:buSzPts val="1400"/>
              <a:buNone/>
            </a:pPr>
            <a:endParaRPr/>
          </a:p>
        </p:txBody>
      </p:sp>
      <p:sp>
        <p:nvSpPr>
          <p:cNvPr id="121" name="Google Shape;12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345e16aeeaa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g345e16aeeaa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https://www.freepik.com/free-photo/top-view-chess-pieces_9393780.htm#fromView=search&amp;page=1&amp;position=1&amp;uuid=51d7ea55-1837-4634-b6fe-4bd85863cd8d&amp;query=groups+in+a+circle</a:t>
            </a:r>
            <a:endParaRPr/>
          </a:p>
        </p:txBody>
      </p:sp>
      <p:sp>
        <p:nvSpPr>
          <p:cNvPr id="130" name="Google Shape;130;g345e16aeeaa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3463f4b7b19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g3463f4b7b19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39" name="Google Shape;139;g3463f4b7b19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463f4b7b19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g3463f4b7b19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46" name="Google Shape;146;g3463f4b7b19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20" name="Google Shape;20;p1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11"/>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1F5BDFA8-3E88-F426-0E0A-0547CB01957E}"/>
              </a:ext>
            </a:extLst>
          </p:cNvPr>
          <p:cNvPicPr preferRelativeResize="0"/>
          <p:nvPr userDrawn="1"/>
        </p:nvPicPr>
        <p:blipFill>
          <a:blip r:embed="rId4">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a:stretch/>
        </p:blipFill>
        <p:spPr>
          <a:xfrm>
            <a:off x="0" y="0"/>
            <a:ext cx="5135947" cy="6858000"/>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4">
            <a:alphaModFix/>
          </a:blip>
          <a:srcRect/>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1" name="Google Shape;31;p12"/>
          <p:cNvSpPr txBox="1">
            <a:spLocks noGrp="1"/>
          </p:cNvSpPr>
          <p:nvPr>
            <p:ph type="ctrTitle"/>
          </p:nvPr>
        </p:nvSpPr>
        <p:spPr>
          <a:xfrm>
            <a:off x="374726" y="2184268"/>
            <a:ext cx="4899403"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2"/>
          <p:cNvSpPr txBox="1">
            <a:spLocks noGrp="1"/>
          </p:cNvSpPr>
          <p:nvPr>
            <p:ph type="subTitle" idx="1"/>
          </p:nvPr>
        </p:nvSpPr>
        <p:spPr>
          <a:xfrm>
            <a:off x="401324" y="3651830"/>
            <a:ext cx="4899403"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1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E4565883-695B-F990-AD33-943241D9FE75}"/>
              </a:ext>
            </a:extLst>
          </p:cNvPr>
          <p:cNvPicPr preferRelativeResize="0"/>
          <p:nvPr userDrawn="1"/>
        </p:nvPicPr>
        <p:blipFill>
          <a:blip r:embed="rId5">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4"/>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40"/>
        <p:cNvGrpSpPr/>
        <p:nvPr/>
      </p:nvGrpSpPr>
      <p:grpSpPr>
        <a:xfrm>
          <a:off x="0" y="0"/>
          <a:ext cx="0" cy="0"/>
          <a:chOff x="0" y="0"/>
          <a:chExt cx="0" cy="0"/>
        </a:xfrm>
      </p:grpSpPr>
      <p:sp>
        <p:nvSpPr>
          <p:cNvPr id="41" name="Google Shape;41;p4"/>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2" name="Google Shape;42;p4"/>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43" name="Google Shape;43;p4"/>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44" name="Google Shape;44;p4"/>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46" name="Google Shape;46;p4"/>
          <p:cNvGrpSpPr/>
          <p:nvPr/>
        </p:nvGrpSpPr>
        <p:grpSpPr>
          <a:xfrm>
            <a:off x="2179811" y="4729766"/>
            <a:ext cx="7832078" cy="1110328"/>
            <a:chOff x="2179603" y="4888792"/>
            <a:chExt cx="7798544" cy="1110328"/>
          </a:xfrm>
        </p:grpSpPr>
        <p:pic>
          <p:nvPicPr>
            <p:cNvPr id="47" name="Google Shape;47;p4"/>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48" name="Google Shape;48;p4"/>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49" name="Google Shape;49;p4"/>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50" name="Google Shape;50;p4"/>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51" name="Google Shape;51;p4"/>
            <p:cNvPicPr preferRelativeResize="0"/>
            <p:nvPr/>
          </p:nvPicPr>
          <p:blipFill rotWithShape="1">
            <a:blip r:embed="rId7">
              <a:alphaModFix/>
            </a:blip>
            <a:srcRect l="6517" t="2903" r="6454"/>
            <a:stretch/>
          </p:blipFill>
          <p:spPr>
            <a:xfrm>
              <a:off x="7781600" y="4945247"/>
              <a:ext cx="2196547" cy="545647"/>
            </a:xfrm>
            <a:prstGeom prst="rect">
              <a:avLst/>
            </a:prstGeom>
            <a:noFill/>
            <a:ln>
              <a:noFill/>
            </a:ln>
          </p:spPr>
        </p:pic>
        <p:pic>
          <p:nvPicPr>
            <p:cNvPr id="52" name="Google Shape;52;p4"/>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53" name="Google Shape;53;p4"/>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54" name="Google Shape;54;p4"/>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55" name="Google Shape;55;p4"/>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56" name="Google Shape;56;p4"/>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132;g35774538e26_0_40">
            <a:extLst>
              <a:ext uri="{FF2B5EF4-FFF2-40B4-BE49-F238E27FC236}">
                <a16:creationId xmlns:a16="http://schemas.microsoft.com/office/drawing/2014/main" id="{F58F6EDD-3688-C685-8D8D-69A2F63E20E1}"/>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60"/>
        <p:cNvGrpSpPr/>
        <p:nvPr/>
      </p:nvGrpSpPr>
      <p:grpSpPr>
        <a:xfrm>
          <a:off x="0" y="0"/>
          <a:ext cx="0" cy="0"/>
          <a:chOff x="0" y="0"/>
          <a:chExt cx="0" cy="0"/>
        </a:xfrm>
      </p:grpSpPr>
      <p:sp>
        <p:nvSpPr>
          <p:cNvPr id="61" name="Google Shape;61;g358cd5ba7f0_0_63"/>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62" name="Google Shape;62;g358cd5ba7f0_0_63"/>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63" name="Google Shape;63;g358cd5ba7f0_0_63"/>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64" name="Google Shape;64;g358cd5ba7f0_0_63"/>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66" name="Google Shape;66;g358cd5ba7f0_0_63"/>
          <p:cNvGrpSpPr/>
          <p:nvPr/>
        </p:nvGrpSpPr>
        <p:grpSpPr>
          <a:xfrm>
            <a:off x="2179811" y="4729766"/>
            <a:ext cx="7832078" cy="1110328"/>
            <a:chOff x="2179603" y="4888792"/>
            <a:chExt cx="7798544" cy="1110328"/>
          </a:xfrm>
        </p:grpSpPr>
        <p:pic>
          <p:nvPicPr>
            <p:cNvPr id="67" name="Google Shape;67;g358cd5ba7f0_0_63"/>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68" name="Google Shape;68;g358cd5ba7f0_0_63"/>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69" name="Google Shape;69;g358cd5ba7f0_0_63"/>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70" name="Google Shape;70;g358cd5ba7f0_0_63"/>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71" name="Google Shape;71;g358cd5ba7f0_0_63"/>
            <p:cNvPicPr preferRelativeResize="0"/>
            <p:nvPr/>
          </p:nvPicPr>
          <p:blipFill rotWithShape="1">
            <a:blip r:embed="rId7">
              <a:alphaModFix/>
            </a:blip>
            <a:srcRect l="6518" t="2903" r="6455"/>
            <a:stretch/>
          </p:blipFill>
          <p:spPr>
            <a:xfrm>
              <a:off x="7781600" y="4945247"/>
              <a:ext cx="2196547" cy="545647"/>
            </a:xfrm>
            <a:prstGeom prst="rect">
              <a:avLst/>
            </a:prstGeom>
            <a:noFill/>
            <a:ln>
              <a:noFill/>
            </a:ln>
          </p:spPr>
        </p:pic>
        <p:pic>
          <p:nvPicPr>
            <p:cNvPr id="72" name="Google Shape;72;g358cd5ba7f0_0_63"/>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73" name="Google Shape;73;g358cd5ba7f0_0_63"/>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74" name="Google Shape;74;g358cd5ba7f0_0_63"/>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75" name="Google Shape;75;g358cd5ba7f0_0_63"/>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76" name="Google Shape;76;g358cd5ba7f0_0_63"/>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132;g35774538e26_0_40">
            <a:extLst>
              <a:ext uri="{FF2B5EF4-FFF2-40B4-BE49-F238E27FC236}">
                <a16:creationId xmlns:a16="http://schemas.microsoft.com/office/drawing/2014/main" id="{67F4E0C8-4014-5880-B2B8-67DF0F636CE0}"/>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77"/>
        <p:cNvGrpSpPr/>
        <p:nvPr/>
      </p:nvGrpSpPr>
      <p:grpSpPr>
        <a:xfrm>
          <a:off x="0" y="0"/>
          <a:ext cx="0" cy="0"/>
          <a:chOff x="0" y="0"/>
          <a:chExt cx="0" cy="0"/>
        </a:xfrm>
      </p:grpSpPr>
      <p:sp>
        <p:nvSpPr>
          <p:cNvPr id="78" name="Google Shape;78;g358cd5ba7f0_0_6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g358cd5ba7f0_0_6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7450"/>
          </a:srgbClr>
        </a:solidFill>
        <a:effectLst/>
      </p:bgPr>
    </p:bg>
    <p:spTree>
      <p:nvGrpSpPr>
        <p:cNvPr id="1" name="Shape 9"/>
        <p:cNvGrpSpPr/>
        <p:nvPr/>
      </p:nvGrpSpPr>
      <p:grpSpPr>
        <a:xfrm>
          <a:off x="0" y="0"/>
          <a:ext cx="0" cy="0"/>
          <a:chOff x="0" y="0"/>
          <a:chExt cx="0" cy="0"/>
        </a:xfrm>
      </p:grpSpPr>
      <p:sp>
        <p:nvSpPr>
          <p:cNvPr id="10" name="Google Shape;10;p10"/>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0"/>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0"/>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0"/>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6" name="Google Shape;36;p1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57"/>
        <p:cNvGrpSpPr/>
        <p:nvPr/>
      </p:nvGrpSpPr>
      <p:grpSpPr>
        <a:xfrm>
          <a:off x="0" y="0"/>
          <a:ext cx="0" cy="0"/>
          <a:chOff x="0" y="0"/>
          <a:chExt cx="0" cy="0"/>
        </a:xfrm>
      </p:grpSpPr>
      <p:sp>
        <p:nvSpPr>
          <p:cNvPr id="58" name="Google Shape;58;g358cd5ba7f0_0_57"/>
          <p:cNvSpPr/>
          <p:nvPr/>
        </p:nvSpPr>
        <p:spPr>
          <a:xfrm>
            <a:off x="0" y="0"/>
            <a:ext cx="12192000" cy="7974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59" name="Google Shape;59;g358cd5ba7f0_0_5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hyperlink" Target="https://www.freepik.com/free-photo/top-view-business-concept-office-accessories-wooden-table-office-supplies-study-work-concept-toning_1191564.htm#fromView=search&amp;page=1&amp;position=5&amp;uuid=7eab1ddc-54d2-4357-bdcd-767c1a9e322b&amp;query=lesson+plannin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thinker.ucd.ie/resources/framework-and-toolkit/"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hyperlink" Target="https://thinker.ucd.ie/elearning/" TargetMode="External"/><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5" Type="http://schemas.openxmlformats.org/officeDocument/2006/relationships/hyperlink" Target="https://creativecommons.org/licenses/by-nc-nd/4.0/" TargetMode="External"/><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hyperlink" Target="https://www.freepik.com/free-vector/learning-concept-illustration_10117870.htm#fromView=search&amp;page=1&amp;position=25&amp;uuid=674852bd-ead3-4395-9508-af21763fddbd&amp;query=learn"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www.freepik.com/free-vector/student-guy-studying-internet-watching-online-lecture-computer-talking-math-tutor-through-video-call-cartoon-illustration_12699851.htm#fromView=search&amp;page=1&amp;position=29&amp;uuid=f5e4204b-dca3-4e33-a561-e271651ad41e&amp;query=learnin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s://www.freepik.com/free-vector/people-with-gaming-icons-illustration_3226193.htm#fromView=search&amp;page=1&amp;position=0&amp;uuid=381fa352-4e26-446b-a3e6-d53a5a5ab55d&amp;query=game+challenge"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hyperlink" Target="https://www.freepik.com/free-photo/top-view-chess-pieces_9393780.htm#fromView=search&amp;page=1&amp;position=1&amp;uuid=51d7ea55-1837-4634-b6fe-4bd85863cd8d&amp;query=groups+in+a+circle"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9444"/>
              <a:buFont typeface="Calibri"/>
              <a:buNone/>
            </a:pPr>
            <a:r>
              <a:rPr lang="en-US"/>
              <a:t>WP3: Teacher training for authentic and gender inclusive informatics education</a:t>
            </a:r>
            <a:endParaRPr/>
          </a:p>
        </p:txBody>
      </p:sp>
      <p:sp>
        <p:nvSpPr>
          <p:cNvPr id="85" name="Google Shape;85;p3"/>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1000"/>
              </a:spcBef>
              <a:spcAft>
                <a:spcPts val="0"/>
              </a:spcAft>
              <a:buClr>
                <a:schemeClr val="dk1"/>
              </a:buClr>
              <a:buSzPts val="1600"/>
              <a:buNone/>
            </a:pPr>
            <a:r>
              <a:rPr lang="en-US"/>
              <a:t>THINKER training course for primary and secondary education</a:t>
            </a:r>
            <a:endParaRPr/>
          </a:p>
          <a:p>
            <a:pPr marL="457200" lvl="0" indent="-406400" algn="l" rtl="0">
              <a:lnSpc>
                <a:spcPct val="90000"/>
              </a:lnSpc>
              <a:spcBef>
                <a:spcPts val="1000"/>
              </a:spcBef>
              <a:spcAft>
                <a:spcPts val="0"/>
              </a:spcAft>
              <a:buClr>
                <a:schemeClr val="dk1"/>
              </a:buClr>
              <a:buSzPts val="16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g3463f4b7b19_0_2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2: Identifying authentic learning in case studies </a:t>
            </a:r>
            <a:endParaRPr/>
          </a:p>
        </p:txBody>
      </p:sp>
      <p:sp>
        <p:nvSpPr>
          <p:cNvPr id="156" name="Google Shape;156;g3463f4b7b19_0_23"/>
          <p:cNvSpPr txBox="1">
            <a:spLocks noGrp="1"/>
          </p:cNvSpPr>
          <p:nvPr>
            <p:ph type="body" idx="1"/>
          </p:nvPr>
        </p:nvSpPr>
        <p:spPr>
          <a:xfrm>
            <a:off x="97971" y="1110343"/>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en-US" sz="24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Case study 3: Staying Safe Online</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endParaRPr>
          </a:p>
          <a:p>
            <a:pPr marL="0" marR="0" lvl="0" indent="0" algn="l" rtl="0">
              <a:lnSpc>
                <a:spcPct val="90000"/>
              </a:lnSpc>
              <a:spcBef>
                <a:spcPts val="1000"/>
              </a:spcBef>
              <a:spcAft>
                <a:spcPts val="0"/>
              </a:spcAft>
              <a:buClr>
                <a:schemeClr val="accent4"/>
              </a:buClr>
              <a:buSzPts val="2200"/>
              <a:buFont typeface="Arial"/>
              <a:buNone/>
            </a:pPr>
            <a:endParaRPr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endParaRPr>
          </a:p>
          <a:p>
            <a:pPr marL="457200" marR="0" lvl="0" indent="-368300" algn="l" rtl="0">
              <a:lnSpc>
                <a:spcPct val="115000"/>
              </a:lnSpc>
              <a:spcBef>
                <a:spcPts val="0"/>
              </a:spcBef>
              <a:spcAft>
                <a:spcPts val="0"/>
              </a:spcAft>
              <a:buSzPts val="2200"/>
              <a:buAutoNum type="arabicPeriod"/>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What aspects of this lesson provide an authentic context for students to engage with privacy and safety issues in their digital lives? How does using real global statistics enhance this authenticity?</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endParaRPr>
          </a:p>
          <a:p>
            <a:pPr marL="457200" marR="0" lvl="0" indent="-368300" algn="l" rtl="0">
              <a:lnSpc>
                <a:spcPct val="115000"/>
              </a:lnSpc>
              <a:spcBef>
                <a:spcPts val="0"/>
              </a:spcBef>
              <a:spcAft>
                <a:spcPts val="0"/>
              </a:spcAft>
              <a:buSzPts val="2200"/>
              <a:buAutoNum type="arabicPeriod"/>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How does the role-play task allow students to adopt multiple perspectives and practice decision-making? </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endParaRPr>
          </a:p>
          <a:p>
            <a:pPr marL="457200" marR="0" lvl="0" indent="-368300" algn="l" rtl="0">
              <a:lnSpc>
                <a:spcPct val="115000"/>
              </a:lnSpc>
              <a:spcBef>
                <a:spcPts val="0"/>
              </a:spcBef>
              <a:spcAft>
                <a:spcPts val="0"/>
              </a:spcAft>
              <a:buSzPts val="2200"/>
              <a:buAutoNum type="arabicPeriod"/>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rPr>
              <a:t>Which authentic learning elements could be strengthened through a longer-term or project-based extension (e.g., digital safety campaigns, peer education)? How would this affect students' engagement?</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g3463f4b7b19_0_2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2: Identifying authentic learning in case studies </a:t>
            </a:r>
            <a:endParaRPr/>
          </a:p>
        </p:txBody>
      </p:sp>
      <p:sp>
        <p:nvSpPr>
          <p:cNvPr id="163" name="Google Shape;163;g3463f4b7b19_0_29"/>
          <p:cNvSpPr txBox="1">
            <a:spLocks noGrp="1"/>
          </p:cNvSpPr>
          <p:nvPr>
            <p:ph type="body" idx="1"/>
          </p:nvPr>
        </p:nvSpPr>
        <p:spPr>
          <a:xfrm>
            <a:off x="97971" y="957943"/>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en-US" sz="24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rPr>
              <a:t>Case study 4: The sun-catcher - Find the patterns in a function</a:t>
            </a:r>
            <a:endParaRPr sz="24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endParaRPr>
          </a:p>
          <a:p>
            <a:pPr marL="0" marR="0" lvl="0" indent="0" algn="l" rtl="0">
              <a:lnSpc>
                <a:spcPct val="90000"/>
              </a:lnSpc>
              <a:spcBef>
                <a:spcPts val="1000"/>
              </a:spcBef>
              <a:spcAft>
                <a:spcPts val="0"/>
              </a:spcAft>
              <a:buClr>
                <a:schemeClr val="accent4"/>
              </a:buClr>
              <a:buSzPts val="2200"/>
              <a:buFont typeface="Arial"/>
              <a:buNone/>
            </a:pPr>
            <a:endParaRPr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
                </a:ext>
              </a:extLst>
            </a:endParaRPr>
          </a:p>
          <a:p>
            <a:pPr marL="457200" marR="0" lvl="0" indent="-368300" algn="l" rtl="0">
              <a:lnSpc>
                <a:spcPct val="115000"/>
              </a:lnSpc>
              <a:spcBef>
                <a:spcPts val="0"/>
              </a:spcBef>
              <a:spcAft>
                <a:spcPts val="0"/>
              </a:spcAft>
              <a:buSzPts val="2200"/>
              <a:buAutoNum type="arabicPeriod"/>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
                  </a:ext>
                </a:extLst>
              </a:rPr>
              <a:t>How does the hands-on creation of a sun-catcher act as an authentic task to teach abstract coding concepts like functions and patterns? What real-world parallels can students draw from this activity?</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
                </a:ext>
              </a:extLst>
            </a:endParaRPr>
          </a:p>
          <a:p>
            <a:pPr marL="457200" marR="0" lvl="0" indent="-368300" algn="l" rtl="0">
              <a:lnSpc>
                <a:spcPct val="115000"/>
              </a:lnSpc>
              <a:spcBef>
                <a:spcPts val="0"/>
              </a:spcBef>
              <a:spcAft>
                <a:spcPts val="0"/>
              </a:spcAft>
              <a:buSzPts val="2200"/>
              <a:buAutoNum type="arabicPeriod"/>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rPr>
              <a:t>Which authentic learning elements are embedded when students design, record, and present their sun-catcher “functions”? </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
                </a:ext>
              </a:extLst>
            </a:endParaRPr>
          </a:p>
          <a:p>
            <a:pPr marL="457200" marR="0" lvl="0" indent="-368300" algn="l" rtl="0">
              <a:lnSpc>
                <a:spcPct val="115000"/>
              </a:lnSpc>
              <a:spcBef>
                <a:spcPts val="0"/>
              </a:spcBef>
              <a:spcAft>
                <a:spcPts val="0"/>
              </a:spcAft>
              <a:buSzPts val="2200"/>
              <a:buAutoNum type="arabicPeriod"/>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3"/>
                  </a:ext>
                </a:extLst>
              </a:rPr>
              <a:t>How might this task be extended to foster more interdisciplinary connections? What would be the benefits or challenges of doing so?</a:t>
            </a:r>
            <a:endParaRPr/>
          </a:p>
          <a:p>
            <a:pPr marL="571500" marR="0" lvl="0" indent="-203200" algn="l" rtl="0">
              <a:lnSpc>
                <a:spcPct val="90000"/>
              </a:lnSpc>
              <a:spcBef>
                <a:spcPts val="1000"/>
              </a:spcBef>
              <a:spcAft>
                <a:spcPts val="0"/>
              </a:spcAft>
              <a:buClr>
                <a:schemeClr val="accent4"/>
              </a:buClr>
              <a:buSzPts val="2200"/>
              <a:buFont typeface="Arial"/>
              <a:buNone/>
            </a:pPr>
            <a:endParaRPr b="1"/>
          </a:p>
          <a:p>
            <a:pPr marL="571500" marR="0" lvl="0" indent="-203200" algn="l" rtl="0">
              <a:lnSpc>
                <a:spcPct val="90000"/>
              </a:lnSpc>
              <a:spcBef>
                <a:spcPts val="1000"/>
              </a:spcBef>
              <a:spcAft>
                <a:spcPts val="0"/>
              </a:spcAft>
              <a:buClr>
                <a:schemeClr val="accent4"/>
              </a:buClr>
              <a:buSzPts val="2200"/>
              <a:buFont typeface="Arial"/>
              <a:buNone/>
            </a:pPr>
            <a:endParaRPr b="1"/>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g3463f4b7b19_0_4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2: Identifying authentic learning in case studies </a:t>
            </a:r>
            <a:endParaRPr/>
          </a:p>
        </p:txBody>
      </p:sp>
      <p:sp>
        <p:nvSpPr>
          <p:cNvPr id="170" name="Google Shape;170;g3463f4b7b19_0_42"/>
          <p:cNvSpPr txBox="1">
            <a:spLocks noGrp="1"/>
          </p:cNvSpPr>
          <p:nvPr>
            <p:ph type="body" idx="1"/>
          </p:nvPr>
        </p:nvSpPr>
        <p:spPr>
          <a:xfrm>
            <a:off x="97971" y="1034143"/>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en-US" sz="2400" b="1"/>
              <a:t>Whole group discussion questions</a:t>
            </a:r>
            <a:endParaRPr sz="2400" b="1"/>
          </a:p>
          <a:p>
            <a:pPr marL="571500" marR="0" lvl="0" indent="-203200" algn="l" rtl="0">
              <a:lnSpc>
                <a:spcPct val="90000"/>
              </a:lnSpc>
              <a:spcBef>
                <a:spcPts val="1000"/>
              </a:spcBef>
              <a:spcAft>
                <a:spcPts val="0"/>
              </a:spcAft>
              <a:buClr>
                <a:schemeClr val="accent4"/>
              </a:buClr>
              <a:buSzPts val="2200"/>
              <a:buFont typeface="Arial"/>
              <a:buNone/>
            </a:pPr>
            <a:endParaRPr b="1"/>
          </a:p>
          <a:p>
            <a:pPr marL="457200" marR="0" lvl="0" indent="-368300" algn="l" rtl="0">
              <a:lnSpc>
                <a:spcPct val="115000"/>
              </a:lnSpc>
              <a:spcBef>
                <a:spcPts val="1000"/>
              </a:spcBef>
              <a:spcAft>
                <a:spcPts val="0"/>
              </a:spcAft>
              <a:buSzPts val="2200"/>
              <a:buAutoNum type="arabicPeriod"/>
            </a:pPr>
            <a:r>
              <a:rPr lang="en-US"/>
              <a:t>Which of the 9 elements do you think are most underused in informatics classrooms—and what would it take to integrate them more fully into your own teaching?</a:t>
            </a:r>
            <a:endParaRPr/>
          </a:p>
          <a:p>
            <a:pPr marL="457200" marR="0" lvl="0" indent="-368300" algn="l" rtl="0">
              <a:lnSpc>
                <a:spcPct val="115000"/>
              </a:lnSpc>
              <a:spcBef>
                <a:spcPts val="0"/>
              </a:spcBef>
              <a:spcAft>
                <a:spcPts val="0"/>
              </a:spcAft>
              <a:buSzPts val="2200"/>
              <a:buAutoNum type="arabicPeriod"/>
            </a:pPr>
            <a:r>
              <a:rPr lang="en-US"/>
              <a:t>Based on the two lessons we have covered, share your thoughts on how can authentic learning in informatics help students move from being tech users to tech creators and problem-solvers.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g345e16aeeaa_0_6"/>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3: Writing an authentic learning informatics activity </a:t>
            </a:r>
            <a:endParaRPr/>
          </a:p>
        </p:txBody>
      </p:sp>
      <p:sp>
        <p:nvSpPr>
          <p:cNvPr id="177" name="Google Shape;177;g345e16aeeaa_0_6"/>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endParaRPr/>
          </a:p>
          <a:p>
            <a:pPr marL="368300" marR="0" lvl="0" indent="0" algn="l" rtl="0">
              <a:lnSpc>
                <a:spcPct val="90000"/>
              </a:lnSpc>
              <a:spcBef>
                <a:spcPts val="1000"/>
              </a:spcBef>
              <a:spcAft>
                <a:spcPts val="0"/>
              </a:spcAft>
              <a:buClr>
                <a:schemeClr val="accent4"/>
              </a:buClr>
              <a:buSzPts val="2200"/>
              <a:buFont typeface="Arial"/>
              <a:buNone/>
            </a:pPr>
            <a:r>
              <a:rPr lang="en-US" b="1"/>
              <a:t>All lesson plans must include a) authentic context and b) authentic task and c) at least 3 other elements from the authentic learning model. </a:t>
            </a:r>
            <a:endParaRPr/>
          </a:p>
          <a:p>
            <a:pPr marL="368300" marR="0" lvl="0" indent="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78" name="Google Shape;178;g345e16aeeaa_0_6"/>
          <p:cNvPicPr preferRelativeResize="0"/>
          <p:nvPr/>
        </p:nvPicPr>
        <p:blipFill rotWithShape="1">
          <a:blip r:embed="rId3">
            <a:alphaModFix/>
          </a:blip>
          <a:srcRect/>
          <a:stretch/>
        </p:blipFill>
        <p:spPr>
          <a:xfrm>
            <a:off x="2720450" y="2253725"/>
            <a:ext cx="6093701" cy="4062474"/>
          </a:xfrm>
          <a:prstGeom prst="rect">
            <a:avLst/>
          </a:prstGeom>
          <a:noFill/>
          <a:ln>
            <a:noFill/>
          </a:ln>
        </p:spPr>
      </p:pic>
      <p:sp>
        <p:nvSpPr>
          <p:cNvPr id="179" name="Google Shape;179;g345e16aeeaa_0_6"/>
          <p:cNvSpPr txBox="1"/>
          <p:nvPr/>
        </p:nvSpPr>
        <p:spPr>
          <a:xfrm>
            <a:off x="6105200" y="6378950"/>
            <a:ext cx="2723100" cy="4791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Made by </a:t>
            </a:r>
            <a:r>
              <a:rPr lang="en-US" sz="1400" b="0" i="0" u="sng" strike="noStrike" cap="none">
                <a:solidFill>
                  <a:schemeClr val="hlink"/>
                </a:solidFill>
                <a:latin typeface="Arial"/>
                <a:ea typeface="Arial"/>
                <a:cs typeface="Arial"/>
                <a:sym typeface="Arial"/>
                <a:hlinkClick r:id="rId4"/>
              </a:rPr>
              <a:t>Freepik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pic>
        <p:nvPicPr>
          <p:cNvPr id="185" name="Google Shape;185;g345e16aeeaa_0_12"/>
          <p:cNvPicPr preferRelativeResize="0"/>
          <p:nvPr/>
        </p:nvPicPr>
        <p:blipFill rotWithShape="1">
          <a:blip r:embed="rId3">
            <a:alphaModFix amt="13000"/>
          </a:blip>
          <a:srcRect/>
          <a:stretch/>
        </p:blipFill>
        <p:spPr>
          <a:xfrm>
            <a:off x="496600" y="891928"/>
            <a:ext cx="11627401" cy="5966076"/>
          </a:xfrm>
          <a:prstGeom prst="rect">
            <a:avLst/>
          </a:prstGeom>
          <a:noFill/>
          <a:ln>
            <a:noFill/>
          </a:ln>
        </p:spPr>
      </p:pic>
      <p:sp>
        <p:nvSpPr>
          <p:cNvPr id="186" name="Google Shape;186;g345e16aeeaa_0_1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4: Review and reflect </a:t>
            </a:r>
            <a:endParaRPr/>
          </a:p>
        </p:txBody>
      </p:sp>
      <p:sp>
        <p:nvSpPr>
          <p:cNvPr id="187" name="Google Shape;187;g345e16aeeaa_0_12"/>
          <p:cNvSpPr txBox="1"/>
          <p:nvPr/>
        </p:nvSpPr>
        <p:spPr>
          <a:xfrm>
            <a:off x="247496" y="1648593"/>
            <a:ext cx="11944500" cy="5870100"/>
          </a:xfrm>
          <a:prstGeom prst="rect">
            <a:avLst/>
          </a:prstGeom>
          <a:noFill/>
          <a:ln>
            <a:noFill/>
          </a:ln>
        </p:spPr>
        <p:txBody>
          <a:bodyPr spcFirstLastPara="1" wrap="square" lIns="91425" tIns="45700" rIns="91425" bIns="45700" anchor="t" anchorCtr="0">
            <a:noAutofit/>
          </a:bodyPr>
          <a:lstStyle/>
          <a:p>
            <a:pPr marL="457200" marR="0" lvl="0" indent="-387350" algn="l" rtl="0">
              <a:lnSpc>
                <a:spcPct val="200000"/>
              </a:lnSpc>
              <a:spcBef>
                <a:spcPts val="1000"/>
              </a:spcBef>
              <a:spcAft>
                <a:spcPts val="0"/>
              </a:spcAft>
              <a:buClr>
                <a:srgbClr val="2B454E"/>
              </a:buClr>
              <a:buSzPts val="2500"/>
              <a:buFont typeface="Arial"/>
              <a:buAutoNum type="arabicPeriod"/>
            </a:pPr>
            <a:r>
              <a:rPr lang="en-US" sz="2500" b="0" i="0" u="none" strike="noStrike" cap="none">
                <a:solidFill>
                  <a:srgbClr val="2B454E"/>
                </a:solidFill>
                <a:latin typeface="Calibri"/>
                <a:ea typeface="Calibri"/>
                <a:cs typeface="Calibri"/>
                <a:sym typeface="Calibri"/>
              </a:rPr>
              <a:t>Today I learned about _________. </a:t>
            </a:r>
            <a:endParaRPr sz="2500" b="0" i="0" u="none" strike="noStrike" cap="none">
              <a:solidFill>
                <a:srgbClr val="2B454E"/>
              </a:solidFill>
              <a:latin typeface="Calibri"/>
              <a:ea typeface="Calibri"/>
              <a:cs typeface="Calibri"/>
              <a:sym typeface="Calibri"/>
            </a:endParaRPr>
          </a:p>
          <a:p>
            <a:pPr marL="457200" marR="0" lvl="0" indent="-387350" algn="l" rtl="0">
              <a:lnSpc>
                <a:spcPct val="200000"/>
              </a:lnSpc>
              <a:spcBef>
                <a:spcPts val="0"/>
              </a:spcBef>
              <a:spcAft>
                <a:spcPts val="0"/>
              </a:spcAft>
              <a:buClr>
                <a:srgbClr val="2B454E"/>
              </a:buClr>
              <a:buSzPts val="2500"/>
              <a:buFont typeface="Arial"/>
              <a:buAutoNum type="arabicPeriod"/>
            </a:pPr>
            <a:r>
              <a:rPr lang="en-US" sz="2500" b="0" i="0" u="none" strike="noStrike" cap="none">
                <a:solidFill>
                  <a:srgbClr val="2B454E"/>
                </a:solidFill>
                <a:latin typeface="Calibri"/>
                <a:ea typeface="Calibri"/>
                <a:cs typeface="Calibri"/>
                <a:sym typeface="Calibri"/>
              </a:rPr>
              <a:t>After learning about _____ I am reflective of my own practices of _____.</a:t>
            </a:r>
            <a:endParaRPr sz="2500" b="0" i="0" u="none" strike="noStrike" cap="none">
              <a:solidFill>
                <a:srgbClr val="2B454E"/>
              </a:solidFill>
              <a:latin typeface="Calibri"/>
              <a:ea typeface="Calibri"/>
              <a:cs typeface="Calibri"/>
              <a:sym typeface="Calibri"/>
            </a:endParaRPr>
          </a:p>
          <a:p>
            <a:pPr marL="457200" marR="0" lvl="0" indent="-387350" algn="l" rtl="0">
              <a:lnSpc>
                <a:spcPct val="200000"/>
              </a:lnSpc>
              <a:spcBef>
                <a:spcPts val="0"/>
              </a:spcBef>
              <a:spcAft>
                <a:spcPts val="0"/>
              </a:spcAft>
              <a:buClr>
                <a:srgbClr val="2B454E"/>
              </a:buClr>
              <a:buSzPts val="2500"/>
              <a:buFont typeface="Arial"/>
              <a:buAutoNum type="arabicPeriod"/>
            </a:pPr>
            <a:r>
              <a:rPr lang="en-US" sz="2500" b="0" i="0" u="none" strike="noStrike" cap="none">
                <a:solidFill>
                  <a:srgbClr val="2B454E"/>
                </a:solidFill>
                <a:latin typeface="Calibri"/>
                <a:ea typeface="Calibri"/>
                <a:cs typeface="Calibri"/>
                <a:sym typeface="Calibri"/>
              </a:rPr>
              <a:t>I am still curious about __________.</a:t>
            </a:r>
            <a:endParaRPr sz="2500" b="0" i="0" u="none" strike="noStrike" cap="none">
              <a:solidFill>
                <a:srgbClr val="2B454E"/>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18"/>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Literature</a:t>
            </a:r>
            <a:endParaRPr/>
          </a:p>
        </p:txBody>
      </p:sp>
      <p:sp>
        <p:nvSpPr>
          <p:cNvPr id="194" name="Google Shape;194;p18"/>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lvl="0" indent="-342900" algn="l" rtl="0">
              <a:lnSpc>
                <a:spcPct val="90000"/>
              </a:lnSpc>
              <a:spcBef>
                <a:spcPts val="1000"/>
              </a:spcBef>
              <a:spcAft>
                <a:spcPts val="0"/>
              </a:spcAft>
              <a:buSzPts val="2200"/>
              <a:buChar char="•"/>
            </a:pPr>
            <a:r>
              <a:rPr lang="en-US"/>
              <a:t>THINKER project (2024). WP2 / D2.2 THINKER Framework and Toolkit – Learning Scenarios. Available at </a:t>
            </a:r>
            <a:r>
              <a:rPr lang="en-US" u="sng">
                <a:solidFill>
                  <a:schemeClr val="hlink"/>
                </a:solidFill>
                <a:hlinkClick r:id="rId3"/>
              </a:rPr>
              <a:t>https://thinker.ucd.ie/resources/framework-and-toolkit/</a:t>
            </a:r>
            <a:endParaRPr/>
          </a:p>
          <a:p>
            <a:pPr marL="571500" lvl="0" indent="-342900" algn="l" rtl="0">
              <a:lnSpc>
                <a:spcPct val="90000"/>
              </a:lnSpc>
              <a:spcBef>
                <a:spcPts val="1000"/>
              </a:spcBef>
              <a:spcAft>
                <a:spcPts val="0"/>
              </a:spcAft>
              <a:buSzPts val="2200"/>
              <a:buChar char="•"/>
            </a:pPr>
            <a:r>
              <a:rPr lang="en-US"/>
              <a:t>THINKER project (2024). WP2 / D2.2 THINKER Framework and Toolkit. Available at </a:t>
            </a:r>
            <a:r>
              <a:rPr lang="en-US" u="sng">
                <a:solidFill>
                  <a:schemeClr val="hlink"/>
                </a:solidFill>
                <a:hlinkClick r:id="rId3"/>
              </a:rPr>
              <a:t>https://thinker.ucd.ie/resources/framework-and-toolkit/</a:t>
            </a:r>
            <a:endParaRPr/>
          </a:p>
          <a:p>
            <a:pPr marL="571500" marR="0" lvl="0" indent="0" algn="l" rtl="0">
              <a:lnSpc>
                <a:spcPct val="90000"/>
              </a:lnSpc>
              <a:spcBef>
                <a:spcPts val="1000"/>
              </a:spcBef>
              <a:spcAft>
                <a:spcPts val="0"/>
              </a:spcAft>
              <a:buSzPts val="22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685800" lvl="0" indent="-317500" algn="l" rtl="0">
              <a:lnSpc>
                <a:spcPct val="90000"/>
              </a:lnSpc>
              <a:spcBef>
                <a:spcPts val="1000"/>
              </a:spcBef>
              <a:spcAft>
                <a:spcPts val="0"/>
              </a:spcAft>
              <a:buSzPts val="2200"/>
              <a:buFont typeface="Arial"/>
              <a:buNone/>
            </a:pPr>
            <a:endParaRPr/>
          </a:p>
          <a:p>
            <a:pPr marL="685800" lvl="0" indent="-317500" algn="l" rtl="0">
              <a:lnSpc>
                <a:spcPct val="90000"/>
              </a:lnSpc>
              <a:spcBef>
                <a:spcPts val="1000"/>
              </a:spcBef>
              <a:spcAft>
                <a:spcPts val="0"/>
              </a:spcAft>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grpSp>
        <p:nvGrpSpPr>
          <p:cNvPr id="199" name="Google Shape;199;g358cd5ba7f0_0_40"/>
          <p:cNvGrpSpPr/>
          <p:nvPr/>
        </p:nvGrpSpPr>
        <p:grpSpPr>
          <a:xfrm>
            <a:off x="2179811" y="4729766"/>
            <a:ext cx="7832078" cy="1110328"/>
            <a:chOff x="2179603" y="4888792"/>
            <a:chExt cx="7798544" cy="1110328"/>
          </a:xfrm>
        </p:grpSpPr>
        <p:pic>
          <p:nvPicPr>
            <p:cNvPr id="200" name="Google Shape;200;g358cd5ba7f0_0_4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201" name="Google Shape;201;g358cd5ba7f0_0_40"/>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202" name="Google Shape;202;g358cd5ba7f0_0_4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203" name="Google Shape;203;g358cd5ba7f0_0_4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204" name="Google Shape;204;g358cd5ba7f0_0_40"/>
            <p:cNvPicPr preferRelativeResize="0"/>
            <p:nvPr/>
          </p:nvPicPr>
          <p:blipFill rotWithShape="1">
            <a:blip r:embed="rId7">
              <a:alphaModFix/>
            </a:blip>
            <a:srcRect l="6518" t="2903" r="6455"/>
            <a:stretch/>
          </p:blipFill>
          <p:spPr>
            <a:xfrm>
              <a:off x="7781600" y="4945247"/>
              <a:ext cx="2196547" cy="545647"/>
            </a:xfrm>
            <a:prstGeom prst="rect">
              <a:avLst/>
            </a:prstGeom>
            <a:noFill/>
            <a:ln>
              <a:noFill/>
            </a:ln>
          </p:spPr>
        </p:pic>
        <p:pic>
          <p:nvPicPr>
            <p:cNvPr id="205" name="Google Shape;205;g358cd5ba7f0_0_4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206" name="Google Shape;206;g358cd5ba7f0_0_4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207" name="Google Shape;207;g358cd5ba7f0_0_4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208" name="Google Shape;208;g358cd5ba7f0_0_4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209" name="Google Shape;209;g358cd5ba7f0_0_4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210" name="Google Shape;210;g358cd5ba7f0_0_40"/>
          <p:cNvSpPr txBox="1"/>
          <p:nvPr/>
        </p:nvSpPr>
        <p:spPr>
          <a:xfrm>
            <a:off x="3324150" y="2453100"/>
            <a:ext cx="3173700" cy="354000"/>
          </a:xfrm>
          <a:prstGeom prst="rect">
            <a:avLst/>
          </a:prstGeom>
          <a:noFill/>
          <a:ln>
            <a:noFill/>
          </a:ln>
        </p:spPr>
        <p:txBody>
          <a:bodyPr spcFirstLastPara="1" wrap="square" lIns="91425" tIns="91425" rIns="91425" bIns="91425" anchor="t" anchorCtr="0">
            <a:spAutoFit/>
          </a:bodyPr>
          <a:lstStyle/>
          <a:p>
            <a:pPr marL="0" marR="0" lvl="0" indent="0" algn="just" rtl="0">
              <a:lnSpc>
                <a:spcPct val="107916"/>
              </a:lnSpc>
              <a:spcBef>
                <a:spcPts val="0"/>
              </a:spcBef>
              <a:spcAft>
                <a:spcPts val="800"/>
              </a:spcAft>
              <a:buClr>
                <a:srgbClr val="000000"/>
              </a:buClr>
              <a:buSzPts val="1100"/>
              <a:buFont typeface="Arial"/>
              <a:buNone/>
            </a:pPr>
            <a:r>
              <a:rPr lang="en-US" sz="1100" b="0" i="0" u="none" strike="noStrike" cap="none">
                <a:solidFill>
                  <a:srgbClr val="1D1D1B"/>
                </a:solidFill>
                <a:latin typeface="Calibri"/>
                <a:ea typeface="Calibri"/>
                <a:cs typeface="Calibri"/>
                <a:sym typeface="Calibri"/>
              </a:rPr>
              <a:t>Available at </a:t>
            </a:r>
            <a:r>
              <a:rPr lang="en-US" sz="1100" u="sng">
                <a:solidFill>
                  <a:schemeClr val="hlink"/>
                </a:solidFill>
                <a:latin typeface="Calibri"/>
                <a:ea typeface="Calibri"/>
                <a:cs typeface="Calibri"/>
                <a:sym typeface="Calibri"/>
                <a:hlinkClick r:id="rId13"/>
              </a:rPr>
              <a:t>https://thinker.ucd.ie/elearning/</a:t>
            </a:r>
            <a:endParaRPr sz="1100" b="0" i="0" u="none" strike="noStrike" cap="none">
              <a:solidFill>
                <a:srgbClr val="16C45B"/>
              </a:solidFill>
              <a:latin typeface="Calibri"/>
              <a:ea typeface="Calibri"/>
              <a:cs typeface="Calibri"/>
              <a:sym typeface="Calibri"/>
            </a:endParaRPr>
          </a:p>
        </p:txBody>
      </p:sp>
      <p:pic>
        <p:nvPicPr>
          <p:cNvPr id="211" name="Google Shape;211;g358cd5ba7f0_0_40"/>
          <p:cNvPicPr preferRelativeResize="0"/>
          <p:nvPr/>
        </p:nvPicPr>
        <p:blipFill rotWithShape="1">
          <a:blip r:embed="rId14">
            <a:alphaModFix/>
          </a:blip>
          <a:srcRect/>
          <a:stretch/>
        </p:blipFill>
        <p:spPr>
          <a:xfrm>
            <a:off x="4222188" y="3563650"/>
            <a:ext cx="1171575" cy="409575"/>
          </a:xfrm>
          <a:prstGeom prst="rect">
            <a:avLst/>
          </a:prstGeom>
          <a:noFill/>
          <a:ln>
            <a:noFill/>
          </a:ln>
        </p:spPr>
      </p:pic>
      <p:sp>
        <p:nvSpPr>
          <p:cNvPr id="212" name="Google Shape;212;g358cd5ba7f0_0_40"/>
          <p:cNvSpPr txBox="1"/>
          <p:nvPr/>
        </p:nvSpPr>
        <p:spPr>
          <a:xfrm>
            <a:off x="1646350" y="2994850"/>
            <a:ext cx="5987700" cy="568800"/>
          </a:xfrm>
          <a:prstGeom prst="rect">
            <a:avLst/>
          </a:prstGeom>
          <a:noFill/>
          <a:ln>
            <a:noFill/>
          </a:ln>
        </p:spPr>
        <p:txBody>
          <a:bodyPr spcFirstLastPara="1" wrap="square" lIns="91425" tIns="91425" rIns="91425" bIns="91425" anchor="t" anchorCtr="0">
            <a:spAutoFit/>
          </a:bodyPr>
          <a:lstStyle/>
          <a:p>
            <a:pPr marL="360045" marR="0" lvl="0" indent="1901" algn="ctr" rtl="0">
              <a:lnSpc>
                <a:spcPct val="107916"/>
              </a:lnSpc>
              <a:spcBef>
                <a:spcPts val="0"/>
              </a:spcBef>
              <a:spcAft>
                <a:spcPts val="800"/>
              </a:spcAft>
              <a:buClr>
                <a:srgbClr val="000000"/>
              </a:buClr>
              <a:buSzPts val="1200"/>
              <a:buFont typeface="Arial"/>
              <a:buNone/>
            </a:pPr>
            <a:r>
              <a:rPr lang="en-US" sz="1200" b="1" i="0" u="none" strike="noStrike" cap="none">
                <a:solidFill>
                  <a:srgbClr val="1D1D1B"/>
                </a:solidFill>
                <a:latin typeface="Calibri"/>
                <a:ea typeface="Calibri"/>
                <a:cs typeface="Calibri"/>
                <a:sym typeface="Calibri"/>
              </a:rPr>
              <a:t>This publication is licensed under </a:t>
            </a:r>
            <a:r>
              <a:rPr lang="en-US" sz="1200" b="1" i="1" u="none" strike="noStrike" cap="none">
                <a:solidFill>
                  <a:srgbClr val="1D1D1B"/>
                </a:solidFill>
                <a:latin typeface="Calibri"/>
                <a:ea typeface="Calibri"/>
                <a:cs typeface="Calibri"/>
                <a:sym typeface="Calibri"/>
              </a:rPr>
              <a:t>Creative Commons Attribution-NonCommercial-NoDerivs 4.0 International</a:t>
            </a:r>
            <a:r>
              <a:rPr lang="en-US" sz="1200" b="1" i="0" u="none" strike="noStrike" cap="none">
                <a:solidFill>
                  <a:srgbClr val="1D1D1B"/>
                </a:solidFill>
                <a:latin typeface="Calibri"/>
                <a:ea typeface="Calibri"/>
                <a:cs typeface="Calibri"/>
                <a:sym typeface="Calibri"/>
              </a:rPr>
              <a:t> License (</a:t>
            </a:r>
            <a:r>
              <a:rPr lang="en-US" sz="1200" b="1" i="0" u="sng" strike="noStrike" cap="none">
                <a:solidFill>
                  <a:srgbClr val="16C45B"/>
                </a:solidFill>
                <a:latin typeface="Calibri"/>
                <a:ea typeface="Calibri"/>
                <a:cs typeface="Calibri"/>
                <a:sym typeface="Calibri"/>
                <a:hlinkClick r:id="rId15">
                  <a:extLst>
                    <a:ext uri="{A12FA001-AC4F-418D-AE19-62706E023703}">
                      <ahyp:hlinkClr xmlns:ahyp="http://schemas.microsoft.com/office/drawing/2018/hyperlinkcolor" val="tx"/>
                    </a:ext>
                  </a:extLst>
                </a:hlinkClick>
              </a:rPr>
              <a:t>CC BY-NC-ND 4.0</a:t>
            </a:r>
            <a:r>
              <a:rPr lang="en-US" sz="1200" b="1" i="0" u="none" strike="noStrike" cap="none">
                <a:solidFill>
                  <a:srgbClr val="1D1D1B"/>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en-US"/>
              <a:t>Module 2: THINKER Framework - authentic learning principles and practical guide</a:t>
            </a:r>
            <a:endParaRPr/>
          </a:p>
        </p:txBody>
      </p:sp>
      <p:sp>
        <p:nvSpPr>
          <p:cNvPr id="92" name="Google Shape;92;p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en-US"/>
              <a:t>2.2:  Authentic learning in informatics education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Learning outcomes</a:t>
            </a:r>
            <a:endParaRPr/>
          </a:p>
        </p:txBody>
      </p:sp>
      <p:sp>
        <p:nvSpPr>
          <p:cNvPr id="99" name="Google Shape;99;p5"/>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SzPts val="2200"/>
              <a:buNone/>
            </a:pPr>
            <a:r>
              <a:rPr lang="en-US"/>
              <a:t>By the end of this module teachers will be able to:</a:t>
            </a:r>
            <a:endParaRPr/>
          </a:p>
          <a:p>
            <a:pPr marL="571500" marR="0" lvl="0" indent="-342900" algn="l" rtl="0">
              <a:lnSpc>
                <a:spcPct val="90000"/>
              </a:lnSpc>
              <a:spcBef>
                <a:spcPts val="1000"/>
              </a:spcBef>
              <a:spcAft>
                <a:spcPts val="0"/>
              </a:spcAft>
              <a:buSzPts val="2200"/>
              <a:buChar char="•"/>
            </a:pPr>
            <a:r>
              <a:rPr lang="en-US"/>
              <a:t>Analyse, criticize and assess the effectiveness of authentic learning tasks by analysing outcomes and feedback from case studies in primary Informatics classrooms</a:t>
            </a:r>
            <a:endParaRPr/>
          </a:p>
          <a:p>
            <a:pPr marL="571500" marR="0" lvl="0" indent="-342900" algn="l" rtl="0">
              <a:lnSpc>
                <a:spcPct val="90000"/>
              </a:lnSpc>
              <a:spcBef>
                <a:spcPts val="1000"/>
              </a:spcBef>
              <a:spcAft>
                <a:spcPts val="0"/>
              </a:spcAft>
              <a:buSzPts val="2200"/>
              <a:buChar char="•"/>
            </a:pPr>
            <a:r>
              <a:rPr lang="en-US"/>
              <a:t>Develop and refine an authentic learning lesson plan using at least 3 elements of the authentic learning model</a:t>
            </a:r>
            <a:endParaRPr/>
          </a:p>
          <a:p>
            <a:pPr marL="571500" marR="0" lvl="0" indent="0" algn="l" rtl="0">
              <a:lnSpc>
                <a:spcPct val="90000"/>
              </a:lnSpc>
              <a:spcBef>
                <a:spcPts val="1000"/>
              </a:spcBef>
              <a:spcAft>
                <a:spcPts val="0"/>
              </a:spcAft>
              <a:buSzPts val="2200"/>
              <a:buNone/>
            </a:pPr>
            <a:endParaRPr/>
          </a:p>
          <a:p>
            <a:pPr marL="914400" lvl="1" indent="-254000" algn="l" rtl="0">
              <a:lnSpc>
                <a:spcPct val="90000"/>
              </a:lnSpc>
              <a:spcBef>
                <a:spcPts val="500"/>
              </a:spcBef>
              <a:spcAft>
                <a:spcPts val="0"/>
              </a:spcAft>
              <a:buSzPts val="18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00" name="Google Shape;100;p5"/>
          <p:cNvPicPr preferRelativeResize="0"/>
          <p:nvPr/>
        </p:nvPicPr>
        <p:blipFill rotWithShape="1">
          <a:blip r:embed="rId3">
            <a:alphaModFix/>
          </a:blip>
          <a:srcRect/>
          <a:stretch/>
        </p:blipFill>
        <p:spPr>
          <a:xfrm>
            <a:off x="6391600" y="2611175"/>
            <a:ext cx="4020200" cy="4020200"/>
          </a:xfrm>
          <a:prstGeom prst="rect">
            <a:avLst/>
          </a:prstGeom>
          <a:noFill/>
          <a:ln>
            <a:noFill/>
          </a:ln>
        </p:spPr>
      </p:pic>
      <p:sp>
        <p:nvSpPr>
          <p:cNvPr id="101" name="Google Shape;101;p5"/>
          <p:cNvSpPr txBox="1"/>
          <p:nvPr/>
        </p:nvSpPr>
        <p:spPr>
          <a:xfrm>
            <a:off x="7537900" y="6296350"/>
            <a:ext cx="2874000" cy="335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Made by: </a:t>
            </a:r>
            <a:r>
              <a:rPr lang="en-US" sz="1400" b="0" i="0" u="sng" strike="noStrike" cap="none">
                <a:solidFill>
                  <a:schemeClr val="hlink"/>
                </a:solidFill>
                <a:latin typeface="Arial"/>
                <a:ea typeface="Arial"/>
                <a:cs typeface="Arial"/>
                <a:sym typeface="Arial"/>
                <a:hlinkClick r:id="rId4"/>
              </a:rPr>
              <a:t>Freepik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6"/>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Contents</a:t>
            </a:r>
            <a:endParaRPr/>
          </a:p>
        </p:txBody>
      </p:sp>
      <p:sp>
        <p:nvSpPr>
          <p:cNvPr id="108" name="Google Shape;108;p6"/>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342900" algn="l" rtl="0">
              <a:lnSpc>
                <a:spcPct val="90000"/>
              </a:lnSpc>
              <a:spcBef>
                <a:spcPts val="1000"/>
              </a:spcBef>
              <a:spcAft>
                <a:spcPts val="0"/>
              </a:spcAft>
              <a:buClr>
                <a:schemeClr val="accent4"/>
              </a:buClr>
              <a:buSzPts val="2200"/>
              <a:buFont typeface="Arial"/>
              <a:buChar char="•"/>
            </a:pPr>
            <a:r>
              <a:rPr lang="en-US"/>
              <a:t>Slide 1 - WP Title</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Slide 2 - Unit Title</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Slide 3 - Learning Objectives</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Slide 4 - Contents</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Slide 5 - Introduction</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Slide 6 - Activity 1 Icebreaker </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Slide 7-13 - Activity 2 </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Slide 14 - Activity 3 </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Slide 15 - Activity 4 </a:t>
            </a:r>
            <a:endParaRPr/>
          </a:p>
          <a:p>
            <a:pPr marL="571500" marR="0" lvl="0" indent="-342900" algn="l" rtl="0">
              <a:lnSpc>
                <a:spcPct val="90000"/>
              </a:lnSpc>
              <a:spcBef>
                <a:spcPts val="1000"/>
              </a:spcBef>
              <a:spcAft>
                <a:spcPts val="0"/>
              </a:spcAft>
              <a:buClr>
                <a:schemeClr val="accent4"/>
              </a:buClr>
              <a:buSzPts val="2200"/>
              <a:buFont typeface="Arial"/>
              <a:buChar char="•"/>
            </a:pPr>
            <a:r>
              <a:rPr lang="en-US"/>
              <a:t>Slide 16 - Literature</a:t>
            </a:r>
            <a:endParaRPr/>
          </a:p>
          <a:p>
            <a:pPr marL="0" marR="0" lvl="0" indent="0" algn="l" rtl="0">
              <a:lnSpc>
                <a:spcPct val="90000"/>
              </a:lnSpc>
              <a:spcBef>
                <a:spcPts val="1000"/>
              </a:spcBef>
              <a:spcAft>
                <a:spcPts val="0"/>
              </a:spcAft>
              <a:buSzPts val="2200"/>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7"/>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Introduction</a:t>
            </a:r>
            <a:endParaRPr/>
          </a:p>
        </p:txBody>
      </p:sp>
      <p:sp>
        <p:nvSpPr>
          <p:cNvPr id="115" name="Google Shape;115;p7"/>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342900" algn="l" rtl="0">
              <a:lnSpc>
                <a:spcPct val="150000"/>
              </a:lnSpc>
              <a:spcBef>
                <a:spcPts val="1000"/>
              </a:spcBef>
              <a:spcAft>
                <a:spcPts val="0"/>
              </a:spcAft>
              <a:buClr>
                <a:schemeClr val="accent4"/>
              </a:buClr>
              <a:buSzPts val="2200"/>
              <a:buFont typeface="Arial"/>
              <a:buChar char="•"/>
            </a:pPr>
            <a:r>
              <a:rPr lang="en-US"/>
              <a:t>This unit is focused on ensuring that learners develop a comprehensive understanding of the practical application of the 9 design elements of authentic learning models. </a:t>
            </a:r>
            <a:endParaRPr/>
          </a:p>
          <a:p>
            <a:pPr marL="571500" marR="0" lvl="0" indent="-342900" algn="l" rtl="0">
              <a:lnSpc>
                <a:spcPct val="150000"/>
              </a:lnSpc>
              <a:spcBef>
                <a:spcPts val="1000"/>
              </a:spcBef>
              <a:spcAft>
                <a:spcPts val="0"/>
              </a:spcAft>
              <a:buSzPts val="2200"/>
              <a:buChar char="•"/>
            </a:pPr>
            <a:r>
              <a:rPr lang="en-US"/>
              <a:t>Learners will engage in the analysis of 5 different case studies and engage in discussions on the lesson plans and content. </a:t>
            </a:r>
            <a:endParaRPr/>
          </a:p>
          <a:p>
            <a:pPr marL="571500" marR="0" lvl="0" indent="-342900" algn="l" rtl="0">
              <a:lnSpc>
                <a:spcPct val="150000"/>
              </a:lnSpc>
              <a:spcBef>
                <a:spcPts val="1000"/>
              </a:spcBef>
              <a:spcAft>
                <a:spcPts val="0"/>
              </a:spcAft>
              <a:buSzPts val="2200"/>
              <a:buChar char="•"/>
            </a:pPr>
            <a:r>
              <a:rPr lang="en-US"/>
              <a:t>Learners will also engage in practical application of the skills and knowledge they gained in Unit 2 by developing their own authentic learning lesson plans. </a:t>
            </a:r>
            <a:endParaRPr/>
          </a:p>
          <a:p>
            <a:pPr marL="571500" marR="0" lvl="0" indent="-203200" algn="l" rtl="0">
              <a:lnSpc>
                <a:spcPct val="150000"/>
              </a:lnSpc>
              <a:spcBef>
                <a:spcPts val="1000"/>
              </a:spcBef>
              <a:spcAft>
                <a:spcPts val="0"/>
              </a:spcAft>
              <a:buClr>
                <a:schemeClr val="accent4"/>
              </a:buClr>
              <a:buSzPts val="2200"/>
              <a:buFont typeface="Arial"/>
              <a:buNone/>
            </a:pPr>
            <a:endParaRPr/>
          </a:p>
        </p:txBody>
      </p:sp>
      <p:pic>
        <p:nvPicPr>
          <p:cNvPr id="116" name="Google Shape;116;p7"/>
          <p:cNvPicPr preferRelativeResize="0"/>
          <p:nvPr/>
        </p:nvPicPr>
        <p:blipFill rotWithShape="1">
          <a:blip r:embed="rId3">
            <a:alphaModFix/>
          </a:blip>
          <a:srcRect/>
          <a:stretch/>
        </p:blipFill>
        <p:spPr>
          <a:xfrm>
            <a:off x="7579725" y="2790950"/>
            <a:ext cx="4462599" cy="3257825"/>
          </a:xfrm>
          <a:prstGeom prst="rect">
            <a:avLst/>
          </a:prstGeom>
          <a:noFill/>
          <a:ln>
            <a:noFill/>
          </a:ln>
        </p:spPr>
      </p:pic>
      <p:sp>
        <p:nvSpPr>
          <p:cNvPr id="117" name="Google Shape;117;p7"/>
          <p:cNvSpPr txBox="1"/>
          <p:nvPr/>
        </p:nvSpPr>
        <p:spPr>
          <a:xfrm>
            <a:off x="8872400" y="5907375"/>
            <a:ext cx="2964900" cy="339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Made by: </a:t>
            </a:r>
            <a:r>
              <a:rPr lang="en-US" sz="1400" b="0" i="0" u="sng" strike="noStrike" cap="none">
                <a:solidFill>
                  <a:srgbClr val="16C45B"/>
                </a:solidFill>
                <a:latin typeface="Arial"/>
                <a:ea typeface="Arial"/>
                <a:cs typeface="Arial"/>
                <a:sym typeface="Arial"/>
                <a:hlinkClick r:id="rId4">
                  <a:extLst>
                    <a:ext uri="{A12FA001-AC4F-418D-AE19-62706E023703}">
                      <ahyp:hlinkClr xmlns:ahyp="http://schemas.microsoft.com/office/drawing/2018/hyperlinkcolor" val="tx"/>
                    </a:ext>
                  </a:extLst>
                </a:hlinkClick>
              </a:rPr>
              <a:t>Freepik</a:t>
            </a:r>
            <a:r>
              <a:rPr lang="en-US"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9"/>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1: Icebreaker</a:t>
            </a:r>
            <a:endParaRPr/>
          </a:p>
        </p:txBody>
      </p:sp>
      <p:sp>
        <p:nvSpPr>
          <p:cNvPr id="124" name="Google Shape;124;p9"/>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0" algn="l" rtl="0">
              <a:lnSpc>
                <a:spcPct val="90000"/>
              </a:lnSpc>
              <a:spcBef>
                <a:spcPts val="1000"/>
              </a:spcBef>
              <a:spcAft>
                <a:spcPts val="0"/>
              </a:spcAft>
              <a:buSzPts val="22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25" name="Google Shape;125;p9"/>
          <p:cNvPicPr preferRelativeResize="0"/>
          <p:nvPr/>
        </p:nvPicPr>
        <p:blipFill rotWithShape="1">
          <a:blip r:embed="rId3">
            <a:alphaModFix/>
          </a:blip>
          <a:srcRect/>
          <a:stretch/>
        </p:blipFill>
        <p:spPr>
          <a:xfrm>
            <a:off x="3035497" y="1509437"/>
            <a:ext cx="6069300" cy="4328675"/>
          </a:xfrm>
          <a:prstGeom prst="rect">
            <a:avLst/>
          </a:prstGeom>
          <a:noFill/>
          <a:ln>
            <a:noFill/>
          </a:ln>
        </p:spPr>
      </p:pic>
      <p:sp>
        <p:nvSpPr>
          <p:cNvPr id="126" name="Google Shape;126;p9"/>
          <p:cNvSpPr txBox="1"/>
          <p:nvPr/>
        </p:nvSpPr>
        <p:spPr>
          <a:xfrm>
            <a:off x="5027200" y="5838100"/>
            <a:ext cx="4077600" cy="3081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Made by </a:t>
            </a:r>
            <a:r>
              <a:rPr lang="en-US" sz="1400" b="0" i="0" u="sng" strike="noStrike" cap="none">
                <a:solidFill>
                  <a:schemeClr val="hlink"/>
                </a:solidFill>
                <a:latin typeface="Arial"/>
                <a:ea typeface="Arial"/>
                <a:cs typeface="Arial"/>
                <a:sym typeface="Arial"/>
                <a:hlinkClick r:id="rId4"/>
              </a:rPr>
              <a:t>Freepik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g345e16aeeaa_0_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2: Identifying authentic learning in case studies </a:t>
            </a:r>
            <a:endParaRPr/>
          </a:p>
        </p:txBody>
      </p:sp>
      <p:sp>
        <p:nvSpPr>
          <p:cNvPr id="133" name="Google Shape;133;g345e16aeeaa_0_0"/>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150000"/>
              </a:lnSpc>
              <a:spcBef>
                <a:spcPts val="1000"/>
              </a:spcBef>
              <a:spcAft>
                <a:spcPts val="0"/>
              </a:spcAft>
              <a:buSzPts val="2600"/>
              <a:buChar char="•"/>
            </a:pPr>
            <a:r>
              <a:rPr lang="en-US" sz="2600"/>
              <a:t>In small groups, review each case study and answer the guiding questions for each case study. </a:t>
            </a:r>
            <a:endParaRPr/>
          </a:p>
          <a:p>
            <a:pPr marL="457200" marR="0" lvl="0" indent="-393700" algn="l" rtl="0">
              <a:lnSpc>
                <a:spcPct val="150000"/>
              </a:lnSpc>
              <a:spcBef>
                <a:spcPts val="0"/>
              </a:spcBef>
              <a:spcAft>
                <a:spcPts val="0"/>
              </a:spcAft>
              <a:buSzPts val="2600"/>
              <a:buChar char="•"/>
            </a:pPr>
            <a:r>
              <a:rPr lang="en-US" sz="2600"/>
              <a:t>All groups rotate every 7 minutes. </a:t>
            </a:r>
            <a:endParaRPr/>
          </a:p>
          <a:p>
            <a:pPr marL="457200" marR="0" lvl="0" indent="-393700" algn="l" rtl="0">
              <a:lnSpc>
                <a:spcPct val="150000"/>
              </a:lnSpc>
              <a:spcBef>
                <a:spcPts val="0"/>
              </a:spcBef>
              <a:spcAft>
                <a:spcPts val="0"/>
              </a:spcAft>
              <a:buSzPts val="2600"/>
              <a:buChar char="•"/>
            </a:pPr>
            <a:r>
              <a:rPr lang="en-US" sz="2600"/>
              <a:t>Then discuss as a big group the reflection prompts. </a:t>
            </a:r>
            <a:endParaRPr/>
          </a:p>
        </p:txBody>
      </p:sp>
      <p:pic>
        <p:nvPicPr>
          <p:cNvPr id="134" name="Google Shape;134;g345e16aeeaa_0_0"/>
          <p:cNvPicPr preferRelativeResize="0"/>
          <p:nvPr/>
        </p:nvPicPr>
        <p:blipFill rotWithShape="1">
          <a:blip r:embed="rId3">
            <a:alphaModFix/>
          </a:blip>
          <a:srcRect/>
          <a:stretch/>
        </p:blipFill>
        <p:spPr>
          <a:xfrm>
            <a:off x="7885350" y="2209975"/>
            <a:ext cx="3983625" cy="3983625"/>
          </a:xfrm>
          <a:prstGeom prst="rect">
            <a:avLst/>
          </a:prstGeom>
          <a:noFill/>
          <a:ln>
            <a:noFill/>
          </a:ln>
        </p:spPr>
      </p:pic>
      <p:sp>
        <p:nvSpPr>
          <p:cNvPr id="135" name="Google Shape;135;g345e16aeeaa_0_0"/>
          <p:cNvSpPr txBox="1"/>
          <p:nvPr/>
        </p:nvSpPr>
        <p:spPr>
          <a:xfrm>
            <a:off x="7887425" y="6307650"/>
            <a:ext cx="4155000" cy="3708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Made by </a:t>
            </a:r>
            <a:r>
              <a:rPr lang="en-US" sz="1400" b="0" i="0" u="sng" strike="noStrike" cap="none">
                <a:solidFill>
                  <a:schemeClr val="hlink"/>
                </a:solidFill>
                <a:latin typeface="Arial"/>
                <a:ea typeface="Arial"/>
                <a:cs typeface="Arial"/>
                <a:sym typeface="Arial"/>
                <a:hlinkClick r:id="rId4"/>
              </a:rPr>
              <a:t>Freepik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g3463f4b7b19_0_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2: Identifying authentic learning in case studies </a:t>
            </a:r>
            <a:endParaRPr/>
          </a:p>
        </p:txBody>
      </p:sp>
      <p:sp>
        <p:nvSpPr>
          <p:cNvPr id="142" name="Google Shape;142;g3463f4b7b19_0_11"/>
          <p:cNvSpPr txBox="1">
            <a:spLocks noGrp="1"/>
          </p:cNvSpPr>
          <p:nvPr>
            <p:ph type="body" idx="1"/>
          </p:nvPr>
        </p:nvSpPr>
        <p:spPr>
          <a:xfrm>
            <a:off x="97971" y="1034143"/>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SzPts val="2200"/>
              <a:buNone/>
            </a:pPr>
            <a:r>
              <a:rPr lang="en-US" sz="2400" b="1"/>
              <a:t>Case study 1: Saving sea turtles: A campaign for Cyprus’ wildlife </a:t>
            </a:r>
            <a:endParaRPr/>
          </a:p>
          <a:p>
            <a:pPr marL="0" marR="0" lvl="0" indent="0" algn="l" rtl="0">
              <a:lnSpc>
                <a:spcPct val="90000"/>
              </a:lnSpc>
              <a:spcBef>
                <a:spcPts val="1000"/>
              </a:spcBef>
              <a:spcAft>
                <a:spcPts val="0"/>
              </a:spcAft>
              <a:buSzPts val="2200"/>
              <a:buNone/>
            </a:pPr>
            <a:endParaRPr b="1"/>
          </a:p>
          <a:p>
            <a:pPr marL="457200" marR="0" lvl="0" indent="-368300" algn="l" rtl="0">
              <a:lnSpc>
                <a:spcPct val="115000"/>
              </a:lnSpc>
              <a:spcBef>
                <a:spcPts val="1000"/>
              </a:spcBef>
              <a:spcAft>
                <a:spcPts val="0"/>
              </a:spcAft>
              <a:buSzPts val="2200"/>
              <a:buAutoNum type="arabicPeriod"/>
            </a:pPr>
            <a:r>
              <a:rPr lang="en-US"/>
              <a:t>Which elements of authentic learning can you identify in this scenario? Give specific examples.</a:t>
            </a:r>
            <a:endParaRPr/>
          </a:p>
          <a:p>
            <a:pPr marL="457200" marR="0" lvl="0" indent="-368300" algn="l" rtl="0">
              <a:lnSpc>
                <a:spcPct val="115000"/>
              </a:lnSpc>
              <a:spcBef>
                <a:spcPts val="0"/>
              </a:spcBef>
              <a:spcAft>
                <a:spcPts val="0"/>
              </a:spcAft>
              <a:buSzPts val="2200"/>
              <a:buAutoNum type="arabicPeriod"/>
            </a:pPr>
            <a:r>
              <a:rPr lang="en-US"/>
              <a:t>How does creating a multimedia campaign for real conservation issues deepen student engagement and motivation?</a:t>
            </a:r>
            <a:endParaRPr/>
          </a:p>
          <a:p>
            <a:pPr marL="457200" marR="0" lvl="0" indent="-368300" algn="l" rtl="0">
              <a:lnSpc>
                <a:spcPct val="115000"/>
              </a:lnSpc>
              <a:spcBef>
                <a:spcPts val="0"/>
              </a:spcBef>
              <a:spcAft>
                <a:spcPts val="0"/>
              </a:spcAft>
              <a:buSzPts val="2200"/>
              <a:buAutoNum type="arabicPeriod"/>
            </a:pPr>
            <a:r>
              <a:rPr lang="en-US"/>
              <a:t>What role does audience and purpose play in how students design their digital campaigns?</a:t>
            </a:r>
            <a:endParaRPr/>
          </a:p>
          <a:p>
            <a:pPr marL="457200" marR="0" lvl="0" indent="-368300" algn="l" rtl="0">
              <a:lnSpc>
                <a:spcPct val="115000"/>
              </a:lnSpc>
              <a:spcBef>
                <a:spcPts val="0"/>
              </a:spcBef>
              <a:spcAft>
                <a:spcPts val="0"/>
              </a:spcAft>
              <a:buSzPts val="2200"/>
              <a:buAutoNum type="arabicPeriod"/>
            </a:pPr>
            <a:r>
              <a:rPr lang="en-US"/>
              <a:t>How might this approach impact students' views on their ability to contribute to environmental change?</a:t>
            </a: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g3463f4b7b19_0_1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2: Identifying authentic learning in case studies </a:t>
            </a:r>
            <a:endParaRPr/>
          </a:p>
        </p:txBody>
      </p:sp>
      <p:sp>
        <p:nvSpPr>
          <p:cNvPr id="149" name="Google Shape;149;g3463f4b7b19_0_17"/>
          <p:cNvSpPr txBox="1">
            <a:spLocks noGrp="1"/>
          </p:cNvSpPr>
          <p:nvPr>
            <p:ph type="body" idx="1"/>
          </p:nvPr>
        </p:nvSpPr>
        <p:spPr>
          <a:xfrm>
            <a:off x="123746" y="1138393"/>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accent4"/>
              </a:buClr>
              <a:buSzPts val="2200"/>
              <a:buFont typeface="Arial"/>
              <a:buNone/>
            </a:pPr>
            <a:r>
              <a:rPr lang="en-US" sz="24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Case study 2: Code My Day: Sequencing Everyday Tasks</a:t>
            </a:r>
            <a:endParaRPr sz="2400"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endParaRPr>
          </a:p>
          <a:p>
            <a:pPr marL="0" marR="0" lvl="0" indent="0" algn="l" rtl="0">
              <a:lnSpc>
                <a:spcPct val="90000"/>
              </a:lnSpc>
              <a:spcBef>
                <a:spcPts val="1000"/>
              </a:spcBef>
              <a:spcAft>
                <a:spcPts val="0"/>
              </a:spcAft>
              <a:buClr>
                <a:schemeClr val="accent4"/>
              </a:buClr>
              <a:buSzPts val="2200"/>
              <a:buFont typeface="Arial"/>
              <a:buNone/>
            </a:pPr>
            <a:endParaRPr b="1">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endParaRPr>
          </a:p>
          <a:p>
            <a:pPr marL="457200" marR="0" lvl="0" indent="-368300" algn="l" rtl="0">
              <a:lnSpc>
                <a:spcPct val="115000"/>
              </a:lnSpc>
              <a:spcBef>
                <a:spcPts val="0"/>
              </a:spcBef>
              <a:spcAft>
                <a:spcPts val="0"/>
              </a:spcAft>
              <a:buSzPts val="2200"/>
              <a:buAutoNum type="arabicPeriod"/>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Which elements of authentic context and task are visible in this lesson? </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endParaRPr>
          </a:p>
          <a:p>
            <a:pPr marL="457200" marR="0" lvl="0" indent="-368300" algn="l" rtl="0">
              <a:lnSpc>
                <a:spcPct val="115000"/>
              </a:lnSpc>
              <a:spcBef>
                <a:spcPts val="0"/>
              </a:spcBef>
              <a:spcAft>
                <a:spcPts val="0"/>
              </a:spcAft>
              <a:buSzPts val="2200"/>
              <a:buAutoNum type="arabicPeriod"/>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In what ways do the flowchart creation and group work support collaboration and articulation? How could the teacher enhance these elements for deeper student interaction?</a:t>
            </a:r>
            <a:endParaRPr>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endParaRPr>
          </a:p>
          <a:p>
            <a:pPr marL="457200" marR="0" lvl="0" indent="-368300" algn="l" rtl="0">
              <a:lnSpc>
                <a:spcPct val="115000"/>
              </a:lnSpc>
              <a:spcBef>
                <a:spcPts val="0"/>
              </a:spcBef>
              <a:spcAft>
                <a:spcPts val="0"/>
              </a:spcAft>
              <a:buSzPts val="2200"/>
              <a:buAutoNum type="arabicPeriod"/>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rPr>
              <a:t>What additional scaffolding or reflection opportunities could be introduced to help students compare their thinking to how real programmers debug step-by-step logic? How might this promote metacognition?</a:t>
            </a:r>
            <a:endParaRPr/>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1115</Words>
  <Application>Microsoft Office PowerPoint</Application>
  <PresentationFormat>Widescreen</PresentationFormat>
  <Paragraphs>101</Paragraphs>
  <Slides>16</Slides>
  <Notes>16</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16</vt:i4>
      </vt:variant>
    </vt:vector>
  </HeadingPairs>
  <TitlesOfParts>
    <vt:vector size="22" baseType="lpstr">
      <vt:lpstr>Calibri</vt:lpstr>
      <vt:lpstr>Arial</vt:lpstr>
      <vt:lpstr>Open Sans</vt:lpstr>
      <vt:lpstr>CARDET Course template - Cover page</vt:lpstr>
      <vt:lpstr>CARDET Course template</vt:lpstr>
      <vt:lpstr>CARDET Course template</vt:lpstr>
      <vt:lpstr>WP3: Teacher training for authentic and gender inclusive informatics education</vt:lpstr>
      <vt:lpstr>Module 2: THINKER Framework - authentic learning principles and practical guide</vt:lpstr>
      <vt:lpstr>Learning outcomes</vt:lpstr>
      <vt:lpstr>Contents</vt:lpstr>
      <vt:lpstr>Introduction</vt:lpstr>
      <vt:lpstr>Activity 1: Icebreaker</vt:lpstr>
      <vt:lpstr>Activity 2: Identifying authentic learning in case studies </vt:lpstr>
      <vt:lpstr>Activity 2: Identifying authentic learning in case studies </vt:lpstr>
      <vt:lpstr>Activity 2: Identifying authentic learning in case studies </vt:lpstr>
      <vt:lpstr>Activity 2: Identifying authentic learning in case studies </vt:lpstr>
      <vt:lpstr>Activity 2: Identifying authentic learning in case studies </vt:lpstr>
      <vt:lpstr>Activity 2: Identifying authentic learning in case studies </vt:lpstr>
      <vt:lpstr>Activity 3: Writing an authentic learning informatics activity </vt:lpstr>
      <vt:lpstr>Activity 4: Review and reflect </vt:lpstr>
      <vt:lpstr>Literature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2Fast4u</dc:creator>
  <cp:lastModifiedBy>Levent Gorgu</cp:lastModifiedBy>
  <cp:revision>1</cp:revision>
  <dcterms:created xsi:type="dcterms:W3CDTF">2014-07-11T09:12:14Z</dcterms:created>
  <dcterms:modified xsi:type="dcterms:W3CDTF">2025-11-02T00:45:23Z</dcterms:modified>
</cp:coreProperties>
</file>