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1" r:id="rId2"/>
    <p:sldMasterId id="2147483654" r:id="rId3"/>
  </p:sldMasterIdLst>
  <p:notesMasterIdLst>
    <p:notesMasterId r:id="rId3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Lst>
  <p:sldSz cx="12192000" cy="6858000"/>
  <p:notesSz cx="6858000" cy="9144000"/>
  <p:embeddedFontLst>
    <p:embeddedFont>
      <p:font typeface="Open Sans" panose="020B0606030504020204" pitchFamily="34"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3" roundtripDataSignature="AMtx7mgvbdotWzw79cbXKmqfb5wXaJRcU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snapToGrid="0">
      <p:cViewPr>
        <p:scale>
          <a:sx n="125" d="100"/>
          <a:sy n="125" d="100"/>
        </p:scale>
        <p:origin x="9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3.fntdata"/><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7"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2.fntdata"/><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tinker-project.eu/resources/framework-and-toolkit/"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482da58d6e_0_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9" name="Google Shape;159;g3482da58d6e_0_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Clr>
                <a:schemeClr val="dk1"/>
              </a:buClr>
              <a:buSzPts val="1400"/>
              <a:buFont typeface="Arial"/>
              <a:buNone/>
            </a:pPr>
            <a:r>
              <a:rPr lang="en-US"/>
              <a:t>The THINKER pedagogical approach aligns with the latest JRC report that emphasises the importance of problem-solving and product creation in informatics curricula, as well as contributes to the EU’s goal of ensuring that by 2030, 80% of adults will possess basic digital skills and there will be 20 million ICT specialists across the member states.</a:t>
            </a:r>
            <a:endParaRPr/>
          </a:p>
          <a:p>
            <a:pPr marL="228600" lvl="0" indent="0" algn="l" rtl="0">
              <a:lnSpc>
                <a:spcPct val="100000"/>
              </a:lnSpc>
              <a:spcBef>
                <a:spcPts val="0"/>
              </a:spcBef>
              <a:spcAft>
                <a:spcPts val="0"/>
              </a:spcAft>
              <a:buClr>
                <a:schemeClr val="dk1"/>
              </a:buClr>
              <a:buSzPts val="1400"/>
              <a:buFont typeface="Arial"/>
              <a:buNone/>
            </a:pPr>
            <a:r>
              <a:rPr lang="en-US"/>
              <a:t>Specifically, given the fragmentation and inconsistency in informatics curricula across European schools (Committee on European Computing Education, 2017), the lack of adequate understanding among students (European Commission, 2019), and the persistent gender imbalance in the field (Eurostat, 2025), it became evident that a more comprehensive, inclusive, and student-centred approach was needed.</a:t>
            </a:r>
            <a:endParaRPr/>
          </a:p>
        </p:txBody>
      </p:sp>
      <p:sp>
        <p:nvSpPr>
          <p:cNvPr id="160" name="Google Shape;160;g3482da58d6e_0_4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3482da58d6e_0_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Google Shape;168;g3482da58d6e_0_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endParaRPr sz="1000">
              <a:highlight>
                <a:srgbClr val="FFFFFF"/>
              </a:highlight>
              <a:latin typeface="Arial"/>
              <a:ea typeface="Arial"/>
              <a:cs typeface="Arial"/>
              <a:sym typeface="Arial"/>
            </a:endParaRPr>
          </a:p>
        </p:txBody>
      </p:sp>
      <p:sp>
        <p:nvSpPr>
          <p:cNvPr id="169" name="Google Shape;169;g3482da58d6e_0_5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48349fd051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g348349fd051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r>
              <a:rPr lang="en-US"/>
              <a:t>To address the gaps in teacher training and teaching informatics, THINKER develops an innovativ</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
                  </a:ext>
                </a:extLst>
              </a:rPr>
              <a:t>e </a:t>
            </a:r>
            <a:r>
              <a:rPr lang="en-US" u="sng">
                <a:solidFill>
                  <a:schemeClr val="hlink"/>
                </a:solidFill>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
                  </a:ext>
                </a:extLst>
              </a:rPr>
              <a:t>pedagogical framework</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
                  </a:ext>
                </a:extLst>
              </a:rPr>
              <a:t> based on the elements in the diagram above: a) Informatics</a:t>
            </a:r>
            <a:r>
              <a:rPr lang="en-US"/>
              <a:t> Areas &amp; Competencies. b) Authentic Learning, c) Gender-inclusive practices. Each component of the THINKER framework is analysed further in the next slides.</a:t>
            </a:r>
            <a:endParaRPr/>
          </a:p>
        </p:txBody>
      </p:sp>
      <p:sp>
        <p:nvSpPr>
          <p:cNvPr id="178" name="Google Shape;178;g348349fd051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48349fd051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Google Shape;185;g348349fd051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r>
              <a:rPr lang="en-US"/>
              <a:t>THINKER bases its intervention on the Informatics Reference Framework for primary and secondary schools developed by the Informatics4All coalition to address the absence of a standardised informatics competencies framework. Derived from a comparative analysis of specific EU country curricula, the framework is the basis for the THINKER project, which aims to enhance it with authentic learning principles and gender-inclusive practices.</a:t>
            </a:r>
            <a:endParaRPr/>
          </a:p>
          <a:p>
            <a:pPr marL="228600" marR="0" lvl="0" indent="0" algn="l" rtl="0">
              <a:lnSpc>
                <a:spcPct val="100000"/>
              </a:lnSpc>
              <a:spcBef>
                <a:spcPts val="0"/>
              </a:spcBef>
              <a:spcAft>
                <a:spcPts val="0"/>
              </a:spcAft>
              <a:buClr>
                <a:srgbClr val="000000"/>
              </a:buClr>
              <a:buSzPts val="1400"/>
              <a:buFont typeface="Arial"/>
              <a:buNone/>
            </a:pPr>
            <a:r>
              <a:rPr lang="en-US"/>
              <a:t>The core areas of informatics include the following:</a:t>
            </a:r>
            <a:endParaRPr/>
          </a:p>
          <a:p>
            <a:pPr marL="457200" marR="0" lvl="0" indent="-304800" algn="l" rtl="0">
              <a:lnSpc>
                <a:spcPct val="100000"/>
              </a:lnSpc>
              <a:spcBef>
                <a:spcPts val="0"/>
              </a:spcBef>
              <a:spcAft>
                <a:spcPts val="0"/>
              </a:spcAft>
              <a:buSzPts val="1200"/>
              <a:buFont typeface="Calibri"/>
              <a:buChar char="●"/>
            </a:pPr>
            <a:r>
              <a:rPr lang="en-US"/>
              <a:t>Data and Information</a:t>
            </a:r>
            <a:endParaRPr/>
          </a:p>
          <a:p>
            <a:pPr marL="457200" marR="0" lvl="0" indent="-304800" algn="l" rtl="0">
              <a:lnSpc>
                <a:spcPct val="100000"/>
              </a:lnSpc>
              <a:spcBef>
                <a:spcPts val="0"/>
              </a:spcBef>
              <a:spcAft>
                <a:spcPts val="0"/>
              </a:spcAft>
              <a:buSzPts val="1200"/>
              <a:buFont typeface="Calibri"/>
              <a:buChar char="●"/>
            </a:pPr>
            <a:r>
              <a:rPr lang="en-US"/>
              <a:t>Algorithms</a:t>
            </a:r>
            <a:endParaRPr/>
          </a:p>
          <a:p>
            <a:pPr marL="457200" marR="0" lvl="0" indent="-304800" algn="l" rtl="0">
              <a:lnSpc>
                <a:spcPct val="100000"/>
              </a:lnSpc>
              <a:spcBef>
                <a:spcPts val="0"/>
              </a:spcBef>
              <a:spcAft>
                <a:spcPts val="0"/>
              </a:spcAft>
              <a:buSzPts val="1200"/>
              <a:buFont typeface="Calibri"/>
              <a:buChar char="●"/>
            </a:pPr>
            <a:r>
              <a:rPr lang="en-US"/>
              <a:t>Programming</a:t>
            </a:r>
            <a:endParaRPr/>
          </a:p>
          <a:p>
            <a:pPr marL="457200" marR="0" lvl="0" indent="-304800" algn="l" rtl="0">
              <a:lnSpc>
                <a:spcPct val="100000"/>
              </a:lnSpc>
              <a:spcBef>
                <a:spcPts val="0"/>
              </a:spcBef>
              <a:spcAft>
                <a:spcPts val="0"/>
              </a:spcAft>
              <a:buSzPts val="1200"/>
              <a:buFont typeface="Calibri"/>
              <a:buChar char="●"/>
            </a:pPr>
            <a:r>
              <a:rPr lang="en-US"/>
              <a:t>Computing Systems</a:t>
            </a:r>
            <a:endParaRPr/>
          </a:p>
          <a:p>
            <a:pPr marL="457200" marR="0" lvl="0" indent="-304800" algn="l" rtl="0">
              <a:lnSpc>
                <a:spcPct val="100000"/>
              </a:lnSpc>
              <a:spcBef>
                <a:spcPts val="0"/>
              </a:spcBef>
              <a:spcAft>
                <a:spcPts val="0"/>
              </a:spcAft>
              <a:buSzPts val="1200"/>
              <a:buFont typeface="Calibri"/>
              <a:buChar char="●"/>
            </a:pPr>
            <a:r>
              <a:rPr lang="en-US"/>
              <a:t>Networks and Communication</a:t>
            </a:r>
            <a:endParaRPr/>
          </a:p>
          <a:p>
            <a:pPr marL="457200" marR="0" lvl="0" indent="-304800" algn="l" rtl="0">
              <a:lnSpc>
                <a:spcPct val="100000"/>
              </a:lnSpc>
              <a:spcBef>
                <a:spcPts val="0"/>
              </a:spcBef>
              <a:spcAft>
                <a:spcPts val="0"/>
              </a:spcAft>
              <a:buSzPts val="1200"/>
              <a:buFont typeface="Calibri"/>
              <a:buChar char="●"/>
            </a:pPr>
            <a:r>
              <a:rPr lang="en-US"/>
              <a:t>Human-computer Interaction</a:t>
            </a:r>
            <a:endParaRPr/>
          </a:p>
          <a:p>
            <a:pPr marL="457200" marR="0" lvl="0" indent="-304800" algn="l" rtl="0">
              <a:lnSpc>
                <a:spcPct val="100000"/>
              </a:lnSpc>
              <a:spcBef>
                <a:spcPts val="0"/>
              </a:spcBef>
              <a:spcAft>
                <a:spcPts val="0"/>
              </a:spcAft>
              <a:buSzPts val="1200"/>
              <a:buFont typeface="Calibri"/>
              <a:buChar char="●"/>
            </a:pPr>
            <a:r>
              <a:rPr lang="en-US"/>
              <a:t>Design and Development</a:t>
            </a:r>
            <a:endParaRPr/>
          </a:p>
          <a:p>
            <a:pPr marL="457200" marR="0" lvl="0" indent="-304800" algn="l" rtl="0">
              <a:lnSpc>
                <a:spcPct val="100000"/>
              </a:lnSpc>
              <a:spcBef>
                <a:spcPts val="0"/>
              </a:spcBef>
              <a:spcAft>
                <a:spcPts val="0"/>
              </a:spcAft>
              <a:buSzPts val="1200"/>
              <a:buFont typeface="Calibri"/>
              <a:buChar char="●"/>
            </a:pPr>
            <a:r>
              <a:rPr lang="en-US"/>
              <a:t>Digital Creativity</a:t>
            </a:r>
            <a:endParaRPr/>
          </a:p>
          <a:p>
            <a:pPr marL="457200" marR="0" lvl="0" indent="-304800" algn="l" rtl="0">
              <a:lnSpc>
                <a:spcPct val="100000"/>
              </a:lnSpc>
              <a:spcBef>
                <a:spcPts val="0"/>
              </a:spcBef>
              <a:spcAft>
                <a:spcPts val="0"/>
              </a:spcAft>
              <a:buSzPts val="1200"/>
              <a:buFont typeface="Calibri"/>
              <a:buChar char="●"/>
            </a:pPr>
            <a:r>
              <a:rPr lang="en-US"/>
              <a:t>Modelling and Simulation</a:t>
            </a:r>
            <a:endParaRPr/>
          </a:p>
          <a:p>
            <a:pPr marL="457200" marR="0" lvl="0" indent="-304800" algn="l" rtl="0">
              <a:lnSpc>
                <a:spcPct val="100000"/>
              </a:lnSpc>
              <a:spcBef>
                <a:spcPts val="0"/>
              </a:spcBef>
              <a:spcAft>
                <a:spcPts val="0"/>
              </a:spcAft>
              <a:buSzPts val="1200"/>
              <a:buFont typeface="Calibri"/>
              <a:buChar char="●"/>
            </a:pPr>
            <a:r>
              <a:rPr lang="en-US"/>
              <a:t>Privacy, Safety, and Security</a:t>
            </a:r>
            <a:endParaRPr/>
          </a:p>
          <a:p>
            <a:pPr marL="457200" marR="0" lvl="0" indent="-304800" algn="l" rtl="0">
              <a:lnSpc>
                <a:spcPct val="100000"/>
              </a:lnSpc>
              <a:spcBef>
                <a:spcPts val="0"/>
              </a:spcBef>
              <a:spcAft>
                <a:spcPts val="0"/>
              </a:spcAft>
              <a:buSzPts val="1200"/>
              <a:buFont typeface="Calibri"/>
              <a:buChar char="●"/>
            </a:pPr>
            <a:r>
              <a:rPr lang="en-US"/>
              <a:t>Responsibility and Empowerment</a:t>
            </a:r>
            <a:endParaRPr/>
          </a:p>
        </p:txBody>
      </p:sp>
      <p:sp>
        <p:nvSpPr>
          <p:cNvPr id="186" name="Google Shape;186;g348349fd051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48349fd051_0_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3" name="Google Shape;203;g348349fd051_0_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US"/>
              <a:t>THINKER adopts the authentic learning model. In this modern pedagogical approach, students actively engage in solving real-world problems. This approach includes principles like authentic context, task, collaboration, reflection, and assessment to move from rote memorisation to a practical understanding of informatics.</a:t>
            </a:r>
            <a:endParaRPr/>
          </a:p>
        </p:txBody>
      </p:sp>
      <p:sp>
        <p:nvSpPr>
          <p:cNvPr id="204" name="Google Shape;204;g348349fd051_0_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49161778f7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g349161778f7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US"/>
              <a:t>THINKER uses gender-inclusive practices informed by critical theory and pedagogy, feminist pedagogy, and intersectionality. It aims to promote awareness about gender diversity, assess gender bias, balance educational activities, use gender-inclusive language, provide accessible examples, and encourage open discussions. The goal is to foster motivation for computer science among all students, focusing on girls and gender minorities, aligning with the authentic learning model.</a:t>
            </a:r>
            <a:endParaRPr/>
          </a:p>
        </p:txBody>
      </p:sp>
      <p:sp>
        <p:nvSpPr>
          <p:cNvPr id="222" name="Google Shape;222;g349161778f7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3482da58d6e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4" name="Google Shape;244;g3482da58d6e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Each participant works on his/her own. The trainer provides guidance and explanation where this is needed.</a:t>
            </a:r>
            <a:endParaRPr>
              <a:solidFill>
                <a:srgbClr val="2B454E"/>
              </a:solidFill>
            </a:endParaRPr>
          </a:p>
          <a:p>
            <a:pPr marL="0" lvl="0" indent="0" algn="l" rtl="0">
              <a:lnSpc>
                <a:spcPct val="90000"/>
              </a:lnSpc>
              <a:spcBef>
                <a:spcPts val="1000"/>
              </a:spcBef>
              <a:spcAft>
                <a:spcPts val="0"/>
              </a:spcAft>
              <a:buClr>
                <a:schemeClr val="dk1"/>
              </a:buClr>
              <a:buSzPts val="1400"/>
              <a:buFont typeface="Arial"/>
              <a:buNone/>
            </a:pPr>
            <a:r>
              <a:rPr lang="en-US">
                <a:solidFill>
                  <a:srgbClr val="2B454E"/>
                </a:solidFill>
              </a:rPr>
              <a:t>Teachers are also advised to share their thoughts on a collaborative tool, such as Padlet. Then, the trainer </a:t>
            </a:r>
            <a:r>
              <a:rPr lang="en-US" sz="1100">
                <a:solidFill>
                  <a:srgbClr val="1D1D1B"/>
                </a:solidFill>
              </a:rPr>
              <a:t>groups similarities/differences and highlight key takeaways (e.g. Looking at the Padlet, I notice many of you focused on. . .)</a:t>
            </a:r>
            <a:endParaRPr>
              <a:solidFill>
                <a:srgbClr val="2B454E"/>
              </a:solidFill>
            </a:endParaRPr>
          </a:p>
        </p:txBody>
      </p:sp>
      <p:sp>
        <p:nvSpPr>
          <p:cNvPr id="245" name="Google Shape;245;g3482da58d6e_0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349161778f7_0_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g349161778f7_0_5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section will help you to better understand what is authentic learning and its main principles.</a:t>
            </a:r>
            <a:endParaRPr/>
          </a:p>
          <a:p>
            <a:pPr marL="0" lvl="0" indent="0" algn="l" rtl="0">
              <a:lnSpc>
                <a:spcPct val="100000"/>
              </a:lnSpc>
              <a:spcBef>
                <a:spcPts val="0"/>
              </a:spcBef>
              <a:spcAft>
                <a:spcPts val="0"/>
              </a:spcAft>
              <a:buSzPts val="1400"/>
              <a:buNone/>
            </a:pPr>
            <a:r>
              <a:rPr lang="en-US"/>
              <a:t>As mentioned in the THINKER framework analysis, we adopt an authentic learning model, which emphasises real-world problem- solving and the application of knowledge in practical contexts. </a:t>
            </a:r>
            <a:endParaRPr/>
          </a:p>
        </p:txBody>
      </p:sp>
      <p:sp>
        <p:nvSpPr>
          <p:cNvPr id="257" name="Google Shape;257;g349161778f7_0_5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349161778f7_0_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6" name="Google Shape;266;g349161778f7_0_9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authentic learning model contrasts with traditional rote memorisation approaches, instead fostering deep understanding through constructivism (Piaget, 1975) and social constructivism (Vygotsky, 1978), situated learning (Lave &amp; Wenger, 1991; Lave, 1988), communities of practice (Stein et al., 2004) and learning communities (Scardamalia &amp; Bereiter, 1994).</a:t>
            </a:r>
            <a:endParaRPr/>
          </a:p>
          <a:p>
            <a:pPr marL="0" lvl="0" indent="0" algn="l" rtl="0">
              <a:lnSpc>
                <a:spcPct val="100000"/>
              </a:lnSpc>
              <a:spcBef>
                <a:spcPts val="0"/>
              </a:spcBef>
              <a:spcAft>
                <a:spcPts val="0"/>
              </a:spcAft>
              <a:buSzPts val="1400"/>
              <a:buNone/>
            </a:pPr>
            <a:r>
              <a:rPr lang="en-US"/>
              <a:t>• Constructivism: students’ active role in constructing new meaning through experience, incorporating new knowledge into prior knowledge (Piaget, 1975)</a:t>
            </a:r>
            <a:endParaRPr/>
          </a:p>
          <a:p>
            <a:pPr marL="0" lvl="0" indent="0" algn="l" rtl="0">
              <a:lnSpc>
                <a:spcPct val="100000"/>
              </a:lnSpc>
              <a:spcBef>
                <a:spcPts val="0"/>
              </a:spcBef>
              <a:spcAft>
                <a:spcPts val="0"/>
              </a:spcAft>
              <a:buClr>
                <a:schemeClr val="dk1"/>
              </a:buClr>
              <a:buSzPts val="1100"/>
              <a:buFont typeface="Arial"/>
              <a:buNone/>
            </a:pPr>
            <a:r>
              <a:rPr lang="en-US"/>
              <a:t>• Social Constructivism: social interaction and collaboration plays a crucial role in knowledge construction (Vygotsky, 1978)</a:t>
            </a:r>
            <a:endParaRPr/>
          </a:p>
          <a:p>
            <a:pPr marL="0" lvl="0" indent="0" algn="l" rtl="0">
              <a:lnSpc>
                <a:spcPct val="100000"/>
              </a:lnSpc>
              <a:spcBef>
                <a:spcPts val="0"/>
              </a:spcBef>
              <a:spcAft>
                <a:spcPts val="0"/>
              </a:spcAft>
              <a:buSzPts val="1400"/>
              <a:buNone/>
            </a:pPr>
            <a:r>
              <a:rPr lang="en-US"/>
              <a:t>• Situated Learning: knowledge is not abstract but rooted into the context and culture, being “situated” (Lave, 198830; Lave &amp; Wenger, 1991)</a:t>
            </a:r>
            <a:endParaRPr/>
          </a:p>
          <a:p>
            <a:pPr marL="0" lvl="0" indent="0" algn="l" rtl="0">
              <a:lnSpc>
                <a:spcPct val="100000"/>
              </a:lnSpc>
              <a:spcBef>
                <a:spcPts val="0"/>
              </a:spcBef>
              <a:spcAft>
                <a:spcPts val="0"/>
              </a:spcAft>
              <a:buSzPts val="1400"/>
              <a:buNone/>
            </a:pPr>
            <a:r>
              <a:rPr lang="en-US"/>
              <a:t>• Communities of Practice: communities of practice, an important aspect of situated learning, are established by individuals who actively participate in collective learning, having shared goals and rules (Stein et al., 2004)</a:t>
            </a:r>
            <a:endParaRPr/>
          </a:p>
          <a:p>
            <a:pPr marL="0" lvl="0" indent="0" algn="l" rtl="0">
              <a:lnSpc>
                <a:spcPct val="100000"/>
              </a:lnSpc>
              <a:spcBef>
                <a:spcPts val="0"/>
              </a:spcBef>
              <a:spcAft>
                <a:spcPts val="0"/>
              </a:spcAft>
              <a:buSzPts val="1400"/>
              <a:buNone/>
            </a:pPr>
            <a:r>
              <a:rPr lang="en-US"/>
              <a:t>• Learning Communities: community of learning is the realization of communities of practice in the school environment. The aim of a community is to promote and create collective knowledge that benefits the whole school and each member (Scardamalia &amp; Bereiter, 1994).</a:t>
            </a:r>
            <a:endParaRPr/>
          </a:p>
        </p:txBody>
      </p:sp>
      <p:sp>
        <p:nvSpPr>
          <p:cNvPr id="267" name="Google Shape;267;g349161778f7_0_9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349161778f7_0_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g349161778f7_0_6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a:t>According to Cole (1990) and Herrington and Oliver (2000), students often view knowledge as merely educational unless it is contextually applied. The principles required for designing authentic learning environments (Herrington et al., 2014; Herrington &amp; Oliver, 2000) are as follows:</a:t>
            </a:r>
            <a:endParaRPr/>
          </a:p>
          <a:p>
            <a:pPr marL="457200" lvl="0" indent="-317500" algn="l" rtl="0">
              <a:lnSpc>
                <a:spcPct val="100000"/>
              </a:lnSpc>
              <a:spcBef>
                <a:spcPts val="0"/>
              </a:spcBef>
              <a:spcAft>
                <a:spcPts val="0"/>
              </a:spcAft>
              <a:buClr>
                <a:schemeClr val="dk1"/>
              </a:buClr>
              <a:buSzPts val="1400"/>
              <a:buChar char="-"/>
            </a:pPr>
            <a:r>
              <a:rPr lang="en-US"/>
              <a:t>authentic context</a:t>
            </a:r>
            <a:endParaRPr/>
          </a:p>
          <a:p>
            <a:pPr marL="457200" lvl="0" indent="-317500" algn="l" rtl="0">
              <a:lnSpc>
                <a:spcPct val="100000"/>
              </a:lnSpc>
              <a:spcBef>
                <a:spcPts val="0"/>
              </a:spcBef>
              <a:spcAft>
                <a:spcPts val="0"/>
              </a:spcAft>
              <a:buClr>
                <a:schemeClr val="dk1"/>
              </a:buClr>
              <a:buSzPts val="1400"/>
              <a:buChar char="-"/>
            </a:pPr>
            <a:r>
              <a:rPr lang="en-US"/>
              <a:t>authentic task</a:t>
            </a:r>
            <a:endParaRPr/>
          </a:p>
          <a:p>
            <a:pPr marL="457200" lvl="0" indent="-317500" algn="l" rtl="0">
              <a:lnSpc>
                <a:spcPct val="100000"/>
              </a:lnSpc>
              <a:spcBef>
                <a:spcPts val="0"/>
              </a:spcBef>
              <a:spcAft>
                <a:spcPts val="0"/>
              </a:spcAft>
              <a:buClr>
                <a:schemeClr val="dk1"/>
              </a:buClr>
              <a:buSzPts val="1400"/>
              <a:buChar char="-"/>
            </a:pPr>
            <a:r>
              <a:rPr lang="en-US"/>
              <a:t>expert performance (role models)</a:t>
            </a:r>
            <a:endParaRPr/>
          </a:p>
          <a:p>
            <a:pPr marL="457200" lvl="0" indent="-317500" algn="l" rtl="0">
              <a:lnSpc>
                <a:spcPct val="100000"/>
              </a:lnSpc>
              <a:spcBef>
                <a:spcPts val="0"/>
              </a:spcBef>
              <a:spcAft>
                <a:spcPts val="0"/>
              </a:spcAft>
              <a:buClr>
                <a:schemeClr val="dk1"/>
              </a:buClr>
              <a:buSzPts val="1400"/>
              <a:buChar char="-"/>
            </a:pPr>
            <a:r>
              <a:rPr lang="en-US"/>
              <a:t>multiple perspectives</a:t>
            </a:r>
            <a:endParaRPr/>
          </a:p>
          <a:p>
            <a:pPr marL="457200" lvl="0" indent="-317500" algn="l" rtl="0">
              <a:lnSpc>
                <a:spcPct val="100000"/>
              </a:lnSpc>
              <a:spcBef>
                <a:spcPts val="0"/>
              </a:spcBef>
              <a:spcAft>
                <a:spcPts val="0"/>
              </a:spcAft>
              <a:buClr>
                <a:schemeClr val="dk1"/>
              </a:buClr>
              <a:buSzPts val="1400"/>
              <a:buChar char="-"/>
            </a:pPr>
            <a:r>
              <a:rPr lang="en-US"/>
              <a:t>collaboration</a:t>
            </a:r>
            <a:endParaRPr/>
          </a:p>
          <a:p>
            <a:pPr marL="457200" lvl="0" indent="-317500" algn="l" rtl="0">
              <a:lnSpc>
                <a:spcPct val="100000"/>
              </a:lnSpc>
              <a:spcBef>
                <a:spcPts val="0"/>
              </a:spcBef>
              <a:spcAft>
                <a:spcPts val="0"/>
              </a:spcAft>
              <a:buClr>
                <a:schemeClr val="dk1"/>
              </a:buClr>
              <a:buSzPts val="1400"/>
              <a:buChar char="-"/>
            </a:pPr>
            <a:r>
              <a:rPr lang="en-US"/>
              <a:t>articulation</a:t>
            </a:r>
            <a:endParaRPr/>
          </a:p>
          <a:p>
            <a:pPr marL="457200" lvl="0" indent="-317500" algn="l" rtl="0">
              <a:lnSpc>
                <a:spcPct val="100000"/>
              </a:lnSpc>
              <a:spcBef>
                <a:spcPts val="0"/>
              </a:spcBef>
              <a:spcAft>
                <a:spcPts val="0"/>
              </a:spcAft>
              <a:buClr>
                <a:schemeClr val="dk1"/>
              </a:buClr>
              <a:buSzPts val="1400"/>
              <a:buChar char="-"/>
            </a:pPr>
            <a:r>
              <a:rPr lang="en-US"/>
              <a:t>reflection</a:t>
            </a:r>
            <a:endParaRPr/>
          </a:p>
          <a:p>
            <a:pPr marL="457200" lvl="0" indent="-317500" algn="l" rtl="0">
              <a:lnSpc>
                <a:spcPct val="100000"/>
              </a:lnSpc>
              <a:spcBef>
                <a:spcPts val="0"/>
              </a:spcBef>
              <a:spcAft>
                <a:spcPts val="0"/>
              </a:spcAft>
              <a:buClr>
                <a:schemeClr val="dk1"/>
              </a:buClr>
              <a:buSzPts val="1400"/>
              <a:buChar char="-"/>
            </a:pPr>
            <a:r>
              <a:rPr lang="en-US"/>
              <a:t>scaffolding</a:t>
            </a:r>
            <a:endParaRPr/>
          </a:p>
          <a:p>
            <a:pPr marL="457200" lvl="0" indent="-317500" algn="l" rtl="0">
              <a:lnSpc>
                <a:spcPct val="100000"/>
              </a:lnSpc>
              <a:spcBef>
                <a:spcPts val="0"/>
              </a:spcBef>
              <a:spcAft>
                <a:spcPts val="0"/>
              </a:spcAft>
              <a:buClr>
                <a:schemeClr val="dk1"/>
              </a:buClr>
              <a:buSzPts val="1400"/>
              <a:buChar char="-"/>
            </a:pPr>
            <a:r>
              <a:rPr lang="en-US"/>
              <a:t>authentic assessment </a:t>
            </a:r>
            <a:endParaRPr/>
          </a:p>
          <a:p>
            <a:pPr marL="0" lvl="0" indent="0" algn="l" rtl="0">
              <a:lnSpc>
                <a:spcPct val="100000"/>
              </a:lnSpc>
              <a:spcBef>
                <a:spcPts val="0"/>
              </a:spcBef>
              <a:spcAft>
                <a:spcPts val="0"/>
              </a:spcAft>
              <a:buSzPts val="1400"/>
              <a:buNone/>
            </a:pPr>
            <a:r>
              <a:rPr lang="en-US"/>
              <a:t>We will analyse further each of the above principles in the Unit that follows.</a:t>
            </a:r>
            <a:endParaRPr/>
          </a:p>
        </p:txBody>
      </p:sp>
      <p:sp>
        <p:nvSpPr>
          <p:cNvPr id="280" name="Google Shape;280;g349161778f7_0_6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9" name="Google Shape;89;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349161778f7_0_1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7" name="Google Shape;297;g349161778f7_0_13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Assign the participants in groups and ask them the following question: How have you applied authentic learning in your classroom?</a:t>
            </a:r>
            <a:endParaRPr>
              <a:solidFill>
                <a:srgbClr val="2B454E"/>
              </a:solidFill>
            </a:endParaRPr>
          </a:p>
          <a:p>
            <a:pPr marL="0" lvl="0" indent="0" algn="l" rtl="0">
              <a:lnSpc>
                <a:spcPct val="90000"/>
              </a:lnSpc>
              <a:spcBef>
                <a:spcPts val="1000"/>
              </a:spcBef>
              <a:spcAft>
                <a:spcPts val="0"/>
              </a:spcAft>
              <a:buSzPts val="1400"/>
              <a:buNone/>
            </a:pPr>
            <a:r>
              <a:rPr lang="en-US">
                <a:solidFill>
                  <a:srgbClr val="2B454E"/>
                </a:solidFill>
              </a:rPr>
              <a:t>Groups should share their insights by recording their ideas on a collaborative tool, such as Padlet. </a:t>
            </a:r>
            <a:endParaRPr>
              <a:solidFill>
                <a:srgbClr val="2B454E"/>
              </a:solidFill>
            </a:endParaRPr>
          </a:p>
        </p:txBody>
      </p:sp>
      <p:sp>
        <p:nvSpPr>
          <p:cNvPr id="298" name="Google Shape;298;g349161778f7_0_13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349161778f7_0_1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9" name="Google Shape;309;g349161778f7_0_1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0" name="Google Shape;310;g349161778f7_0_14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349161778f7_0_1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7" name="Google Shape;317;g349161778f7_0_15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EU statistics show a transnational gender imbalance both in terms of education outcomes and employment. First, in 2022, the percentage of females employed with an ICT qualification in Europe, was low, fluctuating between 10-30% compared to the 60-80% of men. This is evident across all partner countries, with female ICT specialists in Italy being 16.1%, in the Netherlands 17.5%, in Belgium 19.6%, in Ireland 20%, in Croatia 20.9%, in Cyprus 19.4% and in Greece 21.3% (Eurostat, 2022). Data from earlier years show a similar imbalance. In 2020 the females entering tertiary education to complete an ICT degree were fewer than males, indicatively, about 2.500 in Greece, 30.000 in Italy and 4.000 in the Netherlands (Eurostat, 2022). In the same year, the percentage of female graduates in science, math, computing, engineering, manufacturing, construction was lower compared to that of males. That difference between the two sexes can be seen across the partner countries: the males in Belgium are almost 15% more than the females, in the Netherlands almost 10%, in Italy about 6%, in Ireland almost 28%, in Cyprus about 7% and in Greece about 5%. In addition to that, the Gender Equality Index, shows that the 2019 EU score regarding equality in the domain of knowledge (i.e., educational attainment and participation) was only 62.7% (EIGE, 202216). Most partner countries are below that average with Cyprus scoring 56%, Greece 54.6%, Croatia 51.8%, and Italy 59% (EIGE, 202216). Hence, the extensive data indicate that crucial steps need to be taken to promote and achieve gender equality. At the same time, missing remains a contemporary approach to gender that includes gender minorities as well. This is precisely what this project aims to achieve.</a:t>
            </a:r>
            <a:endParaRPr/>
          </a:p>
        </p:txBody>
      </p:sp>
      <p:sp>
        <p:nvSpPr>
          <p:cNvPr id="318" name="Google Shape;318;g349161778f7_0_15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349161778f7_0_1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6" name="Google Shape;326;g349161778f7_0_16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chart presents the ICT employment by Gender in Europe </a:t>
            </a:r>
            <a:endParaRPr/>
          </a:p>
        </p:txBody>
      </p:sp>
      <p:sp>
        <p:nvSpPr>
          <p:cNvPr id="327" name="Google Shape;327;g349161778f7_0_16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349161778f7_0_16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Authentic learning involves real-world applications and problem-solving, which can help demonstrate the diverse and impactful nature of informatics, challenging traditional stereotypes that limit participation.</a:t>
            </a:r>
            <a:endParaRPr/>
          </a:p>
          <a:p>
            <a:pPr marL="0" lvl="0" indent="0" algn="l" rtl="0">
              <a:lnSpc>
                <a:spcPct val="100000"/>
              </a:lnSpc>
              <a:spcBef>
                <a:spcPts val="0"/>
              </a:spcBef>
              <a:spcAft>
                <a:spcPts val="0"/>
              </a:spcAft>
              <a:buSzPts val="1400"/>
              <a:buNone/>
            </a:pPr>
            <a:r>
              <a:rPr lang="en-US"/>
              <a:t>By showcasing the social impact and interdisciplinary nature of computer science, authentic learning can broaden the perception of the field beyond stereotypical images.</a:t>
            </a:r>
            <a:endParaRPr/>
          </a:p>
        </p:txBody>
      </p:sp>
      <p:sp>
        <p:nvSpPr>
          <p:cNvPr id="333" name="Google Shape;333;g349161778f7_0_1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349161778f7_0_1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1" name="Google Shape;341;g349161778f7_0_18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Authentic learning emphasises engaging activities like discussions, reflections, and programming, which can stimulate and sustain interest in informatics for all students, particularly girls and gender minorities.</a:t>
            </a:r>
            <a:endParaRPr/>
          </a:p>
          <a:p>
            <a:pPr marL="0" lvl="0" indent="0" algn="l" rtl="0">
              <a:lnSpc>
                <a:spcPct val="100000"/>
              </a:lnSpc>
              <a:spcBef>
                <a:spcPts val="0"/>
              </a:spcBef>
              <a:spcAft>
                <a:spcPts val="0"/>
              </a:spcAft>
              <a:buSzPts val="1400"/>
              <a:buNone/>
            </a:pPr>
            <a:r>
              <a:rPr lang="en-US"/>
              <a:t>This ensures that students have continuous and meaningful engagement with computing.</a:t>
            </a:r>
            <a:endParaRPr/>
          </a:p>
        </p:txBody>
      </p:sp>
      <p:sp>
        <p:nvSpPr>
          <p:cNvPr id="342" name="Google Shape;342;g349161778f7_0_18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1" name="Google Shape;351;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349161778f7_0_1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9" name="Google Shape;359;g349161778f7_0_19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Authentic learning involves low-stakes opportunities for success, growth mindset development, and self-directed projects. These elements can help build self-confidence, which is crucial for overcoming feelings of inadequacy that may disproportionately affect girls and gender minorities.</a:t>
            </a:r>
            <a:endParaRPr/>
          </a:p>
          <a:p>
            <a:pPr marL="0" lvl="0" indent="0" algn="l" rtl="0">
              <a:lnSpc>
                <a:spcPct val="100000"/>
              </a:lnSpc>
              <a:spcBef>
                <a:spcPts val="0"/>
              </a:spcBef>
              <a:spcAft>
                <a:spcPts val="0"/>
              </a:spcAft>
              <a:buSzPts val="1400"/>
              <a:buNone/>
            </a:pPr>
            <a:r>
              <a:rPr lang="en-US"/>
              <a:t>By having the students participate in real world based projects, and seeing the results of their work, this will build confidence in their abilities.</a:t>
            </a:r>
            <a:endParaRPr/>
          </a:p>
          <a:p>
            <a:pPr marL="0" lvl="0" indent="0" algn="l" rtl="0">
              <a:lnSpc>
                <a:spcPct val="100000"/>
              </a:lnSpc>
              <a:spcBef>
                <a:spcPts val="0"/>
              </a:spcBef>
              <a:spcAft>
                <a:spcPts val="0"/>
              </a:spcAft>
              <a:buSzPts val="1400"/>
              <a:buNone/>
            </a:pPr>
            <a:r>
              <a:rPr lang="en-US"/>
              <a:t>In essence, authentic learning creates a more inclusive and engaging learning environment by connecting informatic concepts to real-world applications, fostering a sense of belonging, and empowering students regardless of their gender to see themselves as capable scientists.</a:t>
            </a:r>
            <a:endParaRPr/>
          </a:p>
          <a:p>
            <a:pPr marL="0" lvl="0" indent="0" algn="l" rtl="0">
              <a:lnSpc>
                <a:spcPct val="100000"/>
              </a:lnSpc>
              <a:spcBef>
                <a:spcPts val="0"/>
              </a:spcBef>
              <a:spcAft>
                <a:spcPts val="0"/>
              </a:spcAft>
              <a:buSzPts val="1400"/>
              <a:buNone/>
            </a:pPr>
            <a:endParaRPr/>
          </a:p>
        </p:txBody>
      </p:sp>
      <p:sp>
        <p:nvSpPr>
          <p:cNvPr id="360" name="Google Shape;360;g349161778f7_0_19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g3494feb71ba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Google Shape;368;g3494feb71b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Participants should share their throughs in their corresponding groups in which they were assigned in the previous activity. Based on their discussions, ask them to write on Padlet or on any other collaborative tool (e.g. Shared online Microsoft Word document) some keywords about their authentic learning strategies.</a:t>
            </a:r>
            <a:endParaRPr>
              <a:solidFill>
                <a:srgbClr val="2B454E"/>
              </a:solidFill>
            </a:endParaRPr>
          </a:p>
        </p:txBody>
      </p:sp>
      <p:sp>
        <p:nvSpPr>
          <p:cNvPr id="369" name="Google Shape;369;g3494feb71ba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g3494feb71ba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0" name="Google Shape;380;g3494feb71ba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Participants reflect on how their teaching practices align with authentic and gender-inclusive practices.</a:t>
            </a:r>
            <a:endParaRPr>
              <a:solidFill>
                <a:srgbClr val="2B454E"/>
              </a:solidFill>
            </a:endParaRPr>
          </a:p>
          <a:p>
            <a:pPr marL="0" lvl="0" indent="0" algn="l" rtl="0">
              <a:lnSpc>
                <a:spcPct val="90000"/>
              </a:lnSpc>
              <a:spcBef>
                <a:spcPts val="1000"/>
              </a:spcBef>
              <a:spcAft>
                <a:spcPts val="0"/>
              </a:spcAft>
              <a:buSzPts val="1400"/>
              <a:buNone/>
            </a:pPr>
            <a:r>
              <a:rPr lang="en-US">
                <a:solidFill>
                  <a:srgbClr val="2B454E"/>
                </a:solidFill>
              </a:rPr>
              <a:t>Participants also discuss the following:</a:t>
            </a:r>
            <a:endParaRPr>
              <a:solidFill>
                <a:srgbClr val="2B454E"/>
              </a:solidFill>
            </a:endParaRPr>
          </a:p>
          <a:p>
            <a:pPr marL="0" lvl="0" indent="0" algn="l" rtl="0">
              <a:lnSpc>
                <a:spcPct val="90000"/>
              </a:lnSpc>
              <a:spcBef>
                <a:spcPts val="1000"/>
              </a:spcBef>
              <a:spcAft>
                <a:spcPts val="0"/>
              </a:spcAft>
              <a:buSzPts val="1400"/>
              <a:buNone/>
            </a:pPr>
            <a:r>
              <a:rPr lang="en-US">
                <a:solidFill>
                  <a:srgbClr val="2B454E"/>
                </a:solidFill>
              </a:rPr>
              <a:t>What aspects of the lesson were most insightful?</a:t>
            </a:r>
            <a:endParaRPr>
              <a:solidFill>
                <a:srgbClr val="2B454E"/>
              </a:solidFill>
            </a:endParaRPr>
          </a:p>
          <a:p>
            <a:pPr marL="0" lvl="0" indent="0" algn="l" rtl="0">
              <a:lnSpc>
                <a:spcPct val="90000"/>
              </a:lnSpc>
              <a:spcBef>
                <a:spcPts val="1000"/>
              </a:spcBef>
              <a:spcAft>
                <a:spcPts val="0"/>
              </a:spcAft>
              <a:buSzPts val="1400"/>
              <a:buNone/>
            </a:pPr>
            <a:r>
              <a:rPr lang="en-US">
                <a:solidFill>
                  <a:srgbClr val="2B454E"/>
                </a:solidFill>
              </a:rPr>
              <a:t>The trainer summarises key takeaways and encourages teachers to integrate these reflections into their teaching practices.</a:t>
            </a:r>
            <a:endParaRPr>
              <a:solidFill>
                <a:srgbClr val="2B454E"/>
              </a:solidFill>
            </a:endParaRPr>
          </a:p>
          <a:p>
            <a:pPr marL="0" lvl="0" indent="0" algn="l" rtl="0">
              <a:lnSpc>
                <a:spcPct val="90000"/>
              </a:lnSpc>
              <a:spcBef>
                <a:spcPts val="1000"/>
              </a:spcBef>
              <a:spcAft>
                <a:spcPts val="0"/>
              </a:spcAft>
              <a:buSzPts val="1400"/>
              <a:buNone/>
            </a:pPr>
            <a:endParaRPr>
              <a:solidFill>
                <a:srgbClr val="2B454E"/>
              </a:solidFill>
            </a:endParaRPr>
          </a:p>
        </p:txBody>
      </p:sp>
      <p:sp>
        <p:nvSpPr>
          <p:cNvPr id="381" name="Google Shape;381;g3494feb71ba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6" name="Google Shape;9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0" name="Google Shape;390;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8" name="Google Shape;398;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endParaRPr/>
          </a:p>
        </p:txBody>
      </p:sp>
      <p:sp>
        <p:nvSpPr>
          <p:cNvPr id="399" name="Google Shape;399;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3577421c70c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5" name="Google Shape;405;g3577421c70c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05" name="Google Shape;10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49161778f7_0_1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g349161778f7_0_1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14" name="Google Shape;114;g349161778f7_0_17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 name="Google Shape;122;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23" name="Google Shape;123;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Each participant works on his/her own. The trainer provides guidance and explanation where this is needed.</a:t>
            </a:r>
            <a:endParaRPr>
              <a:solidFill>
                <a:srgbClr val="2B454E"/>
              </a:solidFill>
            </a:endParaRPr>
          </a:p>
          <a:p>
            <a:pPr marL="0" lvl="0" indent="0" algn="l" rtl="0">
              <a:lnSpc>
                <a:spcPct val="90000"/>
              </a:lnSpc>
              <a:spcBef>
                <a:spcPts val="1000"/>
              </a:spcBef>
              <a:spcAft>
                <a:spcPts val="0"/>
              </a:spcAft>
              <a:buSzPts val="1400"/>
              <a:buNone/>
            </a:pPr>
            <a:r>
              <a:rPr lang="en-US">
                <a:solidFill>
                  <a:srgbClr val="2B454E"/>
                </a:solidFill>
              </a:rPr>
              <a:t>Teachers are also advised to share their thoughts on a collaborative tool, such as Padlet. Then, the trainer explains the main topic of this unit and its expected outcomes.</a:t>
            </a:r>
            <a:endParaRPr>
              <a:solidFill>
                <a:srgbClr val="2B454E"/>
              </a:solidFill>
            </a:endParaRPr>
          </a:p>
        </p:txBody>
      </p:sp>
      <p:sp>
        <p:nvSpPr>
          <p:cNvPr id="132" name="Google Shape;13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482da58d6e_0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g3482da58d6e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Clr>
                <a:schemeClr val="dk1"/>
              </a:buClr>
              <a:buSzPts val="1400"/>
              <a:buFont typeface="Arial"/>
              <a:buNone/>
            </a:pPr>
            <a:r>
              <a:rPr lang="en-US">
                <a:solidFill>
                  <a:srgbClr val="2B454E"/>
                </a:solidFill>
              </a:rPr>
              <a:t>Each participant works on his/her own. The teacher provides guidance and explanation where this is needed.</a:t>
            </a:r>
            <a:endParaRPr sz="1000">
              <a:highlight>
                <a:srgbClr val="FFFFFF"/>
              </a:highlight>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r>
              <a:rPr lang="en-US"/>
              <a:t>THINKER (an auThentIc learNing and gender inclusive frameworK for tEaching infoRmatics in schools across Europe) project aims to revolutionise informatics education in upper primary and lower secondary schools through a comprehensive pedagogical framework. Rooted in authentic learning principles, the project encourages students to engage with real-life tasks, promoting exploration and intentional connections between theoretical knowledge and practical experiences.</a:t>
            </a:r>
            <a:endParaRPr/>
          </a:p>
          <a:p>
            <a:pPr marL="457200" marR="0" lvl="0" indent="-228600" algn="l" rtl="0">
              <a:lnSpc>
                <a:spcPct val="100000"/>
              </a:lnSpc>
              <a:spcBef>
                <a:spcPts val="0"/>
              </a:spcBef>
              <a:spcAft>
                <a:spcPts val="0"/>
              </a:spcAft>
              <a:buClr>
                <a:srgbClr val="000000"/>
              </a:buClr>
              <a:buSzPts val="1400"/>
              <a:buFont typeface="Arial"/>
              <a:buNone/>
            </a:pPr>
            <a:r>
              <a:rPr lang="en-US"/>
              <a:t>THINKER’s overarching aim is to develop and implement an evidence-based, authentic learning pedagogical framework in teaching informatics, in upper primary and lower secondary education through a contemporary gender-inclusive approach.</a:t>
            </a:r>
            <a:endParaRPr/>
          </a:p>
        </p:txBody>
      </p:sp>
      <p:sp>
        <p:nvSpPr>
          <p:cNvPr id="144" name="Google Shape;144;g3482da58d6e_0_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482da58d6e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g3482da58d6e_0_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r>
              <a:rPr lang="en-US"/>
              <a:t>The THINKER project aspires to achieve the following objectives:</a:t>
            </a:r>
            <a:endParaRPr/>
          </a:p>
          <a:p>
            <a:pPr marL="457200" marR="0" lvl="0" indent="-304800" algn="l" rtl="0">
              <a:lnSpc>
                <a:spcPct val="100000"/>
              </a:lnSpc>
              <a:spcBef>
                <a:spcPts val="0"/>
              </a:spcBef>
              <a:spcAft>
                <a:spcPts val="0"/>
              </a:spcAft>
              <a:buSzPts val="1200"/>
              <a:buFont typeface="Calibri"/>
              <a:buAutoNum type="arabicPeriod"/>
            </a:pPr>
            <a:r>
              <a:rPr lang="en-US"/>
              <a:t>Promote the use of a pedagogical framework for teaching and assessing informatics on the grounds of authentic learning and contemporary gender inclusive practices, in upper primary and lower secondary education.</a:t>
            </a:r>
            <a:endParaRPr/>
          </a:p>
          <a:p>
            <a:pPr marL="457200" marR="0" lvl="0" indent="-304800" algn="l" rtl="0">
              <a:lnSpc>
                <a:spcPct val="100000"/>
              </a:lnSpc>
              <a:spcBef>
                <a:spcPts val="0"/>
              </a:spcBef>
              <a:spcAft>
                <a:spcPts val="0"/>
              </a:spcAft>
              <a:buSzPts val="1200"/>
              <a:buFont typeface="Calibri"/>
              <a:buAutoNum type="arabicPeriod"/>
            </a:pPr>
            <a:r>
              <a:rPr lang="en-US"/>
              <a:t>Built up the capacity of teachers to create authentic learning environments, following gender inclusive practices when teaching informatics.</a:t>
            </a:r>
            <a:endParaRPr/>
          </a:p>
          <a:p>
            <a:pPr marL="457200" marR="0" lvl="0" indent="-304800" algn="l" rtl="0">
              <a:lnSpc>
                <a:spcPct val="100000"/>
              </a:lnSpc>
              <a:spcBef>
                <a:spcPts val="0"/>
              </a:spcBef>
              <a:spcAft>
                <a:spcPts val="0"/>
              </a:spcAft>
              <a:buSzPts val="1200"/>
              <a:buFont typeface="Calibri"/>
              <a:buAutoNum type="arabicPeriod"/>
            </a:pPr>
            <a:r>
              <a:rPr lang="en-US"/>
              <a:t>Support mutual learning across Europe, and facilitate the adoption of evidence-based pedagogies in teaching and assessing informatics.</a:t>
            </a:r>
            <a:endParaRPr/>
          </a:p>
          <a:p>
            <a:pPr marL="457200" marR="0" lvl="0" indent="-304800" algn="l" rtl="0">
              <a:lnSpc>
                <a:spcPct val="100000"/>
              </a:lnSpc>
              <a:spcBef>
                <a:spcPts val="0"/>
              </a:spcBef>
              <a:spcAft>
                <a:spcPts val="0"/>
              </a:spcAft>
              <a:buSzPts val="1200"/>
              <a:buFont typeface="Calibri"/>
              <a:buAutoNum type="arabicPeriod"/>
            </a:pPr>
            <a:r>
              <a:rPr lang="en-US"/>
              <a:t>Engage policy makers across the EU in discussions about informatics teaching and assessment to improve teacher practices and digital skills in Europe.</a:t>
            </a:r>
            <a:endParaRPr/>
          </a:p>
          <a:p>
            <a:pPr marL="228600" marR="0" lvl="0" indent="0" algn="l" rtl="0">
              <a:lnSpc>
                <a:spcPct val="100000"/>
              </a:lnSpc>
              <a:spcBef>
                <a:spcPts val="0"/>
              </a:spcBef>
              <a:spcAft>
                <a:spcPts val="0"/>
              </a:spcAft>
              <a:buClr>
                <a:srgbClr val="000000"/>
              </a:buClr>
              <a:buSzPts val="1400"/>
              <a:buFont typeface="Arial"/>
              <a:buNone/>
            </a:pPr>
            <a:endParaRPr/>
          </a:p>
        </p:txBody>
      </p:sp>
      <p:sp>
        <p:nvSpPr>
          <p:cNvPr id="153" name="Google Shape;153;g3482da58d6e_0_3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20" name="Google Shape;20;p11"/>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1"/>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11"/>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E501C7A4-4CCA-FA10-DD28-6B58892022AF}"/>
              </a:ext>
            </a:extLst>
          </p:cNvPr>
          <p:cNvPicPr preferRelativeResize="0"/>
          <p:nvPr userDrawn="1"/>
        </p:nvPicPr>
        <p:blipFill>
          <a:blip r:embed="rId4">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a:stretch/>
        </p:blipFill>
        <p:spPr>
          <a:xfrm>
            <a:off x="0" y="0"/>
            <a:ext cx="5135947" cy="6858000"/>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4">
            <a:alphaModFix/>
          </a:blip>
          <a:srcRect/>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31" name="Google Shape;31;p12"/>
          <p:cNvSpPr txBox="1">
            <a:spLocks noGrp="1"/>
          </p:cNvSpPr>
          <p:nvPr>
            <p:ph type="ctrTitle"/>
          </p:nvPr>
        </p:nvSpPr>
        <p:spPr>
          <a:xfrm>
            <a:off x="374726" y="2184268"/>
            <a:ext cx="4899403"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2"/>
          <p:cNvSpPr txBox="1">
            <a:spLocks noGrp="1"/>
          </p:cNvSpPr>
          <p:nvPr>
            <p:ph type="subTitle" idx="1"/>
          </p:nvPr>
        </p:nvSpPr>
        <p:spPr>
          <a:xfrm>
            <a:off x="401324" y="3651830"/>
            <a:ext cx="4899403"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12"/>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2A57C95C-15F5-9F79-30ED-EC91B89AB42B}"/>
              </a:ext>
            </a:extLst>
          </p:cNvPr>
          <p:cNvPicPr preferRelativeResize="0"/>
          <p:nvPr userDrawn="1"/>
        </p:nvPicPr>
        <p:blipFill>
          <a:blip r:embed="rId5">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4"/>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40"/>
        <p:cNvGrpSpPr/>
        <p:nvPr/>
      </p:nvGrpSpPr>
      <p:grpSpPr>
        <a:xfrm>
          <a:off x="0" y="0"/>
          <a:ext cx="0" cy="0"/>
          <a:chOff x="0" y="0"/>
          <a:chExt cx="0" cy="0"/>
        </a:xfrm>
      </p:grpSpPr>
      <p:sp>
        <p:nvSpPr>
          <p:cNvPr id="41" name="Google Shape;41;g35298998c20_1_60"/>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42" name="Google Shape;42;g35298998c20_1_60"/>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43" name="Google Shape;43;g35298998c20_1_60"/>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44" name="Google Shape;44;g35298998c20_1_60"/>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46" name="Google Shape;46;g35298998c20_1_60"/>
          <p:cNvGrpSpPr/>
          <p:nvPr/>
        </p:nvGrpSpPr>
        <p:grpSpPr>
          <a:xfrm>
            <a:off x="2179811" y="4729766"/>
            <a:ext cx="7832078" cy="1110328"/>
            <a:chOff x="2179603" y="4888792"/>
            <a:chExt cx="7798544" cy="1110328"/>
          </a:xfrm>
        </p:grpSpPr>
        <p:pic>
          <p:nvPicPr>
            <p:cNvPr id="47" name="Google Shape;47;g35298998c20_1_6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48" name="Google Shape;48;g35298998c20_1_60"/>
            <p:cNvPicPr preferRelativeResize="0"/>
            <p:nvPr/>
          </p:nvPicPr>
          <p:blipFill rotWithShape="1">
            <a:blip r:embed="rId4">
              <a:alphaModFix/>
            </a:blip>
            <a:srcRect l="9995" t="21987" r="6843" b="5543"/>
            <a:stretch/>
          </p:blipFill>
          <p:spPr>
            <a:xfrm>
              <a:off x="3796545" y="4949617"/>
              <a:ext cx="1406759" cy="526545"/>
            </a:xfrm>
            <a:prstGeom prst="rect">
              <a:avLst/>
            </a:prstGeom>
            <a:noFill/>
            <a:ln>
              <a:noFill/>
            </a:ln>
          </p:spPr>
        </p:pic>
        <p:pic>
          <p:nvPicPr>
            <p:cNvPr id="49" name="Google Shape;49;g35298998c20_1_6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50" name="Google Shape;50;g35298998c20_1_6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51" name="Google Shape;51;g35298998c20_1_60"/>
            <p:cNvPicPr preferRelativeResize="0"/>
            <p:nvPr/>
          </p:nvPicPr>
          <p:blipFill rotWithShape="1">
            <a:blip r:embed="rId7">
              <a:alphaModFix/>
            </a:blip>
            <a:srcRect l="6518" t="2903" r="6456"/>
            <a:stretch/>
          </p:blipFill>
          <p:spPr>
            <a:xfrm>
              <a:off x="7781600" y="4945247"/>
              <a:ext cx="2196547" cy="545647"/>
            </a:xfrm>
            <a:prstGeom prst="rect">
              <a:avLst/>
            </a:prstGeom>
            <a:noFill/>
            <a:ln>
              <a:noFill/>
            </a:ln>
          </p:spPr>
        </p:pic>
        <p:pic>
          <p:nvPicPr>
            <p:cNvPr id="52" name="Google Shape;52;g35298998c20_1_6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53" name="Google Shape;53;g35298998c20_1_6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54" name="Google Shape;54;g35298998c20_1_6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55" name="Google Shape;55;g35298998c20_1_6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56" name="Google Shape;56;g35298998c20_1_6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421;g3577421c70c_0_40">
            <a:extLst>
              <a:ext uri="{FF2B5EF4-FFF2-40B4-BE49-F238E27FC236}">
                <a16:creationId xmlns:a16="http://schemas.microsoft.com/office/drawing/2014/main" id="{25F1874E-B19F-37E1-631F-BF6E5F8E7CBD}"/>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60"/>
        <p:cNvGrpSpPr/>
        <p:nvPr/>
      </p:nvGrpSpPr>
      <p:grpSpPr>
        <a:xfrm>
          <a:off x="0" y="0"/>
          <a:ext cx="0" cy="0"/>
          <a:chOff x="0" y="0"/>
          <a:chExt cx="0" cy="0"/>
        </a:xfrm>
      </p:grpSpPr>
      <p:sp>
        <p:nvSpPr>
          <p:cNvPr id="61" name="Google Shape;61;g3577421c70c_0_6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2" name="Google Shape;62;g3577421c70c_0_63"/>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63" name="Google Shape;63;g3577421c70c_0_6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64" name="Google Shape;64;g3577421c70c_0_6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66" name="Google Shape;66;g3577421c70c_0_63"/>
          <p:cNvGrpSpPr/>
          <p:nvPr/>
        </p:nvGrpSpPr>
        <p:grpSpPr>
          <a:xfrm>
            <a:off x="2179811" y="4729766"/>
            <a:ext cx="7832078" cy="1110328"/>
            <a:chOff x="2179603" y="4888792"/>
            <a:chExt cx="7798544" cy="1110328"/>
          </a:xfrm>
        </p:grpSpPr>
        <p:pic>
          <p:nvPicPr>
            <p:cNvPr id="67" name="Google Shape;67;g3577421c70c_0_63"/>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68" name="Google Shape;68;g3577421c70c_0_63"/>
            <p:cNvPicPr preferRelativeResize="0"/>
            <p:nvPr/>
          </p:nvPicPr>
          <p:blipFill rotWithShape="1">
            <a:blip r:embed="rId4">
              <a:alphaModFix/>
            </a:blip>
            <a:srcRect l="9995" t="21987" r="6843" b="5543"/>
            <a:stretch/>
          </p:blipFill>
          <p:spPr>
            <a:xfrm>
              <a:off x="3796545" y="4949617"/>
              <a:ext cx="1406759" cy="526545"/>
            </a:xfrm>
            <a:prstGeom prst="rect">
              <a:avLst/>
            </a:prstGeom>
            <a:noFill/>
            <a:ln>
              <a:noFill/>
            </a:ln>
          </p:spPr>
        </p:pic>
        <p:pic>
          <p:nvPicPr>
            <p:cNvPr id="69" name="Google Shape;69;g3577421c70c_0_63"/>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70" name="Google Shape;70;g3577421c70c_0_63"/>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71" name="Google Shape;71;g3577421c70c_0_63"/>
            <p:cNvPicPr preferRelativeResize="0"/>
            <p:nvPr/>
          </p:nvPicPr>
          <p:blipFill rotWithShape="1">
            <a:blip r:embed="rId7">
              <a:alphaModFix/>
            </a:blip>
            <a:srcRect l="6518" t="2903" r="6456"/>
            <a:stretch/>
          </p:blipFill>
          <p:spPr>
            <a:xfrm>
              <a:off x="7781600" y="4945247"/>
              <a:ext cx="2196547" cy="545647"/>
            </a:xfrm>
            <a:prstGeom prst="rect">
              <a:avLst/>
            </a:prstGeom>
            <a:noFill/>
            <a:ln>
              <a:noFill/>
            </a:ln>
          </p:spPr>
        </p:pic>
        <p:pic>
          <p:nvPicPr>
            <p:cNvPr id="72" name="Google Shape;72;g3577421c70c_0_63"/>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73" name="Google Shape;73;g3577421c70c_0_63"/>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74" name="Google Shape;74;g3577421c70c_0_63"/>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75" name="Google Shape;75;g3577421c70c_0_63"/>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76" name="Google Shape;76;g3577421c70c_0_63"/>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421;g3577421c70c_0_40">
            <a:extLst>
              <a:ext uri="{FF2B5EF4-FFF2-40B4-BE49-F238E27FC236}">
                <a16:creationId xmlns:a16="http://schemas.microsoft.com/office/drawing/2014/main" id="{68117FCF-F2F6-27AC-D246-5D529B4B240E}"/>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77"/>
        <p:cNvGrpSpPr/>
        <p:nvPr/>
      </p:nvGrpSpPr>
      <p:grpSpPr>
        <a:xfrm>
          <a:off x="0" y="0"/>
          <a:ext cx="0" cy="0"/>
          <a:chOff x="0" y="0"/>
          <a:chExt cx="0" cy="0"/>
        </a:xfrm>
      </p:grpSpPr>
      <p:sp>
        <p:nvSpPr>
          <p:cNvPr id="78" name="Google Shape;78;g3577421c70c_0_6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g3577421c70c_0_6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48235"/>
          </a:srgbClr>
        </a:solid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0"/>
          <p:cNvSpPr txBox="1">
            <a:spLocks noGrp="1"/>
          </p:cNvSpPr>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0"/>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36" name="Google Shape;36;p13"/>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57"/>
        <p:cNvGrpSpPr/>
        <p:nvPr/>
      </p:nvGrpSpPr>
      <p:grpSpPr>
        <a:xfrm>
          <a:off x="0" y="0"/>
          <a:ext cx="0" cy="0"/>
          <a:chOff x="0" y="0"/>
          <a:chExt cx="0" cy="0"/>
        </a:xfrm>
      </p:grpSpPr>
      <p:sp>
        <p:nvSpPr>
          <p:cNvPr id="58" name="Google Shape;58;g3577421c70c_0_57"/>
          <p:cNvSpPr/>
          <p:nvPr/>
        </p:nvSpPr>
        <p:spPr>
          <a:xfrm>
            <a:off x="0" y="0"/>
            <a:ext cx="12192000" cy="7974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59" name="Google Shape;59;g3577421c70c_0_5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hyperlink" Target="https://dl.acm.org/doi/book/10.1145/3106077" TargetMode="External"/><Relationship Id="rId7" Type="http://schemas.openxmlformats.org/officeDocument/2006/relationships/hyperlink" Target="https://publications.jrc.ec.europa.eu/repository/handle/JRC128347"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hyperlink" Target="https://www.consilium.europa.eu/en/infographics/digital-decade/#:~:text=The%20EU's%20targets%20for%20a,infrastructures%2C%20businesses%20and%20public%20services." TargetMode="External"/><Relationship Id="rId5" Type="http://schemas.openxmlformats.org/officeDocument/2006/relationships/hyperlink" Target="https://ec.europa.eu/eurostat/statistics-explained/index.php?title=ICT_specialists_in_employment" TargetMode="External"/><Relationship Id="rId4" Type="http://schemas.openxmlformats.org/officeDocument/2006/relationships/hyperlink" Target="https://data.europa.eu/doi/10.2759/23401"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thinker.ucd.ie/resources/framework-and-toolkit/"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ec.europa.eu/eurostat/statistics-explained/index.php?title=ICT_specialists_in_employment"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hyperlink" Target="https://eige.europa.eu/gender-equality-index/2022" TargetMode="External"/><Relationship Id="rId4" Type="http://schemas.openxmlformats.org/officeDocument/2006/relationships/hyperlink" Target="https://data.europa.eu/doi/10.2759/23401"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www.youtube.com/@JanH119/videos" TargetMode="External"/><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3" Type="http://schemas.openxmlformats.org/officeDocument/2006/relationships/hyperlink" Target="https://doi.org/10.1007/978-3-031-05061-9_34" TargetMode="External"/><Relationship Id="rId7" Type="http://schemas.openxmlformats.org/officeDocument/2006/relationships/hyperlink" Target="https://eige.europa.eu/gender-equality-index/2022" TargetMode="External"/><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hyperlink" Target="https://ec.europa.eu/eurostat/statistics-explained/index.php?title=ICT_specialists_in_employment" TargetMode="External"/><Relationship Id="rId5" Type="http://schemas.openxmlformats.org/officeDocument/2006/relationships/hyperlink" Target="https://data.europa.eu/doi/10.2759/23401" TargetMode="External"/><Relationship Id="rId4" Type="http://schemas.openxmlformats.org/officeDocument/2006/relationships/hyperlink" Target="https://doi.org/10.1007/BF02319856" TargetMode="External"/></Relationships>
</file>

<file path=ppt/slides/_rels/slide3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hyperlink" Target="https://thinker.ucd.ie/elearning/" TargetMode="External"/><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32.xml"/><Relationship Id="rId1" Type="http://schemas.openxmlformats.org/officeDocument/2006/relationships/slideLayout" Target="../slideLayouts/slideLayout5.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5" Type="http://schemas.openxmlformats.org/officeDocument/2006/relationships/hyperlink" Target="https://creativecommons.org/licenses/by-nc-nd/4.0/" TargetMode="External"/><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42.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9444"/>
              <a:buFont typeface="Calibri"/>
              <a:buNone/>
            </a:pPr>
            <a:r>
              <a:rPr lang="en-US"/>
              <a:t>WP3: Teacher training for authentic and gender inclusive informatics education</a:t>
            </a:r>
            <a:endParaRPr/>
          </a:p>
        </p:txBody>
      </p:sp>
      <p:sp>
        <p:nvSpPr>
          <p:cNvPr id="85" name="Google Shape;85;p3"/>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1000"/>
              </a:spcBef>
              <a:spcAft>
                <a:spcPts val="0"/>
              </a:spcAft>
              <a:buClr>
                <a:schemeClr val="dk1"/>
              </a:buClr>
              <a:buSzPts val="1600"/>
              <a:buNone/>
            </a:pPr>
            <a:r>
              <a:rPr lang="en-US"/>
              <a:t>THINKER training course for primary and secondary education</a:t>
            </a:r>
            <a:endParaRPr/>
          </a:p>
          <a:p>
            <a:pPr marL="457200" lvl="0" indent="-406400" algn="l" rtl="0">
              <a:lnSpc>
                <a:spcPct val="90000"/>
              </a:lnSpc>
              <a:spcBef>
                <a:spcPts val="1000"/>
              </a:spcBef>
              <a:spcAft>
                <a:spcPts val="0"/>
              </a:spcAft>
              <a:buClr>
                <a:schemeClr val="dk1"/>
              </a:buClr>
              <a:buSzPts val="1600"/>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g3482da58d6e_0_45"/>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The need for the THINKER approach - 1</a:t>
            </a:r>
            <a:endParaRPr/>
          </a:p>
        </p:txBody>
      </p:sp>
      <p:sp>
        <p:nvSpPr>
          <p:cNvPr id="163" name="Google Shape;163;g3482da58d6e_0_45"/>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marR="0" lvl="0" indent="-368300" algn="l" rtl="0">
              <a:lnSpc>
                <a:spcPct val="90000"/>
              </a:lnSpc>
              <a:spcBef>
                <a:spcPts val="1000"/>
              </a:spcBef>
              <a:spcAft>
                <a:spcPts val="0"/>
              </a:spcAft>
              <a:buSzPts val="2200"/>
              <a:buChar char="●"/>
            </a:pPr>
            <a:r>
              <a:rPr lang="en-US" b="1"/>
              <a:t>The need for a new approach:</a:t>
            </a:r>
            <a:endParaRPr b="1"/>
          </a:p>
          <a:p>
            <a:pPr marL="914400" marR="0" lvl="1" indent="-342900" algn="l" rtl="0">
              <a:lnSpc>
                <a:spcPct val="90000"/>
              </a:lnSpc>
              <a:spcBef>
                <a:spcPts val="0"/>
              </a:spcBef>
              <a:spcAft>
                <a:spcPts val="0"/>
              </a:spcAft>
              <a:buSzPts val="1800"/>
              <a:buChar char="○"/>
            </a:pPr>
            <a:r>
              <a:rPr lang="en-US"/>
              <a:t>The THINKER framework  was developed to address critical issues in European informatics education.</a:t>
            </a:r>
            <a:endParaRPr/>
          </a:p>
          <a:p>
            <a:pPr marL="0" marR="0" lvl="0" indent="0" algn="l" rtl="0">
              <a:lnSpc>
                <a:spcPct val="90000"/>
              </a:lnSpc>
              <a:spcBef>
                <a:spcPts val="1000"/>
              </a:spcBef>
              <a:spcAft>
                <a:spcPts val="0"/>
              </a:spcAft>
              <a:buSzPts val="2200"/>
              <a:buNone/>
            </a:pPr>
            <a:endParaRPr/>
          </a:p>
          <a:p>
            <a:pPr marL="457200" marR="0" lvl="0" indent="-368300" algn="l" rtl="0">
              <a:lnSpc>
                <a:spcPct val="90000"/>
              </a:lnSpc>
              <a:spcBef>
                <a:spcPts val="1000"/>
              </a:spcBef>
              <a:spcAft>
                <a:spcPts val="0"/>
              </a:spcAft>
              <a:buSzPts val="2200"/>
              <a:buChar char="●"/>
            </a:pPr>
            <a:r>
              <a:rPr lang="en-US" b="1"/>
              <a:t>Identified challenges:</a:t>
            </a:r>
            <a:endParaRPr b="1"/>
          </a:p>
          <a:p>
            <a:pPr marL="914400" marR="0" lvl="1" indent="-342900" algn="l" rtl="0">
              <a:lnSpc>
                <a:spcPct val="90000"/>
              </a:lnSpc>
              <a:spcBef>
                <a:spcPts val="0"/>
              </a:spcBef>
              <a:spcAft>
                <a:spcPts val="0"/>
              </a:spcAft>
              <a:buSzPts val="1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Fragmented &amp; inconsistent curricula (</a:t>
            </a:r>
            <a:r>
              <a:rPr lang="en-US" u="sng">
                <a:solidFill>
                  <a:schemeClr val="hlink"/>
                </a:solidFill>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Committee on European Computing Education, 2017</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endParaRPr>
          </a:p>
          <a:p>
            <a:pPr marL="914400" marR="0" lvl="1" indent="-342900" algn="l" rtl="0">
              <a:lnSpc>
                <a:spcPct val="90000"/>
              </a:lnSpc>
              <a:spcBef>
                <a:spcPts val="0"/>
              </a:spcBef>
              <a:spcAft>
                <a:spcPts val="0"/>
              </a:spcAft>
              <a:buSzPts val="1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Lack of student understanding (</a:t>
            </a:r>
            <a:r>
              <a:rPr lang="en-US" u="sng">
                <a:solidFill>
                  <a:schemeClr val="hlink"/>
                </a:solidFill>
                <a:hlinkClick r:id="rId4"/>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European Commission, 2019</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rPr>
              <a:t>)</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endParaRPr>
          </a:p>
          <a:p>
            <a:pPr marL="914400" marR="0" lvl="1" indent="-342900" algn="l" rtl="0">
              <a:lnSpc>
                <a:spcPct val="90000"/>
              </a:lnSpc>
              <a:spcBef>
                <a:spcPts val="0"/>
              </a:spcBef>
              <a:spcAft>
                <a:spcPts val="0"/>
              </a:spcAft>
              <a:buSzPts val="1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Persistent gender imbalance (</a:t>
            </a:r>
            <a:r>
              <a:rPr lang="en-US" u="sng">
                <a:solidFill>
                  <a:schemeClr val="hlink"/>
                </a:solidFill>
                <a:hlinkClick r:id="rId5"/>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
                  </a:ext>
                </a:extLst>
              </a:rPr>
              <a:t>Eurostat, 2025</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rPr>
              <a:t>)</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endParaRPr>
          </a:p>
          <a:p>
            <a:pPr marL="914400" lvl="1" indent="-342900" algn="l" rtl="0">
              <a:lnSpc>
                <a:spcPct val="90000"/>
              </a:lnSpc>
              <a:spcBef>
                <a:spcPts val="0"/>
              </a:spcBef>
              <a:spcAft>
                <a:spcPts val="0"/>
              </a:spcAft>
              <a:buSzPts val="1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
                  </a:ext>
                </a:extLst>
              </a:rPr>
              <a:t>Digital skills gap &amp; ICT specialist shortage (</a:t>
            </a:r>
            <a:r>
              <a:rPr lang="en-US" u="sng">
                <a:solidFill>
                  <a:schemeClr val="hlink"/>
                </a:solidFill>
                <a:hlinkClick r:id="rId6"/>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rPr>
              <a:t>EU 2030 Goals</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
                  </a:ext>
                </a:extLst>
              </a:rPr>
              <a:t>)</a:t>
            </a:r>
            <a:endParaRPr sz="2200">
              <a:solidFill>
                <a:schemeClr val="accent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
                </a:ext>
              </a:extLst>
            </a:endParaRPr>
          </a:p>
          <a:p>
            <a:pPr marL="914400" marR="0" lvl="1" indent="-342900" algn="l" rtl="0">
              <a:lnSpc>
                <a:spcPct val="90000"/>
              </a:lnSpc>
              <a:spcBef>
                <a:spcPts val="0"/>
              </a:spcBef>
              <a:spcAft>
                <a:spcPts val="0"/>
              </a:spcAft>
              <a:buSzPts val="1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
                  </a:ext>
                </a:extLst>
              </a:rPr>
              <a:t>Insufficient focus on problem-solving &amp; product creation: (</a:t>
            </a:r>
            <a:r>
              <a:rPr lang="en-US" u="sng">
                <a:solidFill>
                  <a:schemeClr val="hlink"/>
                </a:solidFill>
                <a:hlinkClick r:id="rId7"/>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
                  </a:ext>
                </a:extLst>
              </a:rPr>
              <a:t>JRC Report</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
                  </a:ext>
                </a:extLst>
              </a:rPr>
              <a:t>)</a:t>
            </a:r>
            <a:endParaRPr/>
          </a:p>
          <a:p>
            <a:pPr marL="1371600" marR="0" lvl="2" indent="-320039" algn="l" rtl="0">
              <a:lnSpc>
                <a:spcPct val="90000"/>
              </a:lnSpc>
              <a:spcBef>
                <a:spcPts val="0"/>
              </a:spcBef>
              <a:spcAft>
                <a:spcPts val="0"/>
              </a:spcAft>
              <a:buSzPts val="1440"/>
              <a:buChar char="■"/>
            </a:pPr>
            <a:r>
              <a:rPr lang="en-US"/>
              <a:t>Latest JRC report highlights the need for curricula to prioritise practical skills.</a:t>
            </a:r>
            <a:endParaRPr/>
          </a:p>
          <a:p>
            <a:pPr marL="1371600" marR="0" lvl="2" indent="-320039" algn="l" rtl="0">
              <a:lnSpc>
                <a:spcPct val="90000"/>
              </a:lnSpc>
              <a:spcBef>
                <a:spcPts val="0"/>
              </a:spcBef>
              <a:spcAft>
                <a:spcPts val="0"/>
              </a:spcAft>
              <a:buSzPts val="1440"/>
              <a:buChar char="■"/>
            </a:pPr>
            <a:r>
              <a:rPr lang="en-US"/>
              <a:t>This gap hinders the development of essential competencies for the digital economy.</a:t>
            </a:r>
            <a:endParaRPr/>
          </a:p>
          <a:p>
            <a:pPr marL="0" marR="0" lvl="0" indent="0" algn="l" rtl="0">
              <a:lnSpc>
                <a:spcPct val="90000"/>
              </a:lnSpc>
              <a:spcBef>
                <a:spcPts val="1000"/>
              </a:spcBef>
              <a:spcAft>
                <a:spcPts val="0"/>
              </a:spcAft>
              <a:buSzPts val="2200"/>
              <a:buNone/>
            </a:pPr>
            <a:endParaRPr b="1"/>
          </a:p>
        </p:txBody>
      </p:sp>
      <p:pic>
        <p:nvPicPr>
          <p:cNvPr id="164" name="Google Shape;164;g3482da58d6e_0_45"/>
          <p:cNvPicPr preferRelativeResize="0"/>
          <p:nvPr/>
        </p:nvPicPr>
        <p:blipFill rotWithShape="1">
          <a:blip r:embed="rId8">
            <a:alphaModFix/>
          </a:blip>
          <a:srcRect/>
          <a:stretch/>
        </p:blipFill>
        <p:spPr>
          <a:xfrm>
            <a:off x="9778025" y="2977488"/>
            <a:ext cx="2076450" cy="3629025"/>
          </a:xfrm>
          <a:prstGeom prst="rect">
            <a:avLst/>
          </a:prstGeom>
          <a:noFill/>
          <a:ln>
            <a:noFill/>
          </a:ln>
        </p:spPr>
      </p:pic>
      <p:sp>
        <p:nvSpPr>
          <p:cNvPr id="165" name="Google Shape;165;g3482da58d6e_0_45"/>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g3482da58d6e_0_5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The need for the THINKER approach - 2</a:t>
            </a:r>
            <a:endParaRPr/>
          </a:p>
        </p:txBody>
      </p:sp>
      <p:sp>
        <p:nvSpPr>
          <p:cNvPr id="172" name="Google Shape;172;g3482da58d6e_0_52"/>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marR="0" lvl="0" indent="0" algn="just" rtl="0">
              <a:lnSpc>
                <a:spcPct val="90000"/>
              </a:lnSpc>
              <a:spcBef>
                <a:spcPts val="1000"/>
              </a:spcBef>
              <a:spcAft>
                <a:spcPts val="0"/>
              </a:spcAft>
              <a:buSzPts val="2200"/>
              <a:buNone/>
            </a:pPr>
            <a:r>
              <a:rPr lang="en-US" b="1"/>
              <a:t>Key gaps identified in the desk and field research conducted in Cyprus, Greece, the Netherlands, Ireland, Italy, and Croatia include</a:t>
            </a:r>
            <a:r>
              <a:rPr lang="en-US"/>
              <a:t>:</a:t>
            </a:r>
            <a:endParaRPr/>
          </a:p>
          <a:p>
            <a:pPr marL="457200" marR="0" lvl="0" indent="-368300" algn="just" rtl="0">
              <a:lnSpc>
                <a:spcPct val="90000"/>
              </a:lnSpc>
              <a:spcBef>
                <a:spcPts val="1000"/>
              </a:spcBef>
              <a:spcAft>
                <a:spcPts val="0"/>
              </a:spcAft>
              <a:buSzPts val="2200"/>
              <a:buChar char="●"/>
            </a:pPr>
            <a:r>
              <a:rPr lang="en-US" b="1"/>
              <a:t>Inconsistent implementation of authentic learning</a:t>
            </a:r>
            <a:r>
              <a:rPr lang="en-US"/>
              <a:t>: Difficulty in connecting theoretical concepts to real-world applications</a:t>
            </a:r>
            <a:endParaRPr/>
          </a:p>
          <a:p>
            <a:pPr marL="457200" marR="0" lvl="0" indent="-368300" algn="just" rtl="0">
              <a:lnSpc>
                <a:spcPct val="90000"/>
              </a:lnSpc>
              <a:spcBef>
                <a:spcPts val="0"/>
              </a:spcBef>
              <a:spcAft>
                <a:spcPts val="0"/>
              </a:spcAft>
              <a:buSzPts val="2200"/>
              <a:buChar char="●"/>
            </a:pPr>
            <a:r>
              <a:rPr lang="en-US" b="1"/>
              <a:t>Lack of gender inclusion</a:t>
            </a:r>
            <a:r>
              <a:rPr lang="en-US"/>
              <a:t>: Insufficient strategies to address gender imbalances and stereotypes in informatics</a:t>
            </a:r>
            <a:endParaRPr/>
          </a:p>
          <a:p>
            <a:pPr marL="457200" marR="0" lvl="0" indent="-368300" algn="just" rtl="0">
              <a:lnSpc>
                <a:spcPct val="90000"/>
              </a:lnSpc>
              <a:spcBef>
                <a:spcPts val="0"/>
              </a:spcBef>
              <a:spcAft>
                <a:spcPts val="0"/>
              </a:spcAft>
              <a:buSzPts val="2200"/>
              <a:buChar char="●"/>
            </a:pPr>
            <a:r>
              <a:rPr lang="en-US" b="1"/>
              <a:t>Varied curriculum structure</a:t>
            </a:r>
            <a:r>
              <a:rPr lang="en-US"/>
              <a:t>: Inconsistencies in how informatics is integrated into national curricula</a:t>
            </a:r>
            <a:endParaRPr/>
          </a:p>
          <a:p>
            <a:pPr marL="457200" marR="0" lvl="0" indent="-368300" algn="just" rtl="0">
              <a:lnSpc>
                <a:spcPct val="90000"/>
              </a:lnSpc>
              <a:spcBef>
                <a:spcPts val="0"/>
              </a:spcBef>
              <a:spcAft>
                <a:spcPts val="0"/>
              </a:spcAft>
              <a:buSzPts val="2200"/>
              <a:buChar char="●"/>
            </a:pPr>
            <a:r>
              <a:rPr lang="en-US" b="1"/>
              <a:t>Teacher preparedness</a:t>
            </a:r>
            <a:r>
              <a:rPr lang="en-US"/>
              <a:t>: Gaps in teacher training and professional development related to modern informatics pedagogies</a:t>
            </a:r>
            <a:endParaRPr/>
          </a:p>
        </p:txBody>
      </p:sp>
      <p:pic>
        <p:nvPicPr>
          <p:cNvPr id="173" name="Google Shape;173;g3482da58d6e_0_52"/>
          <p:cNvPicPr preferRelativeResize="0"/>
          <p:nvPr/>
        </p:nvPicPr>
        <p:blipFill rotWithShape="1">
          <a:blip r:embed="rId3">
            <a:alphaModFix/>
          </a:blip>
          <a:srcRect/>
          <a:stretch/>
        </p:blipFill>
        <p:spPr>
          <a:xfrm>
            <a:off x="10347250" y="3972322"/>
            <a:ext cx="1507225" cy="2634200"/>
          </a:xfrm>
          <a:prstGeom prst="rect">
            <a:avLst/>
          </a:prstGeom>
          <a:noFill/>
          <a:ln>
            <a:noFill/>
          </a:ln>
        </p:spPr>
      </p:pic>
      <p:sp>
        <p:nvSpPr>
          <p:cNvPr id="174" name="Google Shape;174;g3482da58d6e_0_52"/>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g348349fd051_0_1"/>
          <p:cNvSpPr txBox="1"/>
          <p:nvPr/>
        </p:nvSpPr>
        <p:spPr>
          <a:xfrm>
            <a:off x="2456275" y="6457850"/>
            <a:ext cx="80580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20000"/>
              </a:lnSpc>
              <a:spcBef>
                <a:spcPts val="0"/>
              </a:spcBef>
              <a:spcAft>
                <a:spcPts val="0"/>
              </a:spcAft>
              <a:buClr>
                <a:srgbClr val="000000"/>
              </a:buClr>
              <a:buSzPts val="1500"/>
              <a:buFont typeface="Arial"/>
              <a:buNone/>
            </a:pPr>
            <a:r>
              <a:rPr lang="en-US" sz="1500">
                <a:highlight>
                  <a:srgbClr val="FFFFFF"/>
                </a:highlight>
                <a:latin typeface="Calibri"/>
                <a:ea typeface="Calibri"/>
                <a:cs typeface="Calibri"/>
                <a:sym typeface="Calibri"/>
              </a:rPr>
              <a:t>THINKER</a:t>
            </a:r>
            <a:r>
              <a:rPr lang="en-US" sz="1500" b="0" i="0" u="none" strike="noStrike" cap="none">
                <a:solidFill>
                  <a:srgbClr val="000000"/>
                </a:solidFill>
                <a:highlight>
                  <a:srgbClr val="FFFFFF"/>
                </a:highlight>
                <a:latin typeface="Calibri"/>
                <a:ea typeface="Calibri"/>
                <a:cs typeface="Calibri"/>
                <a:sym typeface="Calibri"/>
              </a:rPr>
              <a:t> framework and toolkit: </a:t>
            </a:r>
            <a:r>
              <a:rPr lang="en-US" sz="1500" b="0" i="0" u="sng" strike="noStrike" cap="none">
                <a:solidFill>
                  <a:schemeClr val="hlink"/>
                </a:solidFill>
                <a:highlight>
                  <a:srgbClr val="FFFFFF"/>
                </a:highlight>
                <a:latin typeface="Calibri"/>
                <a:ea typeface="Calibri"/>
                <a:cs typeface="Calibri"/>
                <a:sym typeface="Calibri"/>
                <a:hlinkClick r:id="rId3"/>
              </a:rPr>
              <a:t>https://</a:t>
            </a:r>
            <a:r>
              <a:rPr lang="en-US" sz="1500" u="sng">
                <a:solidFill>
                  <a:schemeClr val="hlink"/>
                </a:solidFill>
                <a:highlight>
                  <a:srgbClr val="FFFFFF"/>
                </a:highlight>
                <a:latin typeface="Calibri"/>
                <a:ea typeface="Calibri"/>
                <a:cs typeface="Calibri"/>
                <a:sym typeface="Calibri"/>
                <a:hlinkClick r:id="rId3"/>
              </a:rPr>
              <a:t>THINKER.ucd.ie</a:t>
            </a:r>
            <a:r>
              <a:rPr lang="en-US" sz="1500" b="0" i="0" u="sng" strike="noStrike" cap="none">
                <a:solidFill>
                  <a:schemeClr val="hlink"/>
                </a:solidFill>
                <a:highlight>
                  <a:srgbClr val="FFFFFF"/>
                </a:highlight>
                <a:latin typeface="Calibri"/>
                <a:ea typeface="Calibri"/>
                <a:cs typeface="Calibri"/>
                <a:sym typeface="Calibri"/>
                <a:hlinkClick r:id="rId3"/>
              </a:rPr>
              <a:t>/resources/framework-and-toolkit/</a:t>
            </a:r>
            <a:r>
              <a:rPr lang="en-US" sz="1500" b="0" i="0" u="none" strike="noStrike" cap="none">
                <a:solidFill>
                  <a:srgbClr val="000000"/>
                </a:solidFill>
                <a:highlight>
                  <a:srgbClr val="FFFFFF"/>
                </a:highlight>
                <a:latin typeface="Calibri"/>
                <a:ea typeface="Calibri"/>
                <a:cs typeface="Calibri"/>
                <a:sym typeface="Calibri"/>
              </a:rPr>
              <a:t> </a:t>
            </a:r>
            <a:endParaRPr sz="1500" b="0" i="0" u="none" strike="noStrike" cap="none">
              <a:solidFill>
                <a:srgbClr val="000000"/>
              </a:solidFill>
              <a:highlight>
                <a:srgbClr val="FFFFFF"/>
              </a:highlight>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500"/>
              <a:buFont typeface="Arial"/>
              <a:buNone/>
            </a:pPr>
            <a:endParaRPr sz="1500" b="0" i="0" u="none" strike="noStrike" cap="none">
              <a:solidFill>
                <a:srgbClr val="000000"/>
              </a:solidFill>
              <a:highlight>
                <a:srgbClr val="FFFFFF"/>
              </a:highlight>
              <a:latin typeface="Calibri"/>
              <a:ea typeface="Calibri"/>
              <a:cs typeface="Calibri"/>
              <a:sym typeface="Calibri"/>
            </a:endParaRPr>
          </a:p>
        </p:txBody>
      </p:sp>
      <p:sp>
        <p:nvSpPr>
          <p:cNvPr id="181" name="Google Shape;181;g348349fd051_0_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The THINKER framework</a:t>
            </a:r>
            <a:endParaRPr/>
          </a:p>
        </p:txBody>
      </p:sp>
      <p:pic>
        <p:nvPicPr>
          <p:cNvPr id="182" name="Google Shape;182;g348349fd051_0_1"/>
          <p:cNvPicPr preferRelativeResize="0"/>
          <p:nvPr/>
        </p:nvPicPr>
        <p:blipFill rotWithShape="1">
          <a:blip r:embed="rId4">
            <a:alphaModFix/>
          </a:blip>
          <a:srcRect/>
          <a:stretch/>
        </p:blipFill>
        <p:spPr>
          <a:xfrm>
            <a:off x="2041200" y="835692"/>
            <a:ext cx="8058062" cy="575575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g348349fd051_0_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The THINKER framework - informatics areas &amp; competencies</a:t>
            </a:r>
            <a:endParaRPr/>
          </a:p>
        </p:txBody>
      </p:sp>
      <p:sp>
        <p:nvSpPr>
          <p:cNvPr id="189" name="Google Shape;189;g348349fd051_0_11"/>
          <p:cNvSpPr/>
          <p:nvPr/>
        </p:nvSpPr>
        <p:spPr>
          <a:xfrm>
            <a:off x="285975" y="9036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Data &amp; Information</a:t>
            </a:r>
            <a:endParaRPr sz="1700" b="0" i="0" u="none" strike="noStrike" cap="none">
              <a:solidFill>
                <a:srgbClr val="000000"/>
              </a:solidFill>
              <a:latin typeface="Calibri"/>
              <a:ea typeface="Calibri"/>
              <a:cs typeface="Calibri"/>
              <a:sym typeface="Calibri"/>
            </a:endParaRPr>
          </a:p>
        </p:txBody>
      </p:sp>
      <p:sp>
        <p:nvSpPr>
          <p:cNvPr id="190" name="Google Shape;190;g348349fd051_0_11"/>
          <p:cNvSpPr/>
          <p:nvPr/>
        </p:nvSpPr>
        <p:spPr>
          <a:xfrm>
            <a:off x="438375" y="14370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Algorithms</a:t>
            </a:r>
            <a:endParaRPr sz="1700" b="0" i="0" u="none" strike="noStrike" cap="none">
              <a:solidFill>
                <a:srgbClr val="000000"/>
              </a:solidFill>
              <a:latin typeface="Calibri"/>
              <a:ea typeface="Calibri"/>
              <a:cs typeface="Calibri"/>
              <a:sym typeface="Calibri"/>
            </a:endParaRPr>
          </a:p>
        </p:txBody>
      </p:sp>
      <p:sp>
        <p:nvSpPr>
          <p:cNvPr id="191" name="Google Shape;191;g348349fd051_0_11"/>
          <p:cNvSpPr/>
          <p:nvPr/>
        </p:nvSpPr>
        <p:spPr>
          <a:xfrm>
            <a:off x="590775" y="19704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Programming	</a:t>
            </a:r>
            <a:endParaRPr sz="1700" b="0" i="0" u="none" strike="noStrike" cap="none">
              <a:solidFill>
                <a:srgbClr val="000000"/>
              </a:solidFill>
              <a:latin typeface="Calibri"/>
              <a:ea typeface="Calibri"/>
              <a:cs typeface="Calibri"/>
              <a:sym typeface="Calibri"/>
            </a:endParaRPr>
          </a:p>
        </p:txBody>
      </p:sp>
      <p:sp>
        <p:nvSpPr>
          <p:cNvPr id="192" name="Google Shape;192;g348349fd051_0_11"/>
          <p:cNvSpPr/>
          <p:nvPr/>
        </p:nvSpPr>
        <p:spPr>
          <a:xfrm>
            <a:off x="743175" y="25038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Computing systems</a:t>
            </a:r>
            <a:endParaRPr sz="1700" b="0" i="0" u="none" strike="noStrike" cap="none">
              <a:solidFill>
                <a:srgbClr val="000000"/>
              </a:solidFill>
              <a:latin typeface="Calibri"/>
              <a:ea typeface="Calibri"/>
              <a:cs typeface="Calibri"/>
              <a:sym typeface="Calibri"/>
            </a:endParaRPr>
          </a:p>
        </p:txBody>
      </p:sp>
      <p:sp>
        <p:nvSpPr>
          <p:cNvPr id="193" name="Google Shape;193;g348349fd051_0_11"/>
          <p:cNvSpPr/>
          <p:nvPr/>
        </p:nvSpPr>
        <p:spPr>
          <a:xfrm>
            <a:off x="895575" y="30372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Networks and communications</a:t>
            </a:r>
            <a:endParaRPr sz="1700" b="0" i="0" u="none" strike="noStrike" cap="none">
              <a:solidFill>
                <a:srgbClr val="000000"/>
              </a:solidFill>
              <a:latin typeface="Calibri"/>
              <a:ea typeface="Calibri"/>
              <a:cs typeface="Calibri"/>
              <a:sym typeface="Calibri"/>
            </a:endParaRPr>
          </a:p>
        </p:txBody>
      </p:sp>
      <p:sp>
        <p:nvSpPr>
          <p:cNvPr id="194" name="Google Shape;194;g348349fd051_0_11"/>
          <p:cNvSpPr/>
          <p:nvPr/>
        </p:nvSpPr>
        <p:spPr>
          <a:xfrm>
            <a:off x="1047975" y="35706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Human - Computer interaction</a:t>
            </a:r>
            <a:endParaRPr sz="1700" b="0" i="0" u="none" strike="noStrike" cap="none">
              <a:solidFill>
                <a:srgbClr val="000000"/>
              </a:solidFill>
              <a:latin typeface="Calibri"/>
              <a:ea typeface="Calibri"/>
              <a:cs typeface="Calibri"/>
              <a:sym typeface="Calibri"/>
            </a:endParaRPr>
          </a:p>
        </p:txBody>
      </p:sp>
      <p:sp>
        <p:nvSpPr>
          <p:cNvPr id="195" name="Google Shape;195;g348349fd051_0_11"/>
          <p:cNvSpPr/>
          <p:nvPr/>
        </p:nvSpPr>
        <p:spPr>
          <a:xfrm>
            <a:off x="1200375" y="41040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Design &amp; Development</a:t>
            </a:r>
            <a:endParaRPr sz="1700" b="0" i="0" u="none" strike="noStrike" cap="none">
              <a:solidFill>
                <a:srgbClr val="000000"/>
              </a:solidFill>
              <a:latin typeface="Calibri"/>
              <a:ea typeface="Calibri"/>
              <a:cs typeface="Calibri"/>
              <a:sym typeface="Calibri"/>
            </a:endParaRPr>
          </a:p>
        </p:txBody>
      </p:sp>
      <p:sp>
        <p:nvSpPr>
          <p:cNvPr id="196" name="Google Shape;196;g348349fd051_0_11"/>
          <p:cNvSpPr/>
          <p:nvPr/>
        </p:nvSpPr>
        <p:spPr>
          <a:xfrm>
            <a:off x="1352775" y="46374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Digital creativity</a:t>
            </a:r>
            <a:endParaRPr sz="1700" b="0" i="0" u="none" strike="noStrike" cap="none">
              <a:solidFill>
                <a:srgbClr val="000000"/>
              </a:solidFill>
              <a:latin typeface="Calibri"/>
              <a:ea typeface="Calibri"/>
              <a:cs typeface="Calibri"/>
              <a:sym typeface="Calibri"/>
            </a:endParaRPr>
          </a:p>
        </p:txBody>
      </p:sp>
      <p:sp>
        <p:nvSpPr>
          <p:cNvPr id="197" name="Google Shape;197;g348349fd051_0_11"/>
          <p:cNvSpPr/>
          <p:nvPr/>
        </p:nvSpPr>
        <p:spPr>
          <a:xfrm>
            <a:off x="1505175" y="51708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Modeling and simulation</a:t>
            </a:r>
            <a:endParaRPr sz="1700" b="0" i="0" u="none" strike="noStrike" cap="none">
              <a:solidFill>
                <a:srgbClr val="000000"/>
              </a:solidFill>
              <a:latin typeface="Calibri"/>
              <a:ea typeface="Calibri"/>
              <a:cs typeface="Calibri"/>
              <a:sym typeface="Calibri"/>
            </a:endParaRPr>
          </a:p>
        </p:txBody>
      </p:sp>
      <p:sp>
        <p:nvSpPr>
          <p:cNvPr id="198" name="Google Shape;198;g348349fd051_0_11"/>
          <p:cNvSpPr/>
          <p:nvPr/>
        </p:nvSpPr>
        <p:spPr>
          <a:xfrm>
            <a:off x="1657575" y="57042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Privacy, safety, security</a:t>
            </a:r>
            <a:endParaRPr sz="1700" b="0" i="0" u="none" strike="noStrike" cap="none">
              <a:solidFill>
                <a:srgbClr val="000000"/>
              </a:solidFill>
              <a:latin typeface="Calibri"/>
              <a:ea typeface="Calibri"/>
              <a:cs typeface="Calibri"/>
              <a:sym typeface="Calibri"/>
            </a:endParaRPr>
          </a:p>
        </p:txBody>
      </p:sp>
      <p:sp>
        <p:nvSpPr>
          <p:cNvPr id="199" name="Google Shape;199;g348349fd051_0_11"/>
          <p:cNvSpPr/>
          <p:nvPr/>
        </p:nvSpPr>
        <p:spPr>
          <a:xfrm>
            <a:off x="1809975" y="62376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Responsibility and empowerment</a:t>
            </a:r>
            <a:endParaRPr sz="1700" b="0" i="0" u="none" strike="noStrike" cap="none">
              <a:solidFill>
                <a:srgbClr val="000000"/>
              </a:solidFill>
              <a:latin typeface="Calibri"/>
              <a:ea typeface="Calibri"/>
              <a:cs typeface="Calibri"/>
              <a:sym typeface="Calibri"/>
            </a:endParaRPr>
          </a:p>
        </p:txBody>
      </p:sp>
      <p:pic>
        <p:nvPicPr>
          <p:cNvPr id="200" name="Google Shape;200;g348349fd051_0_11"/>
          <p:cNvPicPr preferRelativeResize="0"/>
          <p:nvPr/>
        </p:nvPicPr>
        <p:blipFill rotWithShape="1">
          <a:blip r:embed="rId3">
            <a:alphaModFix/>
          </a:blip>
          <a:srcRect/>
          <a:stretch/>
        </p:blipFill>
        <p:spPr>
          <a:xfrm>
            <a:off x="9541875" y="797442"/>
            <a:ext cx="2409825" cy="20002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g348349fd051_0_4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The THINKER framework - authentic learning</a:t>
            </a:r>
            <a:endParaRPr/>
          </a:p>
        </p:txBody>
      </p:sp>
      <p:pic>
        <p:nvPicPr>
          <p:cNvPr id="207" name="Google Shape;207;g348349fd051_0_42"/>
          <p:cNvPicPr preferRelativeResize="0"/>
          <p:nvPr/>
        </p:nvPicPr>
        <p:blipFill rotWithShape="1">
          <a:blip r:embed="rId3">
            <a:alphaModFix/>
          </a:blip>
          <a:srcRect/>
          <a:stretch/>
        </p:blipFill>
        <p:spPr>
          <a:xfrm>
            <a:off x="3224576" y="949850"/>
            <a:ext cx="5742750" cy="3825925"/>
          </a:xfrm>
          <a:prstGeom prst="rect">
            <a:avLst/>
          </a:prstGeom>
          <a:noFill/>
          <a:ln>
            <a:noFill/>
          </a:ln>
        </p:spPr>
      </p:pic>
      <p:pic>
        <p:nvPicPr>
          <p:cNvPr id="208" name="Google Shape;208;g348349fd051_0_42"/>
          <p:cNvPicPr preferRelativeResize="0"/>
          <p:nvPr/>
        </p:nvPicPr>
        <p:blipFill rotWithShape="1">
          <a:blip r:embed="rId4">
            <a:alphaModFix/>
          </a:blip>
          <a:srcRect/>
          <a:stretch/>
        </p:blipFill>
        <p:spPr>
          <a:xfrm>
            <a:off x="9399462" y="949842"/>
            <a:ext cx="2640137" cy="1760091"/>
          </a:xfrm>
          <a:prstGeom prst="rect">
            <a:avLst/>
          </a:prstGeom>
          <a:noFill/>
          <a:ln>
            <a:noFill/>
          </a:ln>
        </p:spPr>
      </p:pic>
      <p:sp>
        <p:nvSpPr>
          <p:cNvPr id="209" name="Google Shape;209;g348349fd051_0_42"/>
          <p:cNvSpPr txBox="1"/>
          <p:nvPr/>
        </p:nvSpPr>
        <p:spPr>
          <a:xfrm>
            <a:off x="9399375" y="2862325"/>
            <a:ext cx="2640300" cy="566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Authentic context -real-world problems</a:t>
            </a:r>
            <a:endParaRPr sz="1400" b="0" i="0" u="none" strike="noStrike" cap="none">
              <a:solidFill>
                <a:srgbClr val="000000"/>
              </a:solidFill>
              <a:latin typeface="Calibri"/>
              <a:ea typeface="Calibri"/>
              <a:cs typeface="Calibri"/>
              <a:sym typeface="Calibri"/>
            </a:endParaRPr>
          </a:p>
        </p:txBody>
      </p:sp>
      <p:pic>
        <p:nvPicPr>
          <p:cNvPr id="210" name="Google Shape;210;g348349fd051_0_42"/>
          <p:cNvPicPr preferRelativeResize="0"/>
          <p:nvPr/>
        </p:nvPicPr>
        <p:blipFill rotWithShape="1">
          <a:blip r:embed="rId5">
            <a:alphaModFix/>
          </a:blip>
          <a:srcRect/>
          <a:stretch/>
        </p:blipFill>
        <p:spPr>
          <a:xfrm>
            <a:off x="9399450" y="3921650"/>
            <a:ext cx="2640150" cy="1484193"/>
          </a:xfrm>
          <a:prstGeom prst="rect">
            <a:avLst/>
          </a:prstGeom>
          <a:noFill/>
          <a:ln>
            <a:noFill/>
          </a:ln>
        </p:spPr>
      </p:pic>
      <p:sp>
        <p:nvSpPr>
          <p:cNvPr id="211" name="Google Shape;211;g348349fd051_0_42"/>
          <p:cNvSpPr txBox="1"/>
          <p:nvPr/>
        </p:nvSpPr>
        <p:spPr>
          <a:xfrm>
            <a:off x="9399375" y="5605525"/>
            <a:ext cx="2640300" cy="566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Authentic task: Meaningful problem-solving</a:t>
            </a:r>
            <a:endParaRPr sz="1400" b="0" i="0" u="none" strike="noStrike" cap="none">
              <a:solidFill>
                <a:srgbClr val="000000"/>
              </a:solidFill>
              <a:latin typeface="Calibri"/>
              <a:ea typeface="Calibri"/>
              <a:cs typeface="Calibri"/>
              <a:sym typeface="Calibri"/>
            </a:endParaRPr>
          </a:p>
        </p:txBody>
      </p:sp>
      <p:pic>
        <p:nvPicPr>
          <p:cNvPr id="212" name="Google Shape;212;g348349fd051_0_42"/>
          <p:cNvPicPr preferRelativeResize="0"/>
          <p:nvPr/>
        </p:nvPicPr>
        <p:blipFill rotWithShape="1">
          <a:blip r:embed="rId6">
            <a:alphaModFix/>
          </a:blip>
          <a:srcRect/>
          <a:stretch/>
        </p:blipFill>
        <p:spPr>
          <a:xfrm>
            <a:off x="152400" y="949842"/>
            <a:ext cx="2640137" cy="1760091"/>
          </a:xfrm>
          <a:prstGeom prst="rect">
            <a:avLst/>
          </a:prstGeom>
          <a:noFill/>
          <a:ln>
            <a:noFill/>
          </a:ln>
        </p:spPr>
      </p:pic>
      <p:sp>
        <p:nvSpPr>
          <p:cNvPr id="213" name="Google Shape;213;g348349fd051_0_42"/>
          <p:cNvSpPr txBox="1"/>
          <p:nvPr/>
        </p:nvSpPr>
        <p:spPr>
          <a:xfrm>
            <a:off x="179175" y="2862325"/>
            <a:ext cx="2640300" cy="566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Collaboration</a:t>
            </a:r>
            <a:endParaRPr sz="1400" b="0" i="0" u="none" strike="noStrike" cap="none">
              <a:solidFill>
                <a:srgbClr val="000000"/>
              </a:solidFill>
              <a:latin typeface="Calibri"/>
              <a:ea typeface="Calibri"/>
              <a:cs typeface="Calibri"/>
              <a:sym typeface="Calibri"/>
            </a:endParaRPr>
          </a:p>
        </p:txBody>
      </p:sp>
      <p:pic>
        <p:nvPicPr>
          <p:cNvPr id="214" name="Google Shape;214;g348349fd051_0_42"/>
          <p:cNvPicPr preferRelativeResize="0"/>
          <p:nvPr/>
        </p:nvPicPr>
        <p:blipFill rotWithShape="1">
          <a:blip r:embed="rId7">
            <a:alphaModFix/>
          </a:blip>
          <a:srcRect/>
          <a:stretch/>
        </p:blipFill>
        <p:spPr>
          <a:xfrm>
            <a:off x="206050" y="3429000"/>
            <a:ext cx="2640137" cy="1980103"/>
          </a:xfrm>
          <a:prstGeom prst="rect">
            <a:avLst/>
          </a:prstGeom>
          <a:noFill/>
          <a:ln>
            <a:noFill/>
          </a:ln>
        </p:spPr>
      </p:pic>
      <p:sp>
        <p:nvSpPr>
          <p:cNvPr id="215" name="Google Shape;215;g348349fd051_0_42"/>
          <p:cNvSpPr txBox="1"/>
          <p:nvPr/>
        </p:nvSpPr>
        <p:spPr>
          <a:xfrm>
            <a:off x="255375" y="5605525"/>
            <a:ext cx="2640300" cy="566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Reflection</a:t>
            </a:r>
            <a:endParaRPr sz="1400" b="0" i="0" u="none" strike="noStrike" cap="none">
              <a:solidFill>
                <a:srgbClr val="000000"/>
              </a:solidFill>
              <a:latin typeface="Calibri"/>
              <a:ea typeface="Calibri"/>
              <a:cs typeface="Calibri"/>
              <a:sym typeface="Calibri"/>
            </a:endParaRPr>
          </a:p>
        </p:txBody>
      </p:sp>
      <p:pic>
        <p:nvPicPr>
          <p:cNvPr id="216" name="Google Shape;216;g348349fd051_0_42"/>
          <p:cNvPicPr preferRelativeResize="0"/>
          <p:nvPr/>
        </p:nvPicPr>
        <p:blipFill rotWithShape="1">
          <a:blip r:embed="rId8">
            <a:alphaModFix/>
          </a:blip>
          <a:srcRect/>
          <a:stretch/>
        </p:blipFill>
        <p:spPr>
          <a:xfrm>
            <a:off x="4863450" y="4928175"/>
            <a:ext cx="2227814" cy="1484200"/>
          </a:xfrm>
          <a:prstGeom prst="rect">
            <a:avLst/>
          </a:prstGeom>
          <a:noFill/>
          <a:ln>
            <a:noFill/>
          </a:ln>
        </p:spPr>
      </p:pic>
      <p:sp>
        <p:nvSpPr>
          <p:cNvPr id="217" name="Google Shape;217;g348349fd051_0_42"/>
          <p:cNvSpPr txBox="1"/>
          <p:nvPr/>
        </p:nvSpPr>
        <p:spPr>
          <a:xfrm>
            <a:off x="4598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Assessment</a:t>
            </a:r>
            <a:endParaRPr sz="1400" b="0" i="0" u="none" strike="noStrike" cap="none">
              <a:solidFill>
                <a:srgbClr val="000000"/>
              </a:solidFill>
              <a:latin typeface="Calibri"/>
              <a:ea typeface="Calibri"/>
              <a:cs typeface="Calibri"/>
              <a:sym typeface="Calibri"/>
            </a:endParaRPr>
          </a:p>
        </p:txBody>
      </p:sp>
      <p:sp>
        <p:nvSpPr>
          <p:cNvPr id="218" name="Google Shape;218;g348349fd051_0_42"/>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Images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cxnSp>
        <p:nvCxnSpPr>
          <p:cNvPr id="224" name="Google Shape;224;g349161778f7_0_11"/>
          <p:cNvCxnSpPr/>
          <p:nvPr/>
        </p:nvCxnSpPr>
        <p:spPr>
          <a:xfrm>
            <a:off x="3732900" y="4323675"/>
            <a:ext cx="22500" cy="717300"/>
          </a:xfrm>
          <a:prstGeom prst="straightConnector1">
            <a:avLst/>
          </a:prstGeom>
          <a:noFill/>
          <a:ln w="9525" cap="flat" cmpd="sng">
            <a:solidFill>
              <a:schemeClr val="dk2"/>
            </a:solidFill>
            <a:prstDash val="solid"/>
            <a:round/>
            <a:headEnd type="none" w="sm" len="sm"/>
            <a:tailEnd type="none" w="sm" len="sm"/>
          </a:ln>
        </p:spPr>
      </p:cxnSp>
      <p:cxnSp>
        <p:nvCxnSpPr>
          <p:cNvPr id="225" name="Google Shape;225;g349161778f7_0_11"/>
          <p:cNvCxnSpPr/>
          <p:nvPr/>
        </p:nvCxnSpPr>
        <p:spPr>
          <a:xfrm>
            <a:off x="6095100" y="4323675"/>
            <a:ext cx="22500" cy="717300"/>
          </a:xfrm>
          <a:prstGeom prst="straightConnector1">
            <a:avLst/>
          </a:prstGeom>
          <a:noFill/>
          <a:ln w="9525" cap="flat" cmpd="sng">
            <a:solidFill>
              <a:schemeClr val="dk2"/>
            </a:solidFill>
            <a:prstDash val="solid"/>
            <a:round/>
            <a:headEnd type="none" w="sm" len="sm"/>
            <a:tailEnd type="none" w="sm" len="sm"/>
          </a:ln>
        </p:spPr>
      </p:cxnSp>
      <p:cxnSp>
        <p:nvCxnSpPr>
          <p:cNvPr id="226" name="Google Shape;226;g349161778f7_0_11"/>
          <p:cNvCxnSpPr/>
          <p:nvPr/>
        </p:nvCxnSpPr>
        <p:spPr>
          <a:xfrm>
            <a:off x="8457300" y="4323675"/>
            <a:ext cx="22500" cy="717300"/>
          </a:xfrm>
          <a:prstGeom prst="straightConnector1">
            <a:avLst/>
          </a:prstGeom>
          <a:noFill/>
          <a:ln w="9525" cap="flat" cmpd="sng">
            <a:solidFill>
              <a:schemeClr val="dk2"/>
            </a:solidFill>
            <a:prstDash val="solid"/>
            <a:round/>
            <a:headEnd type="none" w="sm" len="sm"/>
            <a:tailEnd type="none" w="sm" len="sm"/>
          </a:ln>
        </p:spPr>
      </p:cxnSp>
      <p:sp>
        <p:nvSpPr>
          <p:cNvPr id="227" name="Google Shape;227;g349161778f7_0_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The THINKER framework - gender-inclusive practices</a:t>
            </a:r>
            <a:endParaRPr/>
          </a:p>
        </p:txBody>
      </p:sp>
      <p:sp>
        <p:nvSpPr>
          <p:cNvPr id="228" name="Google Shape;228;g349161778f7_0_11"/>
          <p:cNvSpPr/>
          <p:nvPr/>
        </p:nvSpPr>
        <p:spPr>
          <a:xfrm>
            <a:off x="1509650" y="1114325"/>
            <a:ext cx="2106600" cy="1411800"/>
          </a:xfrm>
          <a:prstGeom prst="trapezoid">
            <a:avLst>
              <a:gd name="adj" fmla="val 2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Critical theory &amp; Pedagogy</a:t>
            </a:r>
            <a:endParaRPr sz="1400" b="0" i="0" u="none" strike="noStrike" cap="none">
              <a:solidFill>
                <a:srgbClr val="000000"/>
              </a:solidFill>
              <a:latin typeface="Calibri"/>
              <a:ea typeface="Calibri"/>
              <a:cs typeface="Calibri"/>
              <a:sym typeface="Calibri"/>
            </a:endParaRPr>
          </a:p>
        </p:txBody>
      </p:sp>
      <p:sp>
        <p:nvSpPr>
          <p:cNvPr id="229" name="Google Shape;229;g349161778f7_0_11"/>
          <p:cNvSpPr/>
          <p:nvPr/>
        </p:nvSpPr>
        <p:spPr>
          <a:xfrm>
            <a:off x="8336250" y="1114325"/>
            <a:ext cx="2106600" cy="1411800"/>
          </a:xfrm>
          <a:prstGeom prst="trapezoid">
            <a:avLst>
              <a:gd name="adj" fmla="val 2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Intersectionality</a:t>
            </a:r>
            <a:endParaRPr sz="1400" b="0" i="0" u="none" strike="noStrike" cap="none">
              <a:solidFill>
                <a:srgbClr val="000000"/>
              </a:solidFill>
              <a:latin typeface="Calibri"/>
              <a:ea typeface="Calibri"/>
              <a:cs typeface="Calibri"/>
              <a:sym typeface="Calibri"/>
            </a:endParaRPr>
          </a:p>
        </p:txBody>
      </p:sp>
      <p:sp>
        <p:nvSpPr>
          <p:cNvPr id="230" name="Google Shape;230;g349161778f7_0_11"/>
          <p:cNvSpPr/>
          <p:nvPr/>
        </p:nvSpPr>
        <p:spPr>
          <a:xfrm>
            <a:off x="2730925" y="30103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Awareness about gender diversity</a:t>
            </a:r>
            <a:endParaRPr sz="1400" b="0" i="0" u="none" strike="noStrike" cap="none">
              <a:solidFill>
                <a:srgbClr val="000000"/>
              </a:solidFill>
              <a:latin typeface="Calibri"/>
              <a:ea typeface="Calibri"/>
              <a:cs typeface="Calibri"/>
              <a:sym typeface="Calibri"/>
            </a:endParaRPr>
          </a:p>
        </p:txBody>
      </p:sp>
      <p:sp>
        <p:nvSpPr>
          <p:cNvPr id="231" name="Google Shape;231;g349161778f7_0_11"/>
          <p:cNvSpPr/>
          <p:nvPr/>
        </p:nvSpPr>
        <p:spPr>
          <a:xfrm>
            <a:off x="5016925" y="30103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Assess gender bias</a:t>
            </a:r>
            <a:endParaRPr sz="1400" b="0" i="0" u="none" strike="noStrike" cap="none">
              <a:solidFill>
                <a:srgbClr val="000000"/>
              </a:solidFill>
              <a:latin typeface="Calibri"/>
              <a:ea typeface="Calibri"/>
              <a:cs typeface="Calibri"/>
              <a:sym typeface="Calibri"/>
            </a:endParaRPr>
          </a:p>
        </p:txBody>
      </p:sp>
      <p:sp>
        <p:nvSpPr>
          <p:cNvPr id="232" name="Google Shape;232;g349161778f7_0_11"/>
          <p:cNvSpPr/>
          <p:nvPr/>
        </p:nvSpPr>
        <p:spPr>
          <a:xfrm>
            <a:off x="7379125" y="30103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Balance educational activities</a:t>
            </a:r>
            <a:endParaRPr sz="1400" b="0" i="0" u="none" strike="noStrike" cap="none">
              <a:solidFill>
                <a:srgbClr val="000000"/>
              </a:solidFill>
              <a:latin typeface="Calibri"/>
              <a:ea typeface="Calibri"/>
              <a:cs typeface="Calibri"/>
              <a:sym typeface="Calibri"/>
            </a:endParaRPr>
          </a:p>
        </p:txBody>
      </p:sp>
      <p:sp>
        <p:nvSpPr>
          <p:cNvPr id="233" name="Google Shape;233;g349161778f7_0_11"/>
          <p:cNvSpPr/>
          <p:nvPr/>
        </p:nvSpPr>
        <p:spPr>
          <a:xfrm>
            <a:off x="5016925" y="48391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Provide accessible examples</a:t>
            </a:r>
            <a:endParaRPr sz="1400" b="0" i="0" u="none" strike="noStrike" cap="none">
              <a:solidFill>
                <a:srgbClr val="000000"/>
              </a:solidFill>
              <a:latin typeface="Calibri"/>
              <a:ea typeface="Calibri"/>
              <a:cs typeface="Calibri"/>
              <a:sym typeface="Calibri"/>
            </a:endParaRPr>
          </a:p>
        </p:txBody>
      </p:sp>
      <p:sp>
        <p:nvSpPr>
          <p:cNvPr id="234" name="Google Shape;234;g349161778f7_0_11"/>
          <p:cNvSpPr/>
          <p:nvPr/>
        </p:nvSpPr>
        <p:spPr>
          <a:xfrm>
            <a:off x="7379125" y="48391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Encourage open discussions</a:t>
            </a:r>
            <a:endParaRPr sz="1400" b="0" i="0" u="none" strike="noStrike" cap="none">
              <a:solidFill>
                <a:srgbClr val="000000"/>
              </a:solidFill>
              <a:latin typeface="Calibri"/>
              <a:ea typeface="Calibri"/>
              <a:cs typeface="Calibri"/>
              <a:sym typeface="Calibri"/>
            </a:endParaRPr>
          </a:p>
        </p:txBody>
      </p:sp>
      <p:cxnSp>
        <p:nvCxnSpPr>
          <p:cNvPr id="235" name="Google Shape;235;g349161778f7_0_11"/>
          <p:cNvCxnSpPr>
            <a:stCxn id="228" idx="3"/>
            <a:endCxn id="229" idx="1"/>
          </p:cNvCxnSpPr>
          <p:nvPr/>
        </p:nvCxnSpPr>
        <p:spPr>
          <a:xfrm>
            <a:off x="3439775" y="1820225"/>
            <a:ext cx="5073000" cy="600"/>
          </a:xfrm>
          <a:prstGeom prst="bentConnector3">
            <a:avLst>
              <a:gd name="adj1" fmla="val 50000"/>
            </a:avLst>
          </a:prstGeom>
          <a:noFill/>
          <a:ln w="9525" cap="flat" cmpd="sng">
            <a:solidFill>
              <a:schemeClr val="dk2"/>
            </a:solidFill>
            <a:prstDash val="solid"/>
            <a:round/>
            <a:headEnd type="none" w="sm" len="sm"/>
            <a:tailEnd type="none" w="sm" len="sm"/>
          </a:ln>
        </p:spPr>
      </p:cxnSp>
      <p:sp>
        <p:nvSpPr>
          <p:cNvPr id="236" name="Google Shape;236;g349161778f7_0_11"/>
          <p:cNvSpPr/>
          <p:nvPr/>
        </p:nvSpPr>
        <p:spPr>
          <a:xfrm>
            <a:off x="4922950" y="1114325"/>
            <a:ext cx="2106600" cy="1411800"/>
          </a:xfrm>
          <a:prstGeom prst="trapezoid">
            <a:avLst>
              <a:gd name="adj" fmla="val 2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Feminist pedagogy</a:t>
            </a:r>
            <a:endParaRPr sz="1400" b="0" i="0" u="none" strike="noStrike" cap="none">
              <a:solidFill>
                <a:srgbClr val="000000"/>
              </a:solidFill>
              <a:latin typeface="Calibri"/>
              <a:ea typeface="Calibri"/>
              <a:cs typeface="Calibri"/>
              <a:sym typeface="Calibri"/>
            </a:endParaRPr>
          </a:p>
        </p:txBody>
      </p:sp>
      <p:sp>
        <p:nvSpPr>
          <p:cNvPr id="237" name="Google Shape;237;g349161778f7_0_11"/>
          <p:cNvSpPr/>
          <p:nvPr/>
        </p:nvSpPr>
        <p:spPr>
          <a:xfrm>
            <a:off x="2730925" y="48391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Use gender-inclusive language</a:t>
            </a:r>
            <a:endParaRPr sz="1400" b="0" i="0" u="none" strike="noStrike" cap="none">
              <a:solidFill>
                <a:srgbClr val="000000"/>
              </a:solidFill>
              <a:latin typeface="Calibri"/>
              <a:ea typeface="Calibri"/>
              <a:cs typeface="Calibri"/>
              <a:sym typeface="Calibri"/>
            </a:endParaRPr>
          </a:p>
        </p:txBody>
      </p:sp>
      <p:cxnSp>
        <p:nvCxnSpPr>
          <p:cNvPr id="238" name="Google Shape;238;g349161778f7_0_11"/>
          <p:cNvCxnSpPr>
            <a:stCxn id="230" idx="0"/>
            <a:endCxn id="232" idx="0"/>
          </p:cNvCxnSpPr>
          <p:nvPr/>
        </p:nvCxnSpPr>
        <p:spPr>
          <a:xfrm rot="-5400000" flipH="1">
            <a:off x="6108025" y="686575"/>
            <a:ext cx="600" cy="4648200"/>
          </a:xfrm>
          <a:prstGeom prst="bentConnector3">
            <a:avLst>
              <a:gd name="adj1" fmla="val -39687500"/>
            </a:avLst>
          </a:prstGeom>
          <a:noFill/>
          <a:ln w="9525" cap="flat" cmpd="sng">
            <a:solidFill>
              <a:schemeClr val="dk2"/>
            </a:solidFill>
            <a:prstDash val="solid"/>
            <a:round/>
            <a:headEnd type="none" w="sm" len="sm"/>
            <a:tailEnd type="none" w="sm" len="sm"/>
          </a:ln>
        </p:spPr>
      </p:cxnSp>
      <p:cxnSp>
        <p:nvCxnSpPr>
          <p:cNvPr id="239" name="Google Shape;239;g349161778f7_0_11"/>
          <p:cNvCxnSpPr>
            <a:stCxn id="237" idx="0"/>
            <a:endCxn id="237" idx="0"/>
          </p:cNvCxnSpPr>
          <p:nvPr/>
        </p:nvCxnSpPr>
        <p:spPr>
          <a:xfrm>
            <a:off x="3784225" y="4839175"/>
            <a:ext cx="0" cy="0"/>
          </a:xfrm>
          <a:prstGeom prst="straightConnector1">
            <a:avLst/>
          </a:prstGeom>
          <a:noFill/>
          <a:ln w="9525" cap="flat" cmpd="sng">
            <a:solidFill>
              <a:schemeClr val="dk2"/>
            </a:solidFill>
            <a:prstDash val="solid"/>
            <a:round/>
            <a:headEnd type="none" w="sm" len="sm"/>
            <a:tailEnd type="none" w="sm" len="sm"/>
          </a:ln>
        </p:spPr>
      </p:cxnSp>
      <p:cxnSp>
        <p:nvCxnSpPr>
          <p:cNvPr id="240" name="Google Shape;240;g349161778f7_0_11"/>
          <p:cNvCxnSpPr>
            <a:stCxn id="237" idx="0"/>
            <a:endCxn id="237" idx="0"/>
          </p:cNvCxnSpPr>
          <p:nvPr/>
        </p:nvCxnSpPr>
        <p:spPr>
          <a:xfrm>
            <a:off x="3784225" y="4839175"/>
            <a:ext cx="0" cy="0"/>
          </a:xfrm>
          <a:prstGeom prst="straightConnector1">
            <a:avLst/>
          </a:prstGeom>
          <a:noFill/>
          <a:ln w="9525" cap="flat" cmpd="sng">
            <a:solidFill>
              <a:schemeClr val="dk2"/>
            </a:solidFill>
            <a:prstDash val="solid"/>
            <a:round/>
            <a:headEnd type="none" w="sm" len="sm"/>
            <a:tailEnd type="none" w="sm" len="sm"/>
          </a:ln>
        </p:spPr>
      </p:cxnSp>
      <p:sp>
        <p:nvSpPr>
          <p:cNvPr id="241" name="Google Shape;241;g349161778f7_0_11"/>
          <p:cNvSpPr/>
          <p:nvPr/>
        </p:nvSpPr>
        <p:spPr>
          <a:xfrm>
            <a:off x="2585425" y="2526250"/>
            <a:ext cx="6925225" cy="247450"/>
          </a:xfrm>
          <a:custGeom>
            <a:avLst/>
            <a:gdLst/>
            <a:ahLst/>
            <a:cxnLst/>
            <a:rect l="l" t="t" r="r" b="b"/>
            <a:pathLst>
              <a:path w="277009" h="9898" extrusionOk="0">
                <a:moveTo>
                  <a:pt x="0" y="0"/>
                </a:moveTo>
                <a:cubicBezTo>
                  <a:pt x="8367" y="1644"/>
                  <a:pt x="27342" y="9712"/>
                  <a:pt x="50202" y="9861"/>
                </a:cubicBezTo>
                <a:cubicBezTo>
                  <a:pt x="73062" y="10011"/>
                  <a:pt x="106829" y="1046"/>
                  <a:pt x="137160" y="897"/>
                </a:cubicBezTo>
                <a:cubicBezTo>
                  <a:pt x="167491" y="748"/>
                  <a:pt x="208878" y="8965"/>
                  <a:pt x="232186" y="8965"/>
                </a:cubicBezTo>
                <a:cubicBezTo>
                  <a:pt x="255494" y="8965"/>
                  <a:pt x="269539" y="2242"/>
                  <a:pt x="277009" y="897"/>
                </a:cubicBezTo>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g3482da58d6e_0_1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2: self-reflection</a:t>
            </a:r>
            <a:endParaRPr/>
          </a:p>
        </p:txBody>
      </p:sp>
      <p:sp>
        <p:nvSpPr>
          <p:cNvPr id="248" name="Google Shape;248;g3482da58d6e_0_1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249" name="Google Shape;249;g3482da58d6e_0_17"/>
          <p:cNvSpPr txBox="1"/>
          <p:nvPr/>
        </p:nvSpPr>
        <p:spPr>
          <a:xfrm>
            <a:off x="232425" y="1010050"/>
            <a:ext cx="11736000" cy="2109000"/>
          </a:xfrm>
          <a:prstGeom prst="rect">
            <a:avLst/>
          </a:prstGeom>
          <a:solidFill>
            <a:schemeClr val="lt1"/>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Calibri"/>
                <a:ea typeface="Calibri"/>
                <a:cs typeface="Calibri"/>
                <a:sym typeface="Calibri"/>
              </a:rPr>
              <a:t>Think about a recent lesson you have taught. </a:t>
            </a: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Calibri"/>
                <a:ea typeface="Calibri"/>
                <a:cs typeface="Calibri"/>
                <a:sym typeface="Calibri"/>
              </a:rPr>
              <a:t>What was the objective of the lesson?</a:t>
            </a: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Calibri"/>
                <a:ea typeface="Calibri"/>
                <a:cs typeface="Calibri"/>
                <a:sym typeface="Calibri"/>
              </a:rPr>
              <a:t>How did you teach the specific lesson?</a:t>
            </a: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Calibri"/>
                <a:ea typeface="Calibri"/>
                <a:cs typeface="Calibri"/>
                <a:sym typeface="Calibri"/>
              </a:rPr>
              <a:t>Were all students engaged equally regardless of their gender?</a:t>
            </a: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Calibri"/>
                <a:ea typeface="Calibri"/>
                <a:cs typeface="Calibri"/>
                <a:sym typeface="Calibri"/>
              </a:rPr>
              <a:t>Did you use real-world examples?</a:t>
            </a: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chemeClr val="dk1"/>
              </a:solidFill>
              <a:latin typeface="Calibri"/>
              <a:ea typeface="Calibri"/>
              <a:cs typeface="Calibri"/>
              <a:sym typeface="Calibri"/>
            </a:endParaRPr>
          </a:p>
        </p:txBody>
      </p:sp>
      <p:sp>
        <p:nvSpPr>
          <p:cNvPr id="250" name="Google Shape;250;g3482da58d6e_0_17"/>
          <p:cNvSpPr/>
          <p:nvPr/>
        </p:nvSpPr>
        <p:spPr>
          <a:xfrm rot="10800000">
            <a:off x="3589625" y="34148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1" name="Google Shape;251;g3482da58d6e_0_17"/>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rgbClr val="000000"/>
                </a:solidFill>
                <a:latin typeface="Calibri"/>
                <a:ea typeface="Calibri"/>
                <a:cs typeface="Calibri"/>
                <a:sym typeface="Calibri"/>
              </a:rPr>
              <a:t>Share your thoughts with the teacher and the participants.</a:t>
            </a:r>
            <a:endParaRPr sz="2500" b="0" i="0" u="none" strike="noStrike" cap="none">
              <a:solidFill>
                <a:srgbClr val="000000"/>
              </a:solidFill>
              <a:latin typeface="Calibri"/>
              <a:ea typeface="Calibri"/>
              <a:cs typeface="Calibri"/>
              <a:sym typeface="Calibri"/>
            </a:endParaRPr>
          </a:p>
        </p:txBody>
      </p:sp>
      <p:pic>
        <p:nvPicPr>
          <p:cNvPr id="252" name="Google Shape;252;g3482da58d6e_0_17"/>
          <p:cNvPicPr preferRelativeResize="0"/>
          <p:nvPr/>
        </p:nvPicPr>
        <p:blipFill rotWithShape="1">
          <a:blip r:embed="rId3">
            <a:alphaModFix/>
          </a:blip>
          <a:srcRect/>
          <a:stretch/>
        </p:blipFill>
        <p:spPr>
          <a:xfrm>
            <a:off x="783063" y="3262438"/>
            <a:ext cx="2447925" cy="2505075"/>
          </a:xfrm>
          <a:prstGeom prst="rect">
            <a:avLst/>
          </a:prstGeom>
          <a:noFill/>
          <a:ln>
            <a:noFill/>
          </a:ln>
        </p:spPr>
      </p:pic>
      <p:sp>
        <p:nvSpPr>
          <p:cNvPr id="253" name="Google Shape;253;g3482da58d6e_0_17"/>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g349161778f7_0_5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Exploring authentic learning</a:t>
            </a:r>
            <a:endParaRPr/>
          </a:p>
        </p:txBody>
      </p:sp>
      <p:pic>
        <p:nvPicPr>
          <p:cNvPr id="260" name="Google Shape;260;g349161778f7_0_59"/>
          <p:cNvPicPr preferRelativeResize="0"/>
          <p:nvPr/>
        </p:nvPicPr>
        <p:blipFill rotWithShape="1">
          <a:blip r:embed="rId3">
            <a:alphaModFix/>
          </a:blip>
          <a:srcRect/>
          <a:stretch/>
        </p:blipFill>
        <p:spPr>
          <a:xfrm>
            <a:off x="5928325" y="1039325"/>
            <a:ext cx="6114150" cy="4076100"/>
          </a:xfrm>
          <a:prstGeom prst="rect">
            <a:avLst/>
          </a:prstGeom>
          <a:noFill/>
          <a:ln>
            <a:noFill/>
          </a:ln>
        </p:spPr>
      </p:pic>
      <p:pic>
        <p:nvPicPr>
          <p:cNvPr id="261" name="Google Shape;261;g349161778f7_0_59"/>
          <p:cNvPicPr preferRelativeResize="0"/>
          <p:nvPr/>
        </p:nvPicPr>
        <p:blipFill rotWithShape="1">
          <a:blip r:embed="rId4">
            <a:alphaModFix/>
          </a:blip>
          <a:srcRect/>
          <a:stretch/>
        </p:blipFill>
        <p:spPr>
          <a:xfrm>
            <a:off x="60925" y="1039326"/>
            <a:ext cx="6114150" cy="4076082"/>
          </a:xfrm>
          <a:prstGeom prst="rect">
            <a:avLst/>
          </a:prstGeom>
          <a:noFill/>
          <a:ln>
            <a:noFill/>
          </a:ln>
        </p:spPr>
      </p:pic>
      <p:sp>
        <p:nvSpPr>
          <p:cNvPr id="262" name="Google Shape;262;g349161778f7_0_59"/>
          <p:cNvSpPr txBox="1"/>
          <p:nvPr/>
        </p:nvSpPr>
        <p:spPr>
          <a:xfrm>
            <a:off x="3311425" y="5357300"/>
            <a:ext cx="5802000" cy="1246800"/>
          </a:xfrm>
          <a:prstGeom prst="rect">
            <a:avLst/>
          </a:prstGeom>
          <a:noFill/>
          <a:ln>
            <a:noFill/>
          </a:ln>
        </p:spPr>
        <p:txBody>
          <a:bodyPr spcFirstLastPara="1" wrap="square" lIns="91425" tIns="91425" rIns="91425" bIns="91425" anchor="t" anchorCtr="0">
            <a:spAutoFit/>
          </a:bodyPr>
          <a:lstStyle/>
          <a:p>
            <a:pPr marL="0" marR="0" lvl="0" indent="0" algn="just" rtl="0">
              <a:lnSpc>
                <a:spcPct val="100000"/>
              </a:lnSpc>
              <a:spcBef>
                <a:spcPts val="0"/>
              </a:spcBef>
              <a:spcAft>
                <a:spcPts val="0"/>
              </a:spcAft>
              <a:buClr>
                <a:srgbClr val="000000"/>
              </a:buClr>
              <a:buSzPts val="2300"/>
              <a:buFont typeface="Arial"/>
              <a:buNone/>
            </a:pPr>
            <a:r>
              <a:rPr lang="en-US" sz="2300" b="0" i="0" u="none" strike="noStrike" cap="none">
                <a:solidFill>
                  <a:srgbClr val="000000"/>
                </a:solidFill>
                <a:latin typeface="Calibri"/>
                <a:ea typeface="Calibri"/>
                <a:cs typeface="Calibri"/>
                <a:sym typeface="Calibri"/>
              </a:rPr>
              <a:t>An authentic learning model emphasises </a:t>
            </a:r>
            <a:r>
              <a:rPr lang="en-US" sz="2300" b="1" i="0" u="none" strike="noStrike" cap="none">
                <a:solidFill>
                  <a:srgbClr val="000000"/>
                </a:solidFill>
                <a:latin typeface="Calibri"/>
                <a:ea typeface="Calibri"/>
                <a:cs typeface="Calibri"/>
                <a:sym typeface="Calibri"/>
              </a:rPr>
              <a:t>real-world problem-solving</a:t>
            </a:r>
            <a:r>
              <a:rPr lang="en-US" sz="2300" b="0" i="0" u="none" strike="noStrike" cap="none">
                <a:solidFill>
                  <a:srgbClr val="000000"/>
                </a:solidFill>
                <a:latin typeface="Calibri"/>
                <a:ea typeface="Calibri"/>
                <a:cs typeface="Calibri"/>
                <a:sym typeface="Calibri"/>
              </a:rPr>
              <a:t> and the </a:t>
            </a:r>
            <a:r>
              <a:rPr lang="en-US" sz="2300" b="1" i="0" u="none" strike="noStrike" cap="none">
                <a:solidFill>
                  <a:srgbClr val="000000"/>
                </a:solidFill>
                <a:latin typeface="Calibri"/>
                <a:ea typeface="Calibri"/>
                <a:cs typeface="Calibri"/>
                <a:sym typeface="Calibri"/>
              </a:rPr>
              <a:t>application of knowledge</a:t>
            </a:r>
            <a:r>
              <a:rPr lang="en-US" sz="2300" b="0" i="0" u="none" strike="noStrike" cap="none">
                <a:solidFill>
                  <a:srgbClr val="000000"/>
                </a:solidFill>
                <a:latin typeface="Calibri"/>
                <a:ea typeface="Calibri"/>
                <a:cs typeface="Calibri"/>
                <a:sym typeface="Calibri"/>
              </a:rPr>
              <a:t> in </a:t>
            </a:r>
            <a:r>
              <a:rPr lang="en-US" sz="2300" b="1" i="0" u="none" strike="noStrike" cap="none">
                <a:solidFill>
                  <a:srgbClr val="000000"/>
                </a:solidFill>
                <a:latin typeface="Calibri"/>
                <a:ea typeface="Calibri"/>
                <a:cs typeface="Calibri"/>
                <a:sym typeface="Calibri"/>
              </a:rPr>
              <a:t>practical contexts</a:t>
            </a:r>
            <a:r>
              <a:rPr lang="en-US" sz="2300" b="0" i="0" u="none" strike="noStrike" cap="none">
                <a:solidFill>
                  <a:srgbClr val="000000"/>
                </a:solidFill>
                <a:latin typeface="Calibri"/>
                <a:ea typeface="Calibri"/>
                <a:cs typeface="Calibri"/>
                <a:sym typeface="Calibri"/>
              </a:rPr>
              <a:t>. </a:t>
            </a:r>
            <a:endParaRPr sz="2300" b="0" i="0" u="none" strike="noStrike" cap="none">
              <a:solidFill>
                <a:srgbClr val="000000"/>
              </a:solidFill>
              <a:latin typeface="Arial"/>
              <a:ea typeface="Arial"/>
              <a:cs typeface="Arial"/>
              <a:sym typeface="Arial"/>
            </a:endParaRPr>
          </a:p>
        </p:txBody>
      </p:sp>
      <p:sp>
        <p:nvSpPr>
          <p:cNvPr id="263" name="Google Shape;263;g349161778f7_0_59"/>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Images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g349161778f7_0_9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Learning theories as the basis for authentic learning</a:t>
            </a:r>
            <a:endParaRPr/>
          </a:p>
        </p:txBody>
      </p:sp>
      <p:pic>
        <p:nvPicPr>
          <p:cNvPr id="270" name="Google Shape;270;g349161778f7_0_92"/>
          <p:cNvPicPr preferRelativeResize="0"/>
          <p:nvPr/>
        </p:nvPicPr>
        <p:blipFill rotWithShape="1">
          <a:blip r:embed="rId3">
            <a:alphaModFix/>
          </a:blip>
          <a:srcRect/>
          <a:stretch/>
        </p:blipFill>
        <p:spPr>
          <a:xfrm>
            <a:off x="3885300" y="1343603"/>
            <a:ext cx="4369850" cy="4227200"/>
          </a:xfrm>
          <a:prstGeom prst="rect">
            <a:avLst/>
          </a:prstGeom>
          <a:noFill/>
          <a:ln>
            <a:noFill/>
          </a:ln>
        </p:spPr>
      </p:pic>
      <p:sp>
        <p:nvSpPr>
          <p:cNvPr id="271" name="Google Shape;271;g349161778f7_0_92"/>
          <p:cNvSpPr txBox="1"/>
          <p:nvPr/>
        </p:nvSpPr>
        <p:spPr>
          <a:xfrm>
            <a:off x="4981375" y="2795500"/>
            <a:ext cx="2238300" cy="1563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200"/>
              <a:buFont typeface="Arial"/>
              <a:buNone/>
            </a:pPr>
            <a:r>
              <a:rPr lang="en-US" sz="2200" b="1" i="0" u="none" strike="noStrike" cap="none">
                <a:solidFill>
                  <a:schemeClr val="dk1"/>
                </a:solidFill>
                <a:latin typeface="Arial"/>
                <a:ea typeface="Arial"/>
                <a:cs typeface="Arial"/>
                <a:sym typeface="Arial"/>
              </a:rPr>
              <a:t>Theoretical background of authentic learning</a:t>
            </a:r>
            <a:endParaRPr sz="2200" b="1" i="0" u="none" strike="noStrike" cap="none">
              <a:solidFill>
                <a:schemeClr val="dk1"/>
              </a:solidFill>
              <a:latin typeface="Arial"/>
              <a:ea typeface="Arial"/>
              <a:cs typeface="Arial"/>
              <a:sym typeface="Arial"/>
            </a:endParaRPr>
          </a:p>
        </p:txBody>
      </p:sp>
      <p:sp>
        <p:nvSpPr>
          <p:cNvPr id="272" name="Google Shape;272;g349161778f7_0_92"/>
          <p:cNvSpPr txBox="1"/>
          <p:nvPr/>
        </p:nvSpPr>
        <p:spPr>
          <a:xfrm>
            <a:off x="8114500" y="1814450"/>
            <a:ext cx="2381700" cy="444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US" sz="2200" b="1" i="0" u="none" strike="noStrike" cap="none">
                <a:solidFill>
                  <a:srgbClr val="8E7CC3"/>
                </a:solidFill>
                <a:latin typeface="Arial"/>
                <a:ea typeface="Arial"/>
                <a:cs typeface="Arial"/>
                <a:sym typeface="Arial"/>
              </a:rPr>
              <a:t>Constructivism</a:t>
            </a:r>
            <a:endParaRPr sz="2200" b="1" i="0" u="none" strike="noStrike" cap="none">
              <a:solidFill>
                <a:srgbClr val="8E7CC3"/>
              </a:solidFill>
              <a:latin typeface="Arial"/>
              <a:ea typeface="Arial"/>
              <a:cs typeface="Arial"/>
              <a:sym typeface="Arial"/>
            </a:endParaRPr>
          </a:p>
        </p:txBody>
      </p:sp>
      <p:sp>
        <p:nvSpPr>
          <p:cNvPr id="273" name="Google Shape;273;g349161778f7_0_92"/>
          <p:cNvSpPr txBox="1"/>
          <p:nvPr/>
        </p:nvSpPr>
        <p:spPr>
          <a:xfrm>
            <a:off x="8114500" y="3948050"/>
            <a:ext cx="2381700" cy="444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US" sz="2200" b="1" i="0" u="none" strike="noStrike" cap="none">
                <a:solidFill>
                  <a:srgbClr val="76A5AF"/>
                </a:solidFill>
                <a:latin typeface="Arial"/>
                <a:ea typeface="Arial"/>
                <a:cs typeface="Arial"/>
                <a:sym typeface="Arial"/>
              </a:rPr>
              <a:t>Social constructivism</a:t>
            </a:r>
            <a:endParaRPr sz="2200" b="1" i="0" u="none" strike="noStrike" cap="none">
              <a:solidFill>
                <a:srgbClr val="76A5AF"/>
              </a:solidFill>
              <a:latin typeface="Arial"/>
              <a:ea typeface="Arial"/>
              <a:cs typeface="Arial"/>
              <a:sym typeface="Arial"/>
            </a:endParaRPr>
          </a:p>
        </p:txBody>
      </p:sp>
      <p:sp>
        <p:nvSpPr>
          <p:cNvPr id="274" name="Google Shape;274;g349161778f7_0_92"/>
          <p:cNvSpPr txBox="1"/>
          <p:nvPr/>
        </p:nvSpPr>
        <p:spPr>
          <a:xfrm>
            <a:off x="5438575" y="5529450"/>
            <a:ext cx="2381700" cy="444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US" sz="2200" b="1" i="0" u="none" strike="noStrike" cap="none">
                <a:solidFill>
                  <a:srgbClr val="1C4587"/>
                </a:solidFill>
                <a:latin typeface="Arial"/>
                <a:ea typeface="Arial"/>
                <a:cs typeface="Arial"/>
                <a:sym typeface="Arial"/>
              </a:rPr>
              <a:t>Situated Learning</a:t>
            </a:r>
            <a:endParaRPr sz="2200" b="1" i="0" u="none" strike="noStrike" cap="none">
              <a:solidFill>
                <a:srgbClr val="1C4587"/>
              </a:solidFill>
              <a:latin typeface="Arial"/>
              <a:ea typeface="Arial"/>
              <a:cs typeface="Arial"/>
              <a:sym typeface="Arial"/>
            </a:endParaRPr>
          </a:p>
        </p:txBody>
      </p:sp>
      <p:sp>
        <p:nvSpPr>
          <p:cNvPr id="275" name="Google Shape;275;g349161778f7_0_92"/>
          <p:cNvSpPr txBox="1"/>
          <p:nvPr/>
        </p:nvSpPr>
        <p:spPr>
          <a:xfrm>
            <a:off x="1713700" y="3948050"/>
            <a:ext cx="2381700" cy="4449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2200"/>
              <a:buFont typeface="Arial"/>
              <a:buNone/>
            </a:pPr>
            <a:r>
              <a:rPr lang="en-US" sz="2200" b="1" i="0" u="none" strike="noStrike" cap="none">
                <a:solidFill>
                  <a:srgbClr val="000000"/>
                </a:solidFill>
                <a:latin typeface="Arial"/>
                <a:ea typeface="Arial"/>
                <a:cs typeface="Arial"/>
                <a:sym typeface="Arial"/>
              </a:rPr>
              <a:t>Communities of Practice</a:t>
            </a:r>
            <a:endParaRPr sz="2200" b="1" i="0" u="none" strike="noStrike" cap="none">
              <a:solidFill>
                <a:srgbClr val="000000"/>
              </a:solidFill>
              <a:latin typeface="Arial"/>
              <a:ea typeface="Arial"/>
              <a:cs typeface="Arial"/>
              <a:sym typeface="Arial"/>
            </a:endParaRPr>
          </a:p>
        </p:txBody>
      </p:sp>
      <p:sp>
        <p:nvSpPr>
          <p:cNvPr id="276" name="Google Shape;276;g349161778f7_0_92"/>
          <p:cNvSpPr txBox="1"/>
          <p:nvPr/>
        </p:nvSpPr>
        <p:spPr>
          <a:xfrm>
            <a:off x="1866100" y="1814450"/>
            <a:ext cx="2381700" cy="4449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2200"/>
              <a:buFont typeface="Arial"/>
              <a:buNone/>
            </a:pPr>
            <a:r>
              <a:rPr lang="en-US" sz="2200" b="1" i="0" u="none" strike="noStrike" cap="none">
                <a:solidFill>
                  <a:srgbClr val="6FA8DC"/>
                </a:solidFill>
                <a:latin typeface="Arial"/>
                <a:ea typeface="Arial"/>
                <a:cs typeface="Arial"/>
                <a:sym typeface="Arial"/>
              </a:rPr>
              <a:t>Learning communities</a:t>
            </a:r>
            <a:endParaRPr sz="2200" b="1" i="0" u="none" strike="noStrike" cap="none">
              <a:solidFill>
                <a:srgbClr val="6FA8DC"/>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g349161778f7_0_68"/>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Authentic learning principles</a:t>
            </a:r>
            <a:endParaRPr/>
          </a:p>
        </p:txBody>
      </p:sp>
      <p:pic>
        <p:nvPicPr>
          <p:cNvPr id="283" name="Google Shape;283;g349161778f7_0_68"/>
          <p:cNvPicPr preferRelativeResize="0"/>
          <p:nvPr/>
        </p:nvPicPr>
        <p:blipFill rotWithShape="1">
          <a:blip r:embed="rId3">
            <a:alphaModFix/>
          </a:blip>
          <a:srcRect/>
          <a:stretch/>
        </p:blipFill>
        <p:spPr>
          <a:xfrm>
            <a:off x="4731325" y="2095851"/>
            <a:ext cx="2677799" cy="4762150"/>
          </a:xfrm>
          <a:prstGeom prst="rect">
            <a:avLst/>
          </a:prstGeom>
          <a:noFill/>
          <a:ln>
            <a:noFill/>
          </a:ln>
        </p:spPr>
      </p:pic>
      <p:sp>
        <p:nvSpPr>
          <p:cNvPr id="284" name="Google Shape;284;g349161778f7_0_68"/>
          <p:cNvSpPr/>
          <p:nvPr/>
        </p:nvSpPr>
        <p:spPr>
          <a:xfrm>
            <a:off x="4550950" y="4576150"/>
            <a:ext cx="3070200" cy="3729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accent4"/>
                </a:solidFill>
                <a:latin typeface="Calibri"/>
                <a:ea typeface="Calibri"/>
                <a:cs typeface="Calibri"/>
                <a:sym typeface="Calibri"/>
              </a:rPr>
              <a:t>Authentic learning principles</a:t>
            </a:r>
            <a:endParaRPr sz="1400" b="1" i="0" u="none" strike="noStrike" cap="none">
              <a:solidFill>
                <a:schemeClr val="accent4"/>
              </a:solidFill>
              <a:latin typeface="Calibri"/>
              <a:ea typeface="Calibri"/>
              <a:cs typeface="Calibri"/>
              <a:sym typeface="Calibri"/>
            </a:endParaRPr>
          </a:p>
        </p:txBody>
      </p:sp>
      <p:sp>
        <p:nvSpPr>
          <p:cNvPr id="285" name="Google Shape;285;g349161778f7_0_68"/>
          <p:cNvSpPr/>
          <p:nvPr/>
        </p:nvSpPr>
        <p:spPr>
          <a:xfrm>
            <a:off x="2513725" y="1329375"/>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15000"/>
              </a:lnSpc>
              <a:spcBef>
                <a:spcPts val="1200"/>
              </a:spcBef>
              <a:spcAft>
                <a:spcPts val="120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Authentic assessment </a:t>
            </a:r>
            <a:endParaRPr sz="1400" b="0" i="0" u="none" strike="noStrike" cap="none">
              <a:solidFill>
                <a:srgbClr val="000000"/>
              </a:solidFill>
              <a:latin typeface="Calibri"/>
              <a:ea typeface="Calibri"/>
              <a:cs typeface="Calibri"/>
              <a:sym typeface="Calibri"/>
            </a:endParaRPr>
          </a:p>
        </p:txBody>
      </p:sp>
      <p:sp>
        <p:nvSpPr>
          <p:cNvPr id="286" name="Google Shape;286;g349161778f7_0_68"/>
          <p:cNvSpPr/>
          <p:nvPr/>
        </p:nvSpPr>
        <p:spPr>
          <a:xfrm>
            <a:off x="857725" y="2668275"/>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Scaffolding</a:t>
            </a:r>
            <a:endParaRPr sz="1400" b="0" i="0" u="none" strike="noStrike" cap="none">
              <a:solidFill>
                <a:srgbClr val="000000"/>
              </a:solidFill>
              <a:latin typeface="Calibri"/>
              <a:ea typeface="Calibri"/>
              <a:cs typeface="Calibri"/>
              <a:sym typeface="Calibri"/>
            </a:endParaRPr>
          </a:p>
        </p:txBody>
      </p:sp>
      <p:sp>
        <p:nvSpPr>
          <p:cNvPr id="287" name="Google Shape;287;g349161778f7_0_68"/>
          <p:cNvSpPr/>
          <p:nvPr/>
        </p:nvSpPr>
        <p:spPr>
          <a:xfrm>
            <a:off x="857725" y="442375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Reflection</a:t>
            </a:r>
            <a:endParaRPr sz="1400" b="0" i="0" u="none" strike="noStrike" cap="none">
              <a:solidFill>
                <a:srgbClr val="000000"/>
              </a:solidFill>
              <a:latin typeface="Calibri"/>
              <a:ea typeface="Calibri"/>
              <a:cs typeface="Calibri"/>
              <a:sym typeface="Calibri"/>
            </a:endParaRPr>
          </a:p>
        </p:txBody>
      </p:sp>
      <p:sp>
        <p:nvSpPr>
          <p:cNvPr id="288" name="Google Shape;288;g349161778f7_0_68"/>
          <p:cNvSpPr/>
          <p:nvPr/>
        </p:nvSpPr>
        <p:spPr>
          <a:xfrm>
            <a:off x="2794525" y="551910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Articulation</a:t>
            </a:r>
            <a:endParaRPr sz="1400" b="0" i="0" u="none" strike="noStrike" cap="none">
              <a:solidFill>
                <a:srgbClr val="000000"/>
              </a:solidFill>
              <a:latin typeface="Calibri"/>
              <a:ea typeface="Calibri"/>
              <a:cs typeface="Calibri"/>
              <a:sym typeface="Calibri"/>
            </a:endParaRPr>
          </a:p>
        </p:txBody>
      </p:sp>
      <p:sp>
        <p:nvSpPr>
          <p:cNvPr id="289" name="Google Shape;289;g349161778f7_0_68"/>
          <p:cNvSpPr/>
          <p:nvPr/>
        </p:nvSpPr>
        <p:spPr>
          <a:xfrm>
            <a:off x="5127600" y="90740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15000"/>
              </a:lnSpc>
              <a:spcBef>
                <a:spcPts val="1200"/>
              </a:spcBef>
              <a:spcAft>
                <a:spcPts val="120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Authentic context </a:t>
            </a:r>
            <a:endParaRPr sz="1400" b="0" i="0" u="none" strike="noStrike" cap="none">
              <a:solidFill>
                <a:srgbClr val="000000"/>
              </a:solidFill>
              <a:latin typeface="Calibri"/>
              <a:ea typeface="Calibri"/>
              <a:cs typeface="Calibri"/>
              <a:sym typeface="Calibri"/>
            </a:endParaRPr>
          </a:p>
        </p:txBody>
      </p:sp>
      <p:sp>
        <p:nvSpPr>
          <p:cNvPr id="290" name="Google Shape;290;g349161778f7_0_68"/>
          <p:cNvSpPr/>
          <p:nvPr/>
        </p:nvSpPr>
        <p:spPr>
          <a:xfrm>
            <a:off x="7847725" y="1329375"/>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Authentic task</a:t>
            </a:r>
            <a:endParaRPr sz="1400" b="0" i="0" u="none" strike="noStrike" cap="none">
              <a:solidFill>
                <a:srgbClr val="000000"/>
              </a:solidFill>
              <a:latin typeface="Calibri"/>
              <a:ea typeface="Calibri"/>
              <a:cs typeface="Calibri"/>
              <a:sym typeface="Calibri"/>
            </a:endParaRPr>
          </a:p>
        </p:txBody>
      </p:sp>
      <p:sp>
        <p:nvSpPr>
          <p:cNvPr id="291" name="Google Shape;291;g349161778f7_0_68"/>
          <p:cNvSpPr/>
          <p:nvPr/>
        </p:nvSpPr>
        <p:spPr>
          <a:xfrm>
            <a:off x="9468325" y="2668275"/>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15000"/>
              </a:lnSpc>
              <a:spcBef>
                <a:spcPts val="1200"/>
              </a:spcBef>
              <a:spcAft>
                <a:spcPts val="120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Expert performance (role models)</a:t>
            </a:r>
            <a:endParaRPr sz="1400" b="0" i="0" u="none" strike="noStrike" cap="none">
              <a:solidFill>
                <a:srgbClr val="000000"/>
              </a:solidFill>
              <a:latin typeface="Calibri"/>
              <a:ea typeface="Calibri"/>
              <a:cs typeface="Calibri"/>
              <a:sym typeface="Calibri"/>
            </a:endParaRPr>
          </a:p>
        </p:txBody>
      </p:sp>
      <p:sp>
        <p:nvSpPr>
          <p:cNvPr id="292" name="Google Shape;292;g349161778f7_0_68"/>
          <p:cNvSpPr/>
          <p:nvPr/>
        </p:nvSpPr>
        <p:spPr>
          <a:xfrm>
            <a:off x="9544525" y="442375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Multiple perspectives</a:t>
            </a:r>
            <a:endParaRPr sz="1400" b="0" i="0" u="none" strike="noStrike" cap="none">
              <a:solidFill>
                <a:srgbClr val="000000"/>
              </a:solidFill>
              <a:latin typeface="Calibri"/>
              <a:ea typeface="Calibri"/>
              <a:cs typeface="Calibri"/>
              <a:sym typeface="Calibri"/>
            </a:endParaRPr>
          </a:p>
        </p:txBody>
      </p:sp>
      <p:sp>
        <p:nvSpPr>
          <p:cNvPr id="293" name="Google Shape;293;g349161778f7_0_68"/>
          <p:cNvSpPr/>
          <p:nvPr/>
        </p:nvSpPr>
        <p:spPr>
          <a:xfrm>
            <a:off x="7485750" y="551910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Collaboration</a:t>
            </a:r>
            <a:endParaRPr sz="1400" b="0" i="0" u="none" strike="noStrike" cap="none">
              <a:solidFill>
                <a:srgbClr val="000000"/>
              </a:solidFill>
              <a:latin typeface="Calibri"/>
              <a:ea typeface="Calibri"/>
              <a:cs typeface="Calibri"/>
              <a:sym typeface="Calibri"/>
            </a:endParaRPr>
          </a:p>
        </p:txBody>
      </p:sp>
      <p:sp>
        <p:nvSpPr>
          <p:cNvPr id="294" name="Google Shape;294;g349161778f7_0_68"/>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Images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2"/>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2500"/>
              <a:buFont typeface="Calibri"/>
              <a:buNone/>
            </a:pPr>
            <a:r>
              <a:rPr lang="en-US"/>
              <a:t>Module 1: THINKER Project overview and first introduction to authentic learning and gender inclusive practice</a:t>
            </a:r>
            <a:endParaRPr/>
          </a:p>
        </p:txBody>
      </p:sp>
      <p:sp>
        <p:nvSpPr>
          <p:cNvPr id="92" name="Google Shape;92;p2"/>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600"/>
              <a:buNone/>
            </a:pPr>
            <a:r>
              <a:rPr lang="en-US"/>
              <a:t>Unit 1.1: Authentic learning for a gender inclusive education</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g349161778f7_0_134"/>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3: self-reflection</a:t>
            </a:r>
            <a:endParaRPr/>
          </a:p>
        </p:txBody>
      </p:sp>
      <p:sp>
        <p:nvSpPr>
          <p:cNvPr id="301" name="Google Shape;301;g349161778f7_0_134"/>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302" name="Google Shape;302;g349161778f7_0_134"/>
          <p:cNvSpPr txBox="1"/>
          <p:nvPr/>
        </p:nvSpPr>
        <p:spPr>
          <a:xfrm>
            <a:off x="232425" y="1010050"/>
            <a:ext cx="11736000" cy="2109000"/>
          </a:xfrm>
          <a:prstGeom prst="rect">
            <a:avLst/>
          </a:prstGeom>
          <a:solidFill>
            <a:schemeClr val="lt1"/>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Calibri"/>
                <a:ea typeface="Calibri"/>
                <a:cs typeface="Calibri"/>
                <a:sym typeface="Calibri"/>
              </a:rPr>
              <a:t>In your group, discuss the following:</a:t>
            </a: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Calibri"/>
                <a:ea typeface="Calibri"/>
                <a:cs typeface="Calibri"/>
                <a:sym typeface="Calibri"/>
              </a:rPr>
              <a:t>How have you applied authentic learning in your classroom?</a:t>
            </a:r>
            <a:endParaRPr sz="2500" b="0" i="0" u="none" strike="noStrike" cap="none">
              <a:solidFill>
                <a:schemeClr val="dk1"/>
              </a:solidFill>
              <a:latin typeface="Calibri"/>
              <a:ea typeface="Calibri"/>
              <a:cs typeface="Calibri"/>
              <a:sym typeface="Calibri"/>
            </a:endParaRPr>
          </a:p>
        </p:txBody>
      </p:sp>
      <p:sp>
        <p:nvSpPr>
          <p:cNvPr id="303" name="Google Shape;303;g349161778f7_0_134"/>
          <p:cNvSpPr/>
          <p:nvPr/>
        </p:nvSpPr>
        <p:spPr>
          <a:xfrm rot="10800000">
            <a:off x="3589625" y="34148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4" name="Google Shape;304;g349161778f7_0_134"/>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rgbClr val="000000"/>
                </a:solidFill>
                <a:latin typeface="Calibri"/>
                <a:ea typeface="Calibri"/>
                <a:cs typeface="Calibri"/>
                <a:sym typeface="Calibri"/>
              </a:rPr>
              <a:t>Share your thoughts with the rest of the groups.</a:t>
            </a:r>
            <a:endParaRPr sz="2500" b="0" i="0" u="none" strike="noStrike" cap="none">
              <a:solidFill>
                <a:srgbClr val="000000"/>
              </a:solidFill>
              <a:latin typeface="Calibri"/>
              <a:ea typeface="Calibri"/>
              <a:cs typeface="Calibri"/>
              <a:sym typeface="Calibri"/>
            </a:endParaRPr>
          </a:p>
        </p:txBody>
      </p:sp>
      <p:pic>
        <p:nvPicPr>
          <p:cNvPr id="305" name="Google Shape;305;g349161778f7_0_134"/>
          <p:cNvPicPr preferRelativeResize="0"/>
          <p:nvPr/>
        </p:nvPicPr>
        <p:blipFill rotWithShape="1">
          <a:blip r:embed="rId3">
            <a:alphaModFix/>
          </a:blip>
          <a:srcRect/>
          <a:stretch/>
        </p:blipFill>
        <p:spPr>
          <a:xfrm>
            <a:off x="783063" y="3262438"/>
            <a:ext cx="2447925" cy="2505075"/>
          </a:xfrm>
          <a:prstGeom prst="rect">
            <a:avLst/>
          </a:prstGeom>
          <a:noFill/>
          <a:ln>
            <a:noFill/>
          </a:ln>
        </p:spPr>
      </p:pic>
      <p:sp>
        <p:nvSpPr>
          <p:cNvPr id="306" name="Google Shape;306;g349161778f7_0_134"/>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g349161778f7_0_146"/>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sz="3500"/>
              <a:t>A</a:t>
            </a:r>
            <a:r>
              <a:rPr lang="en-US" sz="35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
                  </a:ext>
                </a:extLst>
              </a:rPr>
              <a:t>uthentic learning: promoting inclusion i</a:t>
            </a:r>
            <a:r>
              <a:rPr lang="en-US" sz="3500"/>
              <a:t>n informatics education</a:t>
            </a:r>
            <a:endParaRPr sz="3500"/>
          </a:p>
        </p:txBody>
      </p:sp>
      <p:pic>
        <p:nvPicPr>
          <p:cNvPr id="313" name="Google Shape;313;g349161778f7_0_146"/>
          <p:cNvPicPr preferRelativeResize="0"/>
          <p:nvPr/>
        </p:nvPicPr>
        <p:blipFill rotWithShape="1">
          <a:blip r:embed="rId3">
            <a:alphaModFix/>
          </a:blip>
          <a:srcRect/>
          <a:stretch/>
        </p:blipFill>
        <p:spPr>
          <a:xfrm>
            <a:off x="1891375" y="1013725"/>
            <a:ext cx="8409226" cy="5606150"/>
          </a:xfrm>
          <a:prstGeom prst="rect">
            <a:avLst/>
          </a:prstGeom>
          <a:noFill/>
          <a:ln>
            <a:noFill/>
          </a:ln>
        </p:spPr>
      </p:pic>
      <p:sp>
        <p:nvSpPr>
          <p:cNvPr id="314" name="Google Shape;314;g349161778f7_0_146"/>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457200" marR="0" lvl="0" indent="0" algn="l"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g349161778f7_0_153"/>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sz="3500"/>
              <a:t>Gender imbalance in informatics - 1</a:t>
            </a:r>
            <a:endParaRPr sz="3500"/>
          </a:p>
        </p:txBody>
      </p:sp>
      <p:sp>
        <p:nvSpPr>
          <p:cNvPr id="321" name="Google Shape;321;g349161778f7_0_153"/>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marR="0" lvl="0" indent="-368300" algn="just" rtl="0">
              <a:lnSpc>
                <a:spcPct val="90000"/>
              </a:lnSpc>
              <a:spcBef>
                <a:spcPts val="1000"/>
              </a:spcBef>
              <a:spcAft>
                <a:spcPts val="0"/>
              </a:spcAft>
              <a:buSzPts val="2200"/>
              <a:buChar char="●"/>
            </a:pPr>
            <a:r>
              <a:rPr lang="en-US"/>
              <a:t>2022: Female ICT specialists in Europe range 10-30%, compared to 60-80% for males (</a:t>
            </a:r>
            <a:r>
              <a:rPr lang="en-US" u="sng">
                <a:solidFill>
                  <a:schemeClr val="hlink"/>
                </a:solidFill>
                <a:hlinkClick r:id="rId3"/>
              </a:rPr>
              <a:t>Eurostat, 2022</a:t>
            </a:r>
            <a:r>
              <a:rPr lang="en-US"/>
              <a:t>)</a:t>
            </a:r>
            <a:endParaRPr/>
          </a:p>
          <a:p>
            <a:pPr marL="457200" marR="0" lvl="0" indent="-368300" algn="just" rtl="0">
              <a:lnSpc>
                <a:spcPct val="90000"/>
              </a:lnSpc>
              <a:spcBef>
                <a:spcPts val="0"/>
              </a:spcBef>
              <a:spcAft>
                <a:spcPts val="0"/>
              </a:spcAft>
              <a:buSzPts val="2200"/>
              <a:buChar char="●"/>
            </a:pPr>
            <a:r>
              <a:rPr lang="en-US"/>
              <a:t>Significant disparities in ICT tertiary education enrollment as well as students’ confidence levels based on their gender (</a:t>
            </a:r>
            <a:r>
              <a:rPr lang="en-US" u="sng">
                <a:solidFill>
                  <a:schemeClr val="hlink"/>
                </a:solidFill>
                <a:hlinkClick r:id="rId4"/>
              </a:rPr>
              <a:t>European Commission, 2019</a:t>
            </a:r>
            <a:r>
              <a:rPr lang="en-US"/>
              <a:t>)</a:t>
            </a:r>
            <a:endParaRPr/>
          </a:p>
          <a:p>
            <a:pPr marL="457200" marR="0" lvl="0" indent="-368300" algn="just" rtl="0">
              <a:lnSpc>
                <a:spcPct val="90000"/>
              </a:lnSpc>
              <a:spcBef>
                <a:spcPts val="0"/>
              </a:spcBef>
              <a:spcAft>
                <a:spcPts val="0"/>
              </a:spcAft>
              <a:buSzPts val="2200"/>
              <a:buChar char="●"/>
            </a:pPr>
            <a:r>
              <a:rPr lang="en-US"/>
              <a:t>Lower percentage of female graduates in STEM fields across partner countries (</a:t>
            </a:r>
            <a:r>
              <a:rPr lang="en-US" u="sng">
                <a:solidFill>
                  <a:schemeClr val="accent1"/>
                </a:solidFill>
                <a:hlinkClick r:id="rId3">
                  <a:extLst>
                    <a:ext uri="{A12FA001-AC4F-418D-AE19-62706E023703}">
                      <ahyp:hlinkClr xmlns:ahyp="http://schemas.microsoft.com/office/drawing/2018/hyperlinkcolor" val="tx"/>
                    </a:ext>
                  </a:extLst>
                </a:hlinkClick>
              </a:rPr>
              <a:t>Eurostat, 2022</a:t>
            </a:r>
            <a:r>
              <a:rPr lang="en-US"/>
              <a:t>)</a:t>
            </a:r>
            <a:endParaRPr/>
          </a:p>
          <a:p>
            <a:pPr marL="457200" marR="0" lvl="0" indent="-368300" algn="just" rtl="0">
              <a:lnSpc>
                <a:spcPct val="90000"/>
              </a:lnSpc>
              <a:spcBef>
                <a:spcPts val="0"/>
              </a:spcBef>
              <a:spcAft>
                <a:spcPts val="0"/>
              </a:spcAft>
              <a:buSzPts val="2200"/>
              <a:buChar char="●"/>
            </a:pPr>
            <a:r>
              <a:rPr lang="en-US"/>
              <a:t>Gender Equality Index shows that the 2019 EU score regarding equality in the domain of knowledge (i.e., educational attainment and participation) was only 62.7% (</a:t>
            </a:r>
            <a:r>
              <a:rPr lang="en-US" u="sng">
                <a:solidFill>
                  <a:schemeClr val="hlink"/>
                </a:solidFill>
                <a:hlinkClick r:id="rId5"/>
              </a:rPr>
              <a:t>EIGE, 2022</a:t>
            </a:r>
            <a:r>
              <a:rPr lang="en-US"/>
              <a:t>); some partner countries below average</a:t>
            </a:r>
            <a:endParaRPr/>
          </a:p>
          <a:p>
            <a:pPr marL="457200" marR="0" lvl="0" indent="-368300" algn="just" rtl="0">
              <a:lnSpc>
                <a:spcPct val="90000"/>
              </a:lnSpc>
              <a:spcBef>
                <a:spcPts val="0"/>
              </a:spcBef>
              <a:spcAft>
                <a:spcPts val="0"/>
              </a:spcAft>
              <a:buSzPts val="2200"/>
              <a:buChar char="●"/>
            </a:pPr>
            <a:r>
              <a:rPr lang="en-US"/>
              <a:t>Need for inclusive gender approaches, including gender minorities</a:t>
            </a:r>
            <a:endParaRPr/>
          </a:p>
        </p:txBody>
      </p:sp>
      <p:pic>
        <p:nvPicPr>
          <p:cNvPr id="322" name="Google Shape;322;g349161778f7_0_153"/>
          <p:cNvPicPr preferRelativeResize="0"/>
          <p:nvPr/>
        </p:nvPicPr>
        <p:blipFill rotWithShape="1">
          <a:blip r:embed="rId6">
            <a:alphaModFix/>
          </a:blip>
          <a:srcRect/>
          <a:stretch/>
        </p:blipFill>
        <p:spPr>
          <a:xfrm>
            <a:off x="3690125" y="3757150"/>
            <a:ext cx="5242025" cy="2946850"/>
          </a:xfrm>
          <a:prstGeom prst="rect">
            <a:avLst/>
          </a:prstGeom>
          <a:noFill/>
          <a:ln>
            <a:noFill/>
          </a:ln>
        </p:spPr>
      </p:pic>
      <p:sp>
        <p:nvSpPr>
          <p:cNvPr id="323" name="Google Shape;323;g349161778f7_0_153"/>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g349161778f7_0_16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sz="3500"/>
              <a:t>Gender imbalance in informatics - 2</a:t>
            </a:r>
            <a:endParaRPr/>
          </a:p>
        </p:txBody>
      </p:sp>
      <p:pic>
        <p:nvPicPr>
          <p:cNvPr id="330" name="Google Shape;330;g349161778f7_0_161"/>
          <p:cNvPicPr preferRelativeResize="0"/>
          <p:nvPr/>
        </p:nvPicPr>
        <p:blipFill rotWithShape="1">
          <a:blip r:embed="rId3">
            <a:alphaModFix/>
          </a:blip>
          <a:srcRect/>
          <a:stretch/>
        </p:blipFill>
        <p:spPr>
          <a:xfrm>
            <a:off x="1988050" y="1031589"/>
            <a:ext cx="8215901" cy="49382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349161778f7_0_16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a framework for gender inclusion - 1</a:t>
            </a:r>
            <a:endParaRPr/>
          </a:p>
        </p:txBody>
      </p:sp>
      <p:sp>
        <p:nvSpPr>
          <p:cNvPr id="336" name="Google Shape;336;g349161778f7_0_169"/>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200"/>
              <a:buNone/>
            </a:pPr>
            <a:r>
              <a:rPr lang="en-US" sz="2400" b="1"/>
              <a:t>Combating stereotypes</a:t>
            </a:r>
            <a:endParaRPr sz="2400"/>
          </a:p>
          <a:p>
            <a:pPr marL="457200" marR="0" lvl="0" indent="-381000" algn="just" rtl="0">
              <a:lnSpc>
                <a:spcPct val="115000"/>
              </a:lnSpc>
              <a:spcBef>
                <a:spcPts val="1000"/>
              </a:spcBef>
              <a:spcAft>
                <a:spcPts val="0"/>
              </a:spcAft>
              <a:buSzPts val="2400"/>
              <a:buChar char="•"/>
            </a:pPr>
            <a:r>
              <a:rPr lang="en-US" sz="2400"/>
              <a:t>Authentic learning: Connecting concepts to real-world applications</a:t>
            </a:r>
            <a:endParaRPr sz="2400"/>
          </a:p>
          <a:p>
            <a:pPr marL="457200" marR="0" lvl="0" indent="-381000" algn="just" rtl="0">
              <a:lnSpc>
                <a:spcPct val="115000"/>
              </a:lnSpc>
              <a:spcBef>
                <a:spcPts val="0"/>
              </a:spcBef>
              <a:spcAft>
                <a:spcPts val="0"/>
              </a:spcAft>
              <a:buSzPts val="2400"/>
              <a:buChar char="•"/>
            </a:pPr>
            <a:r>
              <a:rPr lang="en-US" sz="2400"/>
              <a:t>It often involves real-world applications and problem-solving, which can help demonstrate the diverse and impactful nature of informatics, challenging traditional stereotypes that limit participation.</a:t>
            </a:r>
            <a:endParaRPr sz="2400"/>
          </a:p>
        </p:txBody>
      </p:sp>
      <p:pic>
        <p:nvPicPr>
          <p:cNvPr id="337" name="Google Shape;337;g349161778f7_0_169"/>
          <p:cNvPicPr preferRelativeResize="0"/>
          <p:nvPr/>
        </p:nvPicPr>
        <p:blipFill rotWithShape="1">
          <a:blip r:embed="rId3">
            <a:alphaModFix/>
          </a:blip>
          <a:srcRect/>
          <a:stretch/>
        </p:blipFill>
        <p:spPr>
          <a:xfrm>
            <a:off x="3743298" y="2800724"/>
            <a:ext cx="4705400" cy="3273924"/>
          </a:xfrm>
          <a:prstGeom prst="rect">
            <a:avLst/>
          </a:prstGeom>
          <a:noFill/>
          <a:ln>
            <a:noFill/>
          </a:ln>
        </p:spPr>
      </p:pic>
      <p:sp>
        <p:nvSpPr>
          <p:cNvPr id="338" name="Google Shape;338;g349161778f7_0_169"/>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g349161778f7_0_183"/>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Authentic learning: a framework for gender inclusion - 2</a:t>
            </a:r>
            <a:endParaRPr/>
          </a:p>
        </p:txBody>
      </p:sp>
      <p:sp>
        <p:nvSpPr>
          <p:cNvPr id="345" name="Google Shape;345;g349161778f7_0_183"/>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200"/>
              <a:buNone/>
            </a:pPr>
            <a:r>
              <a:rPr lang="en-US" sz="2400" b="1"/>
              <a:t>Stimulating and sustaining interest</a:t>
            </a:r>
            <a:endParaRPr sz="2400" b="1"/>
          </a:p>
          <a:p>
            <a:pPr marL="457200" lvl="0" indent="-381000" algn="just" rtl="0">
              <a:lnSpc>
                <a:spcPct val="90000"/>
              </a:lnSpc>
              <a:spcBef>
                <a:spcPts val="1000"/>
              </a:spcBef>
              <a:spcAft>
                <a:spcPts val="0"/>
              </a:spcAft>
              <a:buSzPts val="2400"/>
              <a:buChar char="•"/>
            </a:pPr>
            <a:r>
              <a:rPr lang="en-US" sz="2400"/>
              <a:t>Authentic learning involves engaging activities like discussions, reflections, and programming, which can stimulate and sustain interest in informatics for all students, particularly girls and gender minorities</a:t>
            </a:r>
            <a:endParaRPr sz="2400"/>
          </a:p>
          <a:p>
            <a:pPr marL="0" lvl="0" indent="0" algn="l" rtl="0">
              <a:lnSpc>
                <a:spcPct val="90000"/>
              </a:lnSpc>
              <a:spcBef>
                <a:spcPts val="1000"/>
              </a:spcBef>
              <a:spcAft>
                <a:spcPts val="0"/>
              </a:spcAft>
              <a:buSzPts val="2200"/>
              <a:buNone/>
            </a:pPr>
            <a:endParaRPr/>
          </a:p>
          <a:p>
            <a:pPr marL="0" lvl="0" indent="0" algn="l" rtl="0">
              <a:lnSpc>
                <a:spcPct val="90000"/>
              </a:lnSpc>
              <a:spcBef>
                <a:spcPts val="1000"/>
              </a:spcBef>
              <a:spcAft>
                <a:spcPts val="0"/>
              </a:spcAft>
              <a:buSzPts val="2200"/>
              <a:buNone/>
            </a:pPr>
            <a:endParaRPr/>
          </a:p>
        </p:txBody>
      </p:sp>
      <p:pic>
        <p:nvPicPr>
          <p:cNvPr id="346" name="Google Shape;346;g349161778f7_0_183"/>
          <p:cNvPicPr preferRelativeResize="0"/>
          <p:nvPr/>
        </p:nvPicPr>
        <p:blipFill rotWithShape="1">
          <a:blip r:embed="rId3">
            <a:alphaModFix/>
          </a:blip>
          <a:srcRect/>
          <a:stretch/>
        </p:blipFill>
        <p:spPr>
          <a:xfrm>
            <a:off x="1921650" y="2495699"/>
            <a:ext cx="4174349" cy="2780999"/>
          </a:xfrm>
          <a:prstGeom prst="rect">
            <a:avLst/>
          </a:prstGeom>
          <a:noFill/>
          <a:ln>
            <a:noFill/>
          </a:ln>
        </p:spPr>
      </p:pic>
      <p:pic>
        <p:nvPicPr>
          <p:cNvPr id="347" name="Google Shape;347;g349161778f7_0_183"/>
          <p:cNvPicPr preferRelativeResize="0"/>
          <p:nvPr/>
        </p:nvPicPr>
        <p:blipFill rotWithShape="1">
          <a:blip r:embed="rId4">
            <a:alphaModFix/>
          </a:blip>
          <a:srcRect/>
          <a:stretch/>
        </p:blipFill>
        <p:spPr>
          <a:xfrm>
            <a:off x="6416825" y="3733800"/>
            <a:ext cx="4174349" cy="2781002"/>
          </a:xfrm>
          <a:prstGeom prst="rect">
            <a:avLst/>
          </a:prstGeom>
          <a:noFill/>
          <a:ln>
            <a:noFill/>
          </a:ln>
        </p:spPr>
      </p:pic>
      <p:sp>
        <p:nvSpPr>
          <p:cNvPr id="348" name="Google Shape;348;g349161778f7_0_183"/>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Images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17"/>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Authentic learning: a framework for gender inclusion - 3</a:t>
            </a:r>
            <a:endParaRPr/>
          </a:p>
        </p:txBody>
      </p:sp>
      <p:sp>
        <p:nvSpPr>
          <p:cNvPr id="354" name="Google Shape;354;p17"/>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accent4"/>
              </a:buClr>
              <a:buSzPts val="2200"/>
              <a:buFont typeface="Arial"/>
              <a:buNone/>
            </a:pPr>
            <a:r>
              <a:rPr lang="en-US" sz="2400" b="1"/>
              <a:t>Experiential Learning</a:t>
            </a:r>
            <a:endParaRPr sz="2400" b="1"/>
          </a:p>
          <a:p>
            <a:pPr marL="457200" marR="0" lvl="0" indent="-381000" algn="just" rtl="0">
              <a:lnSpc>
                <a:spcPct val="90000"/>
              </a:lnSpc>
              <a:spcBef>
                <a:spcPts val="1000"/>
              </a:spcBef>
              <a:spcAft>
                <a:spcPts val="0"/>
              </a:spcAft>
              <a:buSzPts val="2400"/>
              <a:buChar char="•"/>
            </a:pPr>
            <a:r>
              <a:rPr lang="en-US" sz="2400"/>
              <a:t>Authentic learning is inherently </a:t>
            </a:r>
            <a:r>
              <a:rPr lang="en-US" sz="2400" b="1"/>
              <a:t>experiential</a:t>
            </a:r>
            <a:r>
              <a:rPr lang="en-US" sz="2400"/>
              <a:t>, allowing all students regardless of gender to </a:t>
            </a:r>
            <a:r>
              <a:rPr lang="en-US" sz="2400" b="1"/>
              <a:t>learn through doing</a:t>
            </a:r>
            <a:r>
              <a:rPr lang="en-US" sz="2400"/>
              <a:t>. This hands-on approach can be particularly effective in engaging students who may not face difficulties in traditional lecture-based settings.</a:t>
            </a:r>
            <a:endParaRPr sz="2400"/>
          </a:p>
          <a:p>
            <a:pPr marL="457200" marR="0" lvl="0" indent="-381000" algn="just" rtl="0">
              <a:lnSpc>
                <a:spcPct val="90000"/>
              </a:lnSpc>
              <a:spcBef>
                <a:spcPts val="0"/>
              </a:spcBef>
              <a:spcAft>
                <a:spcPts val="0"/>
              </a:spcAft>
              <a:buSzPts val="2400"/>
              <a:buChar char="•"/>
            </a:pPr>
            <a:r>
              <a:rPr lang="en-US" sz="2400" b="1"/>
              <a:t>Experiential learning</a:t>
            </a:r>
            <a:r>
              <a:rPr lang="en-US" sz="2400"/>
              <a:t>, as mentioned by Christou et al. (2022), is a key component of gender-inclusive practices.</a:t>
            </a:r>
            <a:endParaRPr sz="2400"/>
          </a:p>
        </p:txBody>
      </p:sp>
      <p:pic>
        <p:nvPicPr>
          <p:cNvPr id="355" name="Google Shape;355;p17"/>
          <p:cNvPicPr preferRelativeResize="0"/>
          <p:nvPr/>
        </p:nvPicPr>
        <p:blipFill rotWithShape="1">
          <a:blip r:embed="rId3">
            <a:alphaModFix/>
          </a:blip>
          <a:srcRect/>
          <a:stretch/>
        </p:blipFill>
        <p:spPr>
          <a:xfrm>
            <a:off x="3377175" y="3042275"/>
            <a:ext cx="5437650" cy="3625100"/>
          </a:xfrm>
          <a:prstGeom prst="rect">
            <a:avLst/>
          </a:prstGeom>
          <a:noFill/>
          <a:ln>
            <a:noFill/>
          </a:ln>
        </p:spPr>
      </p:pic>
      <p:sp>
        <p:nvSpPr>
          <p:cNvPr id="356" name="Google Shape;356;p17"/>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g349161778f7_0_19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Authentic learning: a framework for gender inclusion - 4</a:t>
            </a:r>
            <a:endParaRPr/>
          </a:p>
        </p:txBody>
      </p:sp>
      <p:sp>
        <p:nvSpPr>
          <p:cNvPr id="363" name="Google Shape;363;g349161778f7_0_192"/>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200"/>
              <a:buNone/>
            </a:pPr>
            <a:r>
              <a:rPr lang="en-US" sz="2400" b="1"/>
              <a:t>Building Self-Confidence</a:t>
            </a:r>
            <a:endParaRPr sz="2400" b="1"/>
          </a:p>
          <a:p>
            <a:pPr marL="457200" lvl="0" indent="-381000" algn="just" rtl="0">
              <a:lnSpc>
                <a:spcPct val="90000"/>
              </a:lnSpc>
              <a:spcBef>
                <a:spcPts val="1000"/>
              </a:spcBef>
              <a:spcAft>
                <a:spcPts val="0"/>
              </a:spcAft>
              <a:buSzPts val="2400"/>
              <a:buChar char="•"/>
            </a:pPr>
            <a:r>
              <a:rPr lang="en-US" sz="2400"/>
              <a:t>Authentic learning involves low-stakes opportunities for success, growth mindset development, and self-directed projects. These elements can help build self-confidence, which is crucial for overcoming feelings of inadequacy that may disproportionately affect girls and gender minorities.</a:t>
            </a:r>
            <a:endParaRPr sz="2400"/>
          </a:p>
        </p:txBody>
      </p:sp>
      <p:pic>
        <p:nvPicPr>
          <p:cNvPr id="364" name="Google Shape;364;g349161778f7_0_192"/>
          <p:cNvPicPr preferRelativeResize="0"/>
          <p:nvPr/>
        </p:nvPicPr>
        <p:blipFill rotWithShape="1">
          <a:blip r:embed="rId3">
            <a:alphaModFix/>
          </a:blip>
          <a:srcRect/>
          <a:stretch/>
        </p:blipFill>
        <p:spPr>
          <a:xfrm>
            <a:off x="3644649" y="2992675"/>
            <a:ext cx="4902700" cy="3268475"/>
          </a:xfrm>
          <a:prstGeom prst="rect">
            <a:avLst/>
          </a:prstGeom>
          <a:noFill/>
          <a:ln>
            <a:noFill/>
          </a:ln>
        </p:spPr>
      </p:pic>
      <p:sp>
        <p:nvSpPr>
          <p:cNvPr id="365" name="Google Shape;365;g349161778f7_0_192"/>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g3494feb71ba_0_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4: self-reflection</a:t>
            </a:r>
            <a:endParaRPr/>
          </a:p>
        </p:txBody>
      </p:sp>
      <p:sp>
        <p:nvSpPr>
          <p:cNvPr id="372" name="Google Shape;372;g3494feb71ba_0_1"/>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373" name="Google Shape;373;g3494feb71ba_0_1"/>
          <p:cNvSpPr txBox="1"/>
          <p:nvPr/>
        </p:nvSpPr>
        <p:spPr>
          <a:xfrm>
            <a:off x="232425" y="1010050"/>
            <a:ext cx="11736000" cy="2109000"/>
          </a:xfrm>
          <a:prstGeom prst="rect">
            <a:avLst/>
          </a:prstGeom>
          <a:solidFill>
            <a:schemeClr val="lt1"/>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Calibri"/>
                <a:ea typeface="Calibri"/>
                <a:cs typeface="Calibri"/>
                <a:sym typeface="Calibri"/>
              </a:rPr>
              <a:t>In your group, discuss the following:</a:t>
            </a: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Calibri"/>
                <a:ea typeface="Calibri"/>
                <a:cs typeface="Calibri"/>
                <a:sym typeface="Calibri"/>
              </a:rPr>
              <a:t>What authentic learning strategies can you use to counter gender bias in learning environments?</a:t>
            </a:r>
            <a:endParaRPr sz="2500" b="0" i="0" u="none" strike="noStrike" cap="none">
              <a:solidFill>
                <a:schemeClr val="dk1"/>
              </a:solidFill>
              <a:latin typeface="Calibri"/>
              <a:ea typeface="Calibri"/>
              <a:cs typeface="Calibri"/>
              <a:sym typeface="Calibri"/>
            </a:endParaRPr>
          </a:p>
        </p:txBody>
      </p:sp>
      <p:sp>
        <p:nvSpPr>
          <p:cNvPr id="374" name="Google Shape;374;g3494feb71ba_0_1"/>
          <p:cNvSpPr/>
          <p:nvPr/>
        </p:nvSpPr>
        <p:spPr>
          <a:xfrm rot="10800000">
            <a:off x="3589625" y="34148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5" name="Google Shape;375;g3494feb71ba_0_1"/>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rgbClr val="000000"/>
                </a:solidFill>
                <a:latin typeface="Calibri"/>
                <a:ea typeface="Calibri"/>
                <a:cs typeface="Calibri"/>
                <a:sym typeface="Calibri"/>
              </a:rPr>
              <a:t>Share your thoughts with the rest of the groups.</a:t>
            </a:r>
            <a:endParaRPr sz="2500" b="0" i="0" u="none" strike="noStrike" cap="none">
              <a:solidFill>
                <a:srgbClr val="000000"/>
              </a:solidFill>
              <a:latin typeface="Calibri"/>
              <a:ea typeface="Calibri"/>
              <a:cs typeface="Calibri"/>
              <a:sym typeface="Calibri"/>
            </a:endParaRPr>
          </a:p>
        </p:txBody>
      </p:sp>
      <p:pic>
        <p:nvPicPr>
          <p:cNvPr id="376" name="Google Shape;376;g3494feb71ba_0_1"/>
          <p:cNvPicPr preferRelativeResize="0"/>
          <p:nvPr/>
        </p:nvPicPr>
        <p:blipFill rotWithShape="1">
          <a:blip r:embed="rId3">
            <a:alphaModFix/>
          </a:blip>
          <a:srcRect/>
          <a:stretch/>
        </p:blipFill>
        <p:spPr>
          <a:xfrm>
            <a:off x="783063" y="3262438"/>
            <a:ext cx="2447925" cy="2505075"/>
          </a:xfrm>
          <a:prstGeom prst="rect">
            <a:avLst/>
          </a:prstGeom>
          <a:noFill/>
          <a:ln>
            <a:noFill/>
          </a:ln>
        </p:spPr>
      </p:pic>
      <p:sp>
        <p:nvSpPr>
          <p:cNvPr id="377" name="Google Shape;377;g3494feb71ba_0_1"/>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g3494feb71ba_0_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Reflection</a:t>
            </a:r>
            <a:endParaRPr/>
          </a:p>
        </p:txBody>
      </p:sp>
      <p:sp>
        <p:nvSpPr>
          <p:cNvPr id="384" name="Google Shape;384;g3494feb71ba_0_11"/>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385" name="Google Shape;385;g3494feb71ba_0_11"/>
          <p:cNvPicPr preferRelativeResize="0"/>
          <p:nvPr/>
        </p:nvPicPr>
        <p:blipFill rotWithShape="1">
          <a:blip r:embed="rId3">
            <a:alphaModFix/>
          </a:blip>
          <a:srcRect/>
          <a:stretch/>
        </p:blipFill>
        <p:spPr>
          <a:xfrm>
            <a:off x="2648213" y="4221938"/>
            <a:ext cx="2447925" cy="2505075"/>
          </a:xfrm>
          <a:prstGeom prst="rect">
            <a:avLst/>
          </a:prstGeom>
          <a:noFill/>
          <a:ln>
            <a:noFill/>
          </a:ln>
        </p:spPr>
      </p:pic>
      <p:sp>
        <p:nvSpPr>
          <p:cNvPr id="386" name="Google Shape;386;g3494feb71ba_0_11"/>
          <p:cNvSpPr/>
          <p:nvPr/>
        </p:nvSpPr>
        <p:spPr>
          <a:xfrm>
            <a:off x="3589700" y="881750"/>
            <a:ext cx="7202400" cy="3255900"/>
          </a:xfrm>
          <a:prstGeom prst="cloudCallout">
            <a:avLst>
              <a:gd name="adj1" fmla="val -20833"/>
              <a:gd name="adj2" fmla="val 625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rgbClr val="000000"/>
                </a:solidFill>
                <a:latin typeface="Calibri"/>
                <a:ea typeface="Calibri"/>
                <a:cs typeface="Calibri"/>
                <a:sym typeface="Calibri"/>
              </a:rPr>
              <a:t>What aspects of the lesson were most insightful?</a:t>
            </a:r>
            <a:endParaRPr sz="1400" b="0" i="0" u="none" strike="noStrike" cap="none">
              <a:solidFill>
                <a:srgbClr val="000000"/>
              </a:solidFill>
              <a:latin typeface="Arial"/>
              <a:ea typeface="Arial"/>
              <a:cs typeface="Arial"/>
              <a:sym typeface="Arial"/>
            </a:endParaRPr>
          </a:p>
        </p:txBody>
      </p:sp>
      <p:sp>
        <p:nvSpPr>
          <p:cNvPr id="387" name="Google Shape;387;g3494feb71ba_0_11"/>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Learning outcomes</a:t>
            </a:r>
            <a:endParaRPr/>
          </a:p>
        </p:txBody>
      </p:sp>
      <p:sp>
        <p:nvSpPr>
          <p:cNvPr id="99" name="Google Shape;99;p5"/>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SzPts val="2200"/>
              <a:buNone/>
            </a:pPr>
            <a:r>
              <a:rPr lang="en-US" sz="2400" b="1"/>
              <a:t>By the end of this module teachers will be able to:</a:t>
            </a:r>
            <a:endParaRPr sz="2400" b="1"/>
          </a:p>
          <a:p>
            <a:pPr marL="457200" marR="0" lvl="0" indent="-381000" algn="just" rtl="0">
              <a:lnSpc>
                <a:spcPct val="90000"/>
              </a:lnSpc>
              <a:spcBef>
                <a:spcPts val="1000"/>
              </a:spcBef>
              <a:spcAft>
                <a:spcPts val="0"/>
              </a:spcAft>
              <a:buSzPts val="2400"/>
              <a:buChar char="●"/>
            </a:pPr>
            <a:r>
              <a:rPr lang="en-US" sz="2400"/>
              <a:t>Understand the </a:t>
            </a:r>
            <a:r>
              <a:rPr lang="en-US" sz="2400" b="1"/>
              <a:t>objectives </a:t>
            </a:r>
            <a:r>
              <a:rPr lang="en-US" sz="2400"/>
              <a:t>and </a:t>
            </a:r>
            <a:r>
              <a:rPr lang="en-US" sz="2400" b="1"/>
              <a:t>significance </a:t>
            </a:r>
            <a:r>
              <a:rPr lang="en-US" sz="2400"/>
              <a:t>of the </a:t>
            </a:r>
            <a:r>
              <a:rPr lang="en-US" sz="2400" b="1"/>
              <a:t>THINKER project</a:t>
            </a:r>
            <a:r>
              <a:rPr lang="en-US" sz="2400"/>
              <a:t> in </a:t>
            </a:r>
            <a:r>
              <a:rPr lang="en-US" sz="2400" b="1"/>
              <a:t>informatics education</a:t>
            </a:r>
            <a:endParaRPr sz="2400"/>
          </a:p>
          <a:p>
            <a:pPr marL="457200" marR="0" lvl="0" indent="-381000" algn="just" rtl="0">
              <a:lnSpc>
                <a:spcPct val="90000"/>
              </a:lnSpc>
              <a:spcBef>
                <a:spcPts val="0"/>
              </a:spcBef>
              <a:spcAft>
                <a:spcPts val="0"/>
              </a:spcAft>
              <a:buSzPts val="2400"/>
              <a:buChar char="●"/>
            </a:pPr>
            <a:r>
              <a:rPr lang="en-US" sz="2400"/>
              <a:t>Identify and list the main </a:t>
            </a:r>
            <a:r>
              <a:rPr lang="en-US" sz="2400" b="1"/>
              <a:t>informatic areas</a:t>
            </a:r>
            <a:r>
              <a:rPr lang="en-US" sz="2400"/>
              <a:t> as outlined by the </a:t>
            </a:r>
            <a:r>
              <a:rPr lang="en-US" sz="2400" b="1"/>
              <a:t>Informatics4All coalition</a:t>
            </a:r>
            <a:endParaRPr sz="2400"/>
          </a:p>
          <a:p>
            <a:pPr marL="457200" marR="0" lvl="0" indent="-381000" algn="just" rtl="0">
              <a:lnSpc>
                <a:spcPct val="90000"/>
              </a:lnSpc>
              <a:spcBef>
                <a:spcPts val="0"/>
              </a:spcBef>
              <a:spcAft>
                <a:spcPts val="0"/>
              </a:spcAft>
              <a:buSzPts val="2400"/>
              <a:buChar char="●"/>
            </a:pPr>
            <a:r>
              <a:rPr lang="en-US" sz="2400"/>
              <a:t>Define what is </a:t>
            </a:r>
            <a:r>
              <a:rPr lang="en-US" sz="2400" b="1"/>
              <a:t>authentic learning</a:t>
            </a:r>
            <a:r>
              <a:rPr lang="en-US" sz="2400"/>
              <a:t>, and its main </a:t>
            </a:r>
            <a:r>
              <a:rPr lang="en-US" sz="2400" b="1"/>
              <a:t>principles</a:t>
            </a:r>
            <a:endParaRPr sz="2400"/>
          </a:p>
          <a:p>
            <a:pPr marL="457200" marR="0" lvl="0" indent="-381000" algn="just" rtl="0">
              <a:lnSpc>
                <a:spcPct val="90000"/>
              </a:lnSpc>
              <a:spcBef>
                <a:spcPts val="0"/>
              </a:spcBef>
              <a:spcAft>
                <a:spcPts val="0"/>
              </a:spcAft>
              <a:buSzPts val="2400"/>
              <a:buChar char="●"/>
            </a:pPr>
            <a:r>
              <a:rPr lang="en-US" sz="2400"/>
              <a:t>Recognise the importance of authentic learning in promoting a </a:t>
            </a:r>
            <a:r>
              <a:rPr lang="en-US" sz="2400" b="1"/>
              <a:t>gender-inclusive environment</a:t>
            </a:r>
            <a:endParaRPr sz="2400" b="1"/>
          </a:p>
          <a:p>
            <a:pPr marL="457200" marR="0" lvl="0" indent="-381000" algn="just" rtl="0">
              <a:lnSpc>
                <a:spcPct val="90000"/>
              </a:lnSpc>
              <a:spcBef>
                <a:spcPts val="0"/>
              </a:spcBef>
              <a:spcAft>
                <a:spcPts val="0"/>
              </a:spcAft>
              <a:buSzPts val="2400"/>
              <a:buChar char="●"/>
            </a:pPr>
            <a:r>
              <a:rPr lang="en-US" sz="2400"/>
              <a:t>Consider and apply </a:t>
            </a:r>
            <a:r>
              <a:rPr lang="en-US" sz="2400" b="1"/>
              <a:t>practical methods</a:t>
            </a:r>
            <a:r>
              <a:rPr lang="en-US" sz="2400"/>
              <a:t> to integrate authentic and gender-inclusive learning strategies in the classroom</a:t>
            </a:r>
            <a:endParaRPr sz="2400"/>
          </a:p>
          <a:p>
            <a:pPr marL="457200" marR="0" lvl="0" indent="0" algn="l" rtl="0">
              <a:lnSpc>
                <a:spcPct val="90000"/>
              </a:lnSpc>
              <a:spcBef>
                <a:spcPts val="1000"/>
              </a:spcBef>
              <a:spcAft>
                <a:spcPts val="0"/>
              </a:spcAft>
              <a:buSzPts val="2200"/>
              <a:buNone/>
            </a:pPr>
            <a:endParaRPr/>
          </a:p>
          <a:p>
            <a:pPr marL="457200" marR="0" lvl="0" indent="0" algn="l" rtl="0">
              <a:lnSpc>
                <a:spcPct val="90000"/>
              </a:lnSpc>
              <a:spcBef>
                <a:spcPts val="1000"/>
              </a:spcBef>
              <a:spcAft>
                <a:spcPts val="0"/>
              </a:spcAft>
              <a:buSzPts val="2200"/>
              <a:buNone/>
            </a:pPr>
            <a:endParaRPr/>
          </a:p>
          <a:p>
            <a:pPr marL="914400" lvl="1" indent="-254000" algn="l" rtl="0">
              <a:lnSpc>
                <a:spcPct val="90000"/>
              </a:lnSpc>
              <a:spcBef>
                <a:spcPts val="500"/>
              </a:spcBef>
              <a:spcAft>
                <a:spcPts val="0"/>
              </a:spcAft>
              <a:buSzPts val="18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100" name="Google Shape;100;p5"/>
          <p:cNvPicPr preferRelativeResize="0"/>
          <p:nvPr/>
        </p:nvPicPr>
        <p:blipFill rotWithShape="1">
          <a:blip r:embed="rId3">
            <a:alphaModFix/>
          </a:blip>
          <a:srcRect/>
          <a:stretch/>
        </p:blipFill>
        <p:spPr>
          <a:xfrm>
            <a:off x="9348388" y="3998563"/>
            <a:ext cx="2447925" cy="2505075"/>
          </a:xfrm>
          <a:prstGeom prst="rect">
            <a:avLst/>
          </a:prstGeom>
          <a:noFill/>
          <a:ln>
            <a:noFill/>
          </a:ln>
        </p:spPr>
      </p:pic>
      <p:sp>
        <p:nvSpPr>
          <p:cNvPr id="101" name="Google Shape;101;p5"/>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p16"/>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H</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
                  </a:ext>
                </a:extLst>
              </a:rPr>
              <a:t>omework/Additional tasks</a:t>
            </a:r>
            <a:endParaRPr/>
          </a:p>
        </p:txBody>
      </p:sp>
      <p:sp>
        <p:nvSpPr>
          <p:cNvPr id="393" name="Google Shape;393;p16"/>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457200" lvl="0" indent="-387350" algn="just" rtl="0">
              <a:lnSpc>
                <a:spcPct val="100000"/>
              </a:lnSpc>
              <a:spcBef>
                <a:spcPts val="0"/>
              </a:spcBef>
              <a:spcAft>
                <a:spcPts val="0"/>
              </a:spcAft>
              <a:buClr>
                <a:srgbClr val="1D1D1B"/>
              </a:buClr>
              <a:buSzPts val="2500"/>
              <a:buFont typeface="Calibri"/>
              <a:buChar char="•"/>
            </a:pPr>
            <a:r>
              <a:rPr lang="en-US" sz="2500">
                <a:solidFill>
                  <a:srgbClr val="1D1D1B"/>
                </a:solidFill>
              </a:rPr>
              <a:t>In preparation for the </a:t>
            </a:r>
            <a:r>
              <a:rPr lang="en-US" sz="2500" b="1">
                <a:solidFill>
                  <a:srgbClr val="1D1D1B"/>
                </a:solidFill>
              </a:rPr>
              <a:t>unit 1.2</a:t>
            </a:r>
            <a:r>
              <a:rPr lang="en-US" sz="2500">
                <a:solidFill>
                  <a:srgbClr val="1D1D1B"/>
                </a:solidFill>
              </a:rPr>
              <a:t>, come prepared by identifying and preparing a </a:t>
            </a:r>
            <a:r>
              <a:rPr lang="en-US" sz="2500" b="1">
                <a:solidFill>
                  <a:srgbClr val="1D1D1B"/>
                </a:solidFill>
              </a:rPr>
              <a:t>specific topic</a:t>
            </a:r>
            <a:r>
              <a:rPr lang="en-US" sz="2500">
                <a:solidFill>
                  <a:srgbClr val="1D1D1B"/>
                </a:solidFill>
              </a:rPr>
              <a:t> you plan to teach to your classroom using </a:t>
            </a:r>
            <a:r>
              <a:rPr lang="en-US" sz="2500" b="1">
                <a:solidFill>
                  <a:srgbClr val="1D1D1B"/>
                </a:solidFill>
              </a:rPr>
              <a:t>authentic learning approaches</a:t>
            </a:r>
            <a:r>
              <a:rPr lang="en-US" sz="2500">
                <a:solidFill>
                  <a:srgbClr val="1D1D1B"/>
                </a:solidFill>
              </a:rPr>
              <a:t>. </a:t>
            </a:r>
            <a:endParaRPr sz="2500">
              <a:solidFill>
                <a:srgbClr val="1D1D1B"/>
              </a:solidFill>
            </a:endParaRPr>
          </a:p>
          <a:p>
            <a:pPr marL="457200" lvl="0" indent="-387350" algn="just" rtl="0">
              <a:lnSpc>
                <a:spcPct val="100000"/>
              </a:lnSpc>
              <a:spcBef>
                <a:spcPts val="0"/>
              </a:spcBef>
              <a:spcAft>
                <a:spcPts val="0"/>
              </a:spcAft>
              <a:buClr>
                <a:srgbClr val="1D1D1B"/>
              </a:buClr>
              <a:buSzPts val="2500"/>
              <a:buFont typeface="Calibri"/>
              <a:buChar char="•"/>
            </a:pPr>
            <a:r>
              <a:rPr lang="en-US" sz="2500">
                <a:solidFill>
                  <a:srgbClr val="1D1D1B"/>
                </a:solidFill>
              </a:rPr>
              <a:t>Watch the </a:t>
            </a:r>
            <a:r>
              <a:rPr lang="en-US" sz="2500" b="1">
                <a:solidFill>
                  <a:srgbClr val="1D1D1B"/>
                </a:solidFill>
              </a:rPr>
              <a:t>videos </a:t>
            </a:r>
            <a:r>
              <a:rPr lang="en-US" sz="2500">
                <a:solidFill>
                  <a:srgbClr val="1D1D1B"/>
                </a:solidFill>
              </a:rPr>
              <a:t>available at </a:t>
            </a:r>
            <a:r>
              <a:rPr lang="en-US" sz="2500" u="sng">
                <a:solidFill>
                  <a:srgbClr val="1155CC"/>
                </a:solidFill>
                <a:hlinkClick r:id="rId3">
                  <a:extLst>
                    <a:ext uri="{A12FA001-AC4F-418D-AE19-62706E023703}">
                      <ahyp:hlinkClr xmlns:ahyp="http://schemas.microsoft.com/office/drawing/2018/hyperlinkcolor" val="tx"/>
                    </a:ext>
                  </a:extLst>
                </a:hlinkClick>
              </a:rPr>
              <a:t>https://www.youtube.com/@JanH119/videos</a:t>
            </a:r>
            <a:r>
              <a:rPr lang="en-US" sz="2500">
                <a:solidFill>
                  <a:srgbClr val="1D1D1B"/>
                </a:solidFill>
              </a:rPr>
              <a:t> in order to familiarise yourselves with </a:t>
            </a:r>
            <a:r>
              <a:rPr lang="en-US" sz="2500" b="1">
                <a:solidFill>
                  <a:srgbClr val="1D1D1B"/>
                </a:solidFill>
              </a:rPr>
              <a:t>authentic learning practices</a:t>
            </a:r>
            <a:r>
              <a:rPr lang="en-US" sz="2500">
                <a:solidFill>
                  <a:srgbClr val="1D1D1B"/>
                </a:solidFill>
              </a:rPr>
              <a:t>.</a:t>
            </a:r>
            <a:endParaRPr sz="2500"/>
          </a:p>
        </p:txBody>
      </p:sp>
      <p:pic>
        <p:nvPicPr>
          <p:cNvPr id="394" name="Google Shape;394;p16"/>
          <p:cNvPicPr preferRelativeResize="0"/>
          <p:nvPr/>
        </p:nvPicPr>
        <p:blipFill rotWithShape="1">
          <a:blip r:embed="rId4">
            <a:alphaModFix/>
          </a:blip>
          <a:srcRect/>
          <a:stretch/>
        </p:blipFill>
        <p:spPr>
          <a:xfrm>
            <a:off x="3582875" y="2682571"/>
            <a:ext cx="5026250" cy="3348550"/>
          </a:xfrm>
          <a:prstGeom prst="rect">
            <a:avLst/>
          </a:prstGeom>
          <a:noFill/>
          <a:ln>
            <a:noFill/>
          </a:ln>
        </p:spPr>
      </p:pic>
      <p:sp>
        <p:nvSpPr>
          <p:cNvPr id="395" name="Google Shape;395;p16"/>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18"/>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Literature</a:t>
            </a:r>
            <a:endParaRPr/>
          </a:p>
        </p:txBody>
      </p:sp>
      <p:sp>
        <p:nvSpPr>
          <p:cNvPr id="402" name="Google Shape;402;p18"/>
          <p:cNvSpPr txBox="1">
            <a:spLocks noGrp="1"/>
          </p:cNvSpPr>
          <p:nvPr>
            <p:ph type="body" idx="1"/>
          </p:nvPr>
        </p:nvSpPr>
        <p:spPr>
          <a:xfrm>
            <a:off x="97971" y="805543"/>
            <a:ext cx="11944500" cy="5870100"/>
          </a:xfrm>
          <a:prstGeom prst="rect">
            <a:avLst/>
          </a:prstGeom>
          <a:noFill/>
          <a:ln>
            <a:noFill/>
          </a:ln>
        </p:spPr>
        <p:txBody>
          <a:bodyPr spcFirstLastPara="1" wrap="square" lIns="91425" tIns="45700" rIns="91425" bIns="45700" anchor="t" anchorCtr="0">
            <a:noAutofit/>
          </a:bodyPr>
          <a:lstStyle/>
          <a:p>
            <a:pPr marL="571500" marR="0" lvl="0" indent="-292100" algn="l" rtl="0">
              <a:lnSpc>
                <a:spcPct val="90000"/>
              </a:lnSpc>
              <a:spcBef>
                <a:spcPts val="1000"/>
              </a:spcBef>
              <a:spcAft>
                <a:spcPts val="0"/>
              </a:spcAft>
              <a:buClr>
                <a:schemeClr val="accent4"/>
              </a:buClr>
              <a:buSzPts val="1400"/>
              <a:buFont typeface="Arial"/>
              <a:buChar char="•"/>
            </a:pPr>
            <a:r>
              <a:rPr lang="en-US" sz="1400"/>
              <a:t>Christou, E., Parmaxi, A., Perifanou, M., &amp; Economides, A. A. (2022) ‘Gender-Sensitive Materials and Tools: The Development of a Gender-Sensitive Toolbox Through National Stakeholder Consultations’. In: </a:t>
            </a:r>
            <a:r>
              <a:rPr lang="en-US" sz="1400" i="1"/>
              <a:t>International Conference on Human-Computer Interaction</a:t>
            </a:r>
            <a:r>
              <a:rPr lang="en-US" sz="1400"/>
              <a:t>, pp. 485-502. Springer International Publishing.  </a:t>
            </a:r>
            <a:endParaRPr sz="1400"/>
          </a:p>
          <a:p>
            <a:pPr marL="571500" marR="0" lvl="0" indent="-292100" algn="l" rtl="0">
              <a:lnSpc>
                <a:spcPct val="90000"/>
              </a:lnSpc>
              <a:spcBef>
                <a:spcPts val="1000"/>
              </a:spcBef>
              <a:spcAft>
                <a:spcPts val="0"/>
              </a:spcAft>
              <a:buClr>
                <a:schemeClr val="accent4"/>
              </a:buClr>
              <a:buSzPts val="1400"/>
              <a:buFont typeface="Arial"/>
              <a:buChar char="•"/>
            </a:pPr>
            <a:r>
              <a:rPr lang="en-US" sz="1400"/>
              <a:t>Christou, E., Parmaxi, A., Perifanou, M., &amp; Economides, A.A. (2022) ‘Gender-Sensitive Materials and Tools: The Development of a Gender-Sensitive Toolbox Through National Stakeholder Consultations’. In: Meiselwitz, G. (eds) </a:t>
            </a:r>
            <a:r>
              <a:rPr lang="en-US" sz="1400" i="1"/>
              <a:t>Social Computing and Social Media: Design, User Experience and Impact</a:t>
            </a:r>
            <a:r>
              <a:rPr lang="en-US" sz="1400"/>
              <a:t>. Springer. Available at: </a:t>
            </a:r>
            <a:r>
              <a:rPr lang="en-US" sz="1400" u="sng">
                <a:solidFill>
                  <a:schemeClr val="hlink"/>
                </a:solidFill>
                <a:hlinkClick r:id="rId3"/>
              </a:rPr>
              <a:t>https://doi.org/10.1007/978-3-031-05061-9_34</a:t>
            </a:r>
            <a:r>
              <a:rPr lang="en-US" sz="1400"/>
              <a:t> (Accessed: 30 March 2025)  </a:t>
            </a:r>
            <a:endParaRPr sz="1400"/>
          </a:p>
          <a:p>
            <a:pPr marL="571500" lvl="0" indent="-292100" algn="l" rtl="0">
              <a:lnSpc>
                <a:spcPct val="90000"/>
              </a:lnSpc>
              <a:spcBef>
                <a:spcPts val="1000"/>
              </a:spcBef>
              <a:spcAft>
                <a:spcPts val="0"/>
              </a:spcAft>
              <a:buSzPts val="1400"/>
              <a:buChar char="•"/>
            </a:pPr>
            <a:r>
              <a:rPr lang="en-US" sz="1400"/>
              <a:t>Cole, N. (1990) ‘Conceptions of educational achievement’, </a:t>
            </a:r>
            <a:r>
              <a:rPr lang="en-US" sz="1400" i="1"/>
              <a:t>Educational Researcher</a:t>
            </a:r>
            <a:r>
              <a:rPr lang="en-US" sz="1400"/>
              <a:t>, 19(3), pp. 2-7.</a:t>
            </a:r>
            <a:endParaRPr sz="1400"/>
          </a:p>
          <a:p>
            <a:pPr marL="571500" lvl="0" indent="-292100" algn="l" rtl="0">
              <a:lnSpc>
                <a:spcPct val="90000"/>
              </a:lnSpc>
              <a:spcBef>
                <a:spcPts val="1000"/>
              </a:spcBef>
              <a:spcAft>
                <a:spcPts val="0"/>
              </a:spcAft>
              <a:buSzPts val="1400"/>
              <a:buChar char="•"/>
            </a:pPr>
            <a:r>
              <a:rPr lang="en-US" sz="1400"/>
              <a:t>Herrington, J., Reeves, T. C., &amp; Oliver, R. (2014) ‘Authentic learning environments’. In: </a:t>
            </a:r>
            <a:r>
              <a:rPr lang="en-US" sz="1400" i="1"/>
              <a:t>Springer New York</a:t>
            </a:r>
            <a:r>
              <a:rPr lang="en-US" sz="1400"/>
              <a:t>, pp. 401-412. New York, NY: Springer.</a:t>
            </a:r>
            <a:endParaRPr sz="1400"/>
          </a:p>
          <a:p>
            <a:pPr marL="571500" lvl="0" indent="-292100" algn="l" rtl="0">
              <a:lnSpc>
                <a:spcPct val="90000"/>
              </a:lnSpc>
              <a:spcBef>
                <a:spcPts val="1000"/>
              </a:spcBef>
              <a:spcAft>
                <a:spcPts val="0"/>
              </a:spcAft>
              <a:buSzPts val="1400"/>
              <a:buChar char="•"/>
            </a:pPr>
            <a:r>
              <a:rPr lang="en-US" sz="1400"/>
              <a:t>Herrington, J. and Oliver, R. (2000) 'An instructional design framework for authentic learning environments', </a:t>
            </a:r>
            <a:r>
              <a:rPr lang="en-US" sz="1400" i="1"/>
              <a:t>ETR&amp;D</a:t>
            </a:r>
            <a:r>
              <a:rPr lang="en-US" sz="1400"/>
              <a:t>, 48, pp. 23–48. Available at:</a:t>
            </a:r>
            <a:r>
              <a:rPr lang="en-US" sz="1400">
                <a:solidFill>
                  <a:schemeClr val="hlink"/>
                </a:solidFill>
                <a:uFill>
                  <a:noFill/>
                </a:uFill>
                <a:hlinkClick r:id="rId4"/>
              </a:rPr>
              <a:t> </a:t>
            </a:r>
            <a:r>
              <a:rPr lang="en-US" sz="1400" u="sng">
                <a:solidFill>
                  <a:schemeClr val="hlink"/>
                </a:solidFill>
                <a:latin typeface="Arial"/>
                <a:ea typeface="Arial"/>
                <a:cs typeface="Arial"/>
                <a:sym typeface="Arial"/>
                <a:hlinkClick r:id="rId4"/>
              </a:rPr>
              <a:t>https://doi.org/10.1007/BF02319856</a:t>
            </a:r>
            <a:r>
              <a:rPr lang="en-US" sz="1400">
                <a:solidFill>
                  <a:srgbClr val="000000"/>
                </a:solidFill>
                <a:latin typeface="Arial"/>
                <a:ea typeface="Arial"/>
                <a:cs typeface="Arial"/>
                <a:sym typeface="Arial"/>
              </a:rPr>
              <a:t> </a:t>
            </a:r>
            <a:r>
              <a:rPr lang="en-US" sz="1400"/>
              <a:t>(Accessed: 30 April 2025).</a:t>
            </a:r>
            <a:endParaRPr sz="1400"/>
          </a:p>
          <a:p>
            <a:pPr marL="571500" lvl="0" indent="-292100" algn="l" rtl="0">
              <a:lnSpc>
                <a:spcPct val="90000"/>
              </a:lnSpc>
              <a:spcBef>
                <a:spcPts val="1000"/>
              </a:spcBef>
              <a:spcAft>
                <a:spcPts val="0"/>
              </a:spcAft>
              <a:buSzPts val="1400"/>
              <a:buChar char="•"/>
            </a:pPr>
            <a:r>
              <a:rPr lang="en-US" sz="1400"/>
              <a:t>European Commission, Directorate-General for Communications Networks, Content and Technology, (2019) </a:t>
            </a:r>
            <a:r>
              <a:rPr lang="en-US" sz="1400" i="1"/>
              <a:t>2nd survey of schools : ICT in education : objective 1 : benchmark progress in ICT in schools, final report</a:t>
            </a:r>
            <a:r>
              <a:rPr lang="en-US" sz="1400"/>
              <a:t>, Available at:  </a:t>
            </a:r>
            <a:r>
              <a:rPr lang="en-US" sz="1400" u="sng">
                <a:solidFill>
                  <a:schemeClr val="hlink"/>
                </a:solidFill>
                <a:hlinkClick r:id="rId5"/>
              </a:rPr>
              <a:t>https://data.europa.eu/doi/10.2759/23401</a:t>
            </a:r>
            <a:r>
              <a:rPr lang="en-US" sz="1400"/>
              <a:t> (Accessed: 30 April 2025).</a:t>
            </a:r>
            <a:endParaRPr sz="1400"/>
          </a:p>
          <a:p>
            <a:pPr marL="571500" marR="0" lvl="0" indent="-292100" algn="l" rtl="0">
              <a:lnSpc>
                <a:spcPct val="90000"/>
              </a:lnSpc>
              <a:spcBef>
                <a:spcPts val="1000"/>
              </a:spcBef>
              <a:spcAft>
                <a:spcPts val="0"/>
              </a:spcAft>
              <a:buClr>
                <a:schemeClr val="accent4"/>
              </a:buClr>
              <a:buSzPts val="1400"/>
              <a:buFont typeface="Arial"/>
              <a:buChar char="•"/>
            </a:pPr>
            <a:r>
              <a:rPr lang="en-US" sz="1400"/>
              <a:t>Eurostat (2022) </a:t>
            </a:r>
            <a:r>
              <a:rPr lang="en-US" sz="1400" i="1"/>
              <a:t>ICT specialists in employment</a:t>
            </a:r>
            <a:r>
              <a:rPr lang="en-US" sz="1400"/>
              <a:t>. Available at:  </a:t>
            </a:r>
            <a:r>
              <a:rPr lang="en-US" sz="1400" u="sng">
                <a:solidFill>
                  <a:schemeClr val="hlink"/>
                </a:solidFill>
                <a:hlinkClick r:id="rId6"/>
              </a:rPr>
              <a:t>https://ec.europa.eu/eurostat/statistics-explained/index.php?title=ICT_specialists_in_employment</a:t>
            </a:r>
            <a:r>
              <a:rPr lang="en-US" sz="1400"/>
              <a:t> (Accessed: 30 April 2025).</a:t>
            </a:r>
            <a:endParaRPr sz="1400"/>
          </a:p>
          <a:p>
            <a:pPr marL="571500" marR="0" lvl="0" indent="-292100" algn="l" rtl="0">
              <a:lnSpc>
                <a:spcPct val="90000"/>
              </a:lnSpc>
              <a:spcBef>
                <a:spcPts val="1000"/>
              </a:spcBef>
              <a:spcAft>
                <a:spcPts val="0"/>
              </a:spcAft>
              <a:buSzPts val="1400"/>
              <a:buChar char="•"/>
            </a:pPr>
            <a:r>
              <a:rPr lang="en-US" sz="1400"/>
              <a:t>EIGE (European Institute for Gender Equality) (2022) </a:t>
            </a:r>
            <a:r>
              <a:rPr lang="en-US" sz="1400" i="1"/>
              <a:t>Gender Equality Index 2022</a:t>
            </a:r>
            <a:r>
              <a:rPr lang="en-US" sz="1400"/>
              <a:t>. Available at: </a:t>
            </a:r>
            <a:r>
              <a:rPr lang="en-US" sz="1400" u="sng">
                <a:solidFill>
                  <a:schemeClr val="hlink"/>
                </a:solidFill>
                <a:hlinkClick r:id="rId7"/>
              </a:rPr>
              <a:t>https://eige.europa.eu/gender-equality-index/2022</a:t>
            </a:r>
            <a:r>
              <a:rPr lang="en-US" sz="1400"/>
              <a:t> (Accessed: 30 April 2025).</a:t>
            </a:r>
            <a:endParaRPr sz="1400"/>
          </a:p>
          <a:p>
            <a:pPr marL="571500" marR="0" lvl="0" indent="-292100" algn="l" rtl="0">
              <a:lnSpc>
                <a:spcPct val="90000"/>
              </a:lnSpc>
              <a:spcBef>
                <a:spcPts val="1000"/>
              </a:spcBef>
              <a:spcAft>
                <a:spcPts val="0"/>
              </a:spcAft>
              <a:buSzPts val="1400"/>
              <a:buChar char="•"/>
            </a:pPr>
            <a:r>
              <a:rPr lang="en-US" sz="1400"/>
              <a:t>Piaget, J. (1975) </a:t>
            </a:r>
            <a:r>
              <a:rPr lang="en-US" sz="1400" i="1"/>
              <a:t>The construction of reality in the child</a:t>
            </a:r>
            <a:r>
              <a:rPr lang="en-US" sz="1400"/>
              <a:t>. New York: Ballantine Books.</a:t>
            </a:r>
            <a:endParaRPr sz="1400"/>
          </a:p>
          <a:p>
            <a:pPr marL="571500" lvl="0" indent="-292100" algn="l" rtl="0">
              <a:lnSpc>
                <a:spcPct val="90000"/>
              </a:lnSpc>
              <a:spcBef>
                <a:spcPts val="1000"/>
              </a:spcBef>
              <a:spcAft>
                <a:spcPts val="0"/>
              </a:spcAft>
              <a:buSzPts val="1400"/>
              <a:buChar char="•"/>
            </a:pPr>
            <a:r>
              <a:rPr lang="en-US" sz="1400"/>
              <a:t>Lave, J. (1988) </a:t>
            </a:r>
            <a:r>
              <a:rPr lang="en-US" sz="1400" i="1"/>
              <a:t>The culture of acquisition and the practice of understanding</a:t>
            </a:r>
            <a:r>
              <a:rPr lang="en-US" sz="1400"/>
              <a:t>. IRL report 88-00087, Institute for Research on Learning.</a:t>
            </a:r>
            <a:endParaRPr sz="1400"/>
          </a:p>
          <a:p>
            <a:pPr marL="571500" lvl="0" indent="-292100" algn="l" rtl="0">
              <a:lnSpc>
                <a:spcPct val="90000"/>
              </a:lnSpc>
              <a:spcBef>
                <a:spcPts val="1000"/>
              </a:spcBef>
              <a:spcAft>
                <a:spcPts val="0"/>
              </a:spcAft>
              <a:buSzPts val="1400"/>
              <a:buChar char="•"/>
            </a:pPr>
            <a:r>
              <a:rPr lang="en-US" sz="1400"/>
              <a:t>Lave, J and Wenger, E. (1991) </a:t>
            </a:r>
            <a:r>
              <a:rPr lang="en-US" sz="1400" i="1"/>
              <a:t>Situated learning: Legitimate peripheral participation</a:t>
            </a:r>
            <a:r>
              <a:rPr lang="en-US" sz="1400"/>
              <a:t>, Cambridge: Cambridge University Press.</a:t>
            </a:r>
            <a:endParaRPr sz="1400"/>
          </a:p>
          <a:p>
            <a:pPr marL="571500" lvl="0" indent="-292100" algn="l" rtl="0">
              <a:lnSpc>
                <a:spcPct val="90000"/>
              </a:lnSpc>
              <a:spcBef>
                <a:spcPts val="1000"/>
              </a:spcBef>
              <a:spcAft>
                <a:spcPts val="0"/>
              </a:spcAft>
              <a:buSzPts val="1400"/>
              <a:buChar char="•"/>
            </a:pPr>
            <a:r>
              <a:rPr lang="en-US" sz="1400"/>
              <a:t>Scardamalia, M. and Bereiter, C (1994) ‘Computer support for knowledge-building communities’, </a:t>
            </a:r>
            <a:r>
              <a:rPr lang="en-US" sz="1400" i="1"/>
              <a:t>Journal of the Learning Sciences</a:t>
            </a:r>
            <a:r>
              <a:rPr lang="en-US" sz="1400"/>
              <a:t>, 3(3),pp.  265-283. </a:t>
            </a:r>
            <a:endParaRPr sz="1400"/>
          </a:p>
          <a:p>
            <a:pPr marL="571500" lvl="0" indent="-292100" algn="l" rtl="0">
              <a:lnSpc>
                <a:spcPct val="90000"/>
              </a:lnSpc>
              <a:spcBef>
                <a:spcPts val="1000"/>
              </a:spcBef>
              <a:spcAft>
                <a:spcPts val="0"/>
              </a:spcAft>
              <a:buSzPts val="1400"/>
              <a:buChar char="•"/>
            </a:pPr>
            <a:r>
              <a:rPr lang="en-US" sz="1400"/>
              <a:t>Stein, S. J., Isaacs, G. and Andrews, T. (2004) ‘Incorporating authentic learning experiences within a university course’, </a:t>
            </a:r>
            <a:r>
              <a:rPr lang="en-US" sz="1400" i="1"/>
              <a:t>Studies in Higher Education</a:t>
            </a:r>
            <a:r>
              <a:rPr lang="en-US" sz="1400"/>
              <a:t>, 29(2), pp. 239-258.</a:t>
            </a:r>
            <a:endParaRPr sz="1400"/>
          </a:p>
          <a:p>
            <a:pPr marL="571500" lvl="0" indent="-292100" algn="l" rtl="0">
              <a:lnSpc>
                <a:spcPct val="90000"/>
              </a:lnSpc>
              <a:spcBef>
                <a:spcPts val="1000"/>
              </a:spcBef>
              <a:spcAft>
                <a:spcPts val="0"/>
              </a:spcAft>
              <a:buSzPts val="1400"/>
              <a:buChar char="•"/>
            </a:pPr>
            <a:r>
              <a:rPr lang="en-US" sz="1400"/>
              <a:t>Vygotsky, L. (1978) ‘Interaction between Learning and Development’. In </a:t>
            </a:r>
            <a:r>
              <a:rPr lang="en-US" sz="1400" i="1"/>
              <a:t>Mind in Society</a:t>
            </a:r>
            <a:r>
              <a:rPr lang="en-US" sz="1400"/>
              <a:t>. (Trans. M. Cole), pp. 79-91. Cambridge: Harvard University Press.</a:t>
            </a:r>
            <a:endParaRPr sz="14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grpSp>
        <p:nvGrpSpPr>
          <p:cNvPr id="407" name="Google Shape;407;g3577421c70c_0_40"/>
          <p:cNvGrpSpPr/>
          <p:nvPr/>
        </p:nvGrpSpPr>
        <p:grpSpPr>
          <a:xfrm>
            <a:off x="2179811" y="4729766"/>
            <a:ext cx="7832078" cy="1110328"/>
            <a:chOff x="2179603" y="4888792"/>
            <a:chExt cx="7798544" cy="1110328"/>
          </a:xfrm>
        </p:grpSpPr>
        <p:pic>
          <p:nvPicPr>
            <p:cNvPr id="408" name="Google Shape;408;g3577421c70c_0_4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409" name="Google Shape;409;g3577421c70c_0_40"/>
            <p:cNvPicPr preferRelativeResize="0"/>
            <p:nvPr/>
          </p:nvPicPr>
          <p:blipFill rotWithShape="1">
            <a:blip r:embed="rId4">
              <a:alphaModFix/>
            </a:blip>
            <a:srcRect l="9995" t="21987" r="6843" b="5543"/>
            <a:stretch/>
          </p:blipFill>
          <p:spPr>
            <a:xfrm>
              <a:off x="3796545" y="4949617"/>
              <a:ext cx="1406759" cy="526545"/>
            </a:xfrm>
            <a:prstGeom prst="rect">
              <a:avLst/>
            </a:prstGeom>
            <a:noFill/>
            <a:ln>
              <a:noFill/>
            </a:ln>
          </p:spPr>
        </p:pic>
        <p:pic>
          <p:nvPicPr>
            <p:cNvPr id="410" name="Google Shape;410;g3577421c70c_0_4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411" name="Google Shape;411;g3577421c70c_0_4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412" name="Google Shape;412;g3577421c70c_0_40"/>
            <p:cNvPicPr preferRelativeResize="0"/>
            <p:nvPr/>
          </p:nvPicPr>
          <p:blipFill rotWithShape="1">
            <a:blip r:embed="rId7">
              <a:alphaModFix/>
            </a:blip>
            <a:srcRect l="6518" t="2903" r="6456"/>
            <a:stretch/>
          </p:blipFill>
          <p:spPr>
            <a:xfrm>
              <a:off x="7781600" y="4945247"/>
              <a:ext cx="2196547" cy="545647"/>
            </a:xfrm>
            <a:prstGeom prst="rect">
              <a:avLst/>
            </a:prstGeom>
            <a:noFill/>
            <a:ln>
              <a:noFill/>
            </a:ln>
          </p:spPr>
        </p:pic>
        <p:pic>
          <p:nvPicPr>
            <p:cNvPr id="413" name="Google Shape;413;g3577421c70c_0_4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414" name="Google Shape;414;g3577421c70c_0_4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415" name="Google Shape;415;g3577421c70c_0_4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416" name="Google Shape;416;g3577421c70c_0_4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417" name="Google Shape;417;g3577421c70c_0_4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sp>
        <p:nvSpPr>
          <p:cNvPr id="418" name="Google Shape;418;g3577421c70c_0_40"/>
          <p:cNvSpPr txBox="1"/>
          <p:nvPr/>
        </p:nvSpPr>
        <p:spPr>
          <a:xfrm>
            <a:off x="3324150" y="2453100"/>
            <a:ext cx="3173700" cy="354000"/>
          </a:xfrm>
          <a:prstGeom prst="rect">
            <a:avLst/>
          </a:prstGeom>
          <a:noFill/>
          <a:ln>
            <a:noFill/>
          </a:ln>
        </p:spPr>
        <p:txBody>
          <a:bodyPr spcFirstLastPara="1" wrap="square" lIns="91425" tIns="91425" rIns="91425" bIns="91425" anchor="t" anchorCtr="0">
            <a:spAutoFit/>
          </a:bodyPr>
          <a:lstStyle/>
          <a:p>
            <a:pPr marL="0" marR="0" lvl="0" indent="0" algn="just" rtl="0">
              <a:lnSpc>
                <a:spcPct val="107916"/>
              </a:lnSpc>
              <a:spcBef>
                <a:spcPts val="0"/>
              </a:spcBef>
              <a:spcAft>
                <a:spcPts val="800"/>
              </a:spcAft>
              <a:buClr>
                <a:srgbClr val="000000"/>
              </a:buClr>
              <a:buSzPts val="1100"/>
              <a:buFont typeface="Arial"/>
              <a:buNone/>
            </a:pPr>
            <a:r>
              <a:rPr lang="en-US" sz="1100" b="0" i="0" u="none" strike="noStrike" cap="none">
                <a:solidFill>
                  <a:srgbClr val="1D1D1B"/>
                </a:solidFill>
                <a:latin typeface="Calibri"/>
                <a:ea typeface="Calibri"/>
                <a:cs typeface="Calibri"/>
                <a:sym typeface="Calibri"/>
              </a:rPr>
              <a:t>Available at </a:t>
            </a:r>
            <a:r>
              <a:rPr lang="en-US" sz="1100" u="sng">
                <a:solidFill>
                  <a:schemeClr val="hlink"/>
                </a:solidFill>
                <a:latin typeface="Calibri"/>
                <a:ea typeface="Calibri"/>
                <a:cs typeface="Calibri"/>
                <a:sym typeface="Calibri"/>
                <a:hlinkClick r:id="rId13"/>
              </a:rPr>
              <a:t>https://thinker.ucd.ie/elearning/</a:t>
            </a:r>
            <a:endParaRPr sz="1100" b="0" i="0" u="none" strike="noStrike" cap="none">
              <a:solidFill>
                <a:srgbClr val="16C45B"/>
              </a:solidFill>
              <a:latin typeface="Calibri"/>
              <a:ea typeface="Calibri"/>
              <a:cs typeface="Calibri"/>
              <a:sym typeface="Calibri"/>
            </a:endParaRPr>
          </a:p>
        </p:txBody>
      </p:sp>
      <p:pic>
        <p:nvPicPr>
          <p:cNvPr id="419" name="Google Shape;419;g3577421c70c_0_40"/>
          <p:cNvPicPr preferRelativeResize="0"/>
          <p:nvPr/>
        </p:nvPicPr>
        <p:blipFill rotWithShape="1">
          <a:blip r:embed="rId14">
            <a:alphaModFix/>
          </a:blip>
          <a:srcRect/>
          <a:stretch/>
        </p:blipFill>
        <p:spPr>
          <a:xfrm>
            <a:off x="4222188" y="3563650"/>
            <a:ext cx="1171575" cy="409575"/>
          </a:xfrm>
          <a:prstGeom prst="rect">
            <a:avLst/>
          </a:prstGeom>
          <a:noFill/>
          <a:ln>
            <a:noFill/>
          </a:ln>
        </p:spPr>
      </p:pic>
      <p:sp>
        <p:nvSpPr>
          <p:cNvPr id="420" name="Google Shape;420;g3577421c70c_0_40"/>
          <p:cNvSpPr txBox="1"/>
          <p:nvPr/>
        </p:nvSpPr>
        <p:spPr>
          <a:xfrm>
            <a:off x="1646350" y="2994850"/>
            <a:ext cx="5987700" cy="568800"/>
          </a:xfrm>
          <a:prstGeom prst="rect">
            <a:avLst/>
          </a:prstGeom>
          <a:noFill/>
          <a:ln>
            <a:noFill/>
          </a:ln>
        </p:spPr>
        <p:txBody>
          <a:bodyPr spcFirstLastPara="1" wrap="square" lIns="91425" tIns="91425" rIns="91425" bIns="91425" anchor="t" anchorCtr="0">
            <a:spAutoFit/>
          </a:bodyPr>
          <a:lstStyle/>
          <a:p>
            <a:pPr marL="360045" marR="0" lvl="0" indent="1904" algn="ctr" rtl="0">
              <a:lnSpc>
                <a:spcPct val="107916"/>
              </a:lnSpc>
              <a:spcBef>
                <a:spcPts val="0"/>
              </a:spcBef>
              <a:spcAft>
                <a:spcPts val="800"/>
              </a:spcAft>
              <a:buClr>
                <a:srgbClr val="000000"/>
              </a:buClr>
              <a:buSzPts val="1200"/>
              <a:buFont typeface="Arial"/>
              <a:buNone/>
            </a:pPr>
            <a:r>
              <a:rPr lang="en-US" sz="1200" b="1" i="0" u="none" strike="noStrike" cap="none">
                <a:solidFill>
                  <a:srgbClr val="1D1D1B"/>
                </a:solidFill>
                <a:latin typeface="Calibri"/>
                <a:ea typeface="Calibri"/>
                <a:cs typeface="Calibri"/>
                <a:sym typeface="Calibri"/>
              </a:rPr>
              <a:t>This publication is licensed under </a:t>
            </a:r>
            <a:r>
              <a:rPr lang="en-US" sz="1200" b="1" i="1" u="none" strike="noStrike" cap="none">
                <a:solidFill>
                  <a:srgbClr val="1D1D1B"/>
                </a:solidFill>
                <a:latin typeface="Calibri"/>
                <a:ea typeface="Calibri"/>
                <a:cs typeface="Calibri"/>
                <a:sym typeface="Calibri"/>
              </a:rPr>
              <a:t>Creative Commons Attribution-NonCommercial-NoDerivs 4.0 International</a:t>
            </a:r>
            <a:r>
              <a:rPr lang="en-US" sz="1200" b="1" i="0" u="none" strike="noStrike" cap="none">
                <a:solidFill>
                  <a:srgbClr val="1D1D1B"/>
                </a:solidFill>
                <a:latin typeface="Calibri"/>
                <a:ea typeface="Calibri"/>
                <a:cs typeface="Calibri"/>
                <a:sym typeface="Calibri"/>
              </a:rPr>
              <a:t> License (</a:t>
            </a:r>
            <a:r>
              <a:rPr lang="en-US" sz="1200" b="1" i="0" u="sng" strike="noStrike" cap="none">
                <a:solidFill>
                  <a:srgbClr val="16C45B"/>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BY-NC-ND 4.0</a:t>
            </a:r>
            <a:r>
              <a:rPr lang="en-US" sz="1200" b="1" i="0" u="none" strike="noStrike" cap="none">
                <a:solidFill>
                  <a:srgbClr val="1D1D1B"/>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6"/>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Contents (1/2)</a:t>
            </a:r>
            <a:endParaRPr/>
          </a:p>
        </p:txBody>
      </p:sp>
      <p:sp>
        <p:nvSpPr>
          <p:cNvPr id="108" name="Google Shape;108;p6"/>
          <p:cNvSpPr txBox="1">
            <a:spLocks noGrp="1"/>
          </p:cNvSpPr>
          <p:nvPr>
            <p:ph type="body" idx="1"/>
          </p:nvPr>
        </p:nvSpPr>
        <p:spPr>
          <a:xfrm>
            <a:off x="97971" y="805543"/>
            <a:ext cx="11944500" cy="5870100"/>
          </a:xfrm>
          <a:prstGeom prst="rect">
            <a:avLst/>
          </a:prstGeom>
          <a:noFill/>
          <a:ln>
            <a:noFill/>
          </a:ln>
        </p:spPr>
        <p:txBody>
          <a:bodyPr spcFirstLastPara="1" wrap="square" lIns="91425" tIns="45700" rIns="91425" bIns="45700" anchor="t" anchorCtr="0">
            <a:noAutofit/>
          </a:bodyPr>
          <a:lstStyle/>
          <a:p>
            <a:pPr marL="571500" marR="0" lvl="0" indent="-330200" algn="l" rtl="0">
              <a:lnSpc>
                <a:spcPct val="90000"/>
              </a:lnSpc>
              <a:spcBef>
                <a:spcPts val="1000"/>
              </a:spcBef>
              <a:spcAft>
                <a:spcPts val="0"/>
              </a:spcAft>
              <a:buClr>
                <a:schemeClr val="accent4"/>
              </a:buClr>
              <a:buSzPts val="2000"/>
              <a:buFont typeface="Arial"/>
              <a:buChar char="•"/>
            </a:pPr>
            <a:r>
              <a:rPr lang="en-US" sz="2000"/>
              <a:t>Slide 1 - WP title</a:t>
            </a:r>
            <a:endParaRPr sz="2000"/>
          </a:p>
          <a:p>
            <a:pPr marL="571500" marR="0" lvl="0" indent="-330200" algn="l" rtl="0">
              <a:lnSpc>
                <a:spcPct val="90000"/>
              </a:lnSpc>
              <a:spcBef>
                <a:spcPts val="1000"/>
              </a:spcBef>
              <a:spcAft>
                <a:spcPts val="0"/>
              </a:spcAft>
              <a:buClr>
                <a:schemeClr val="accent4"/>
              </a:buClr>
              <a:buSzPts val="2000"/>
              <a:buFont typeface="Arial"/>
              <a:buChar char="•"/>
            </a:pPr>
            <a:r>
              <a:rPr lang="en-US" sz="2000"/>
              <a:t>Slide 2 - Unit title</a:t>
            </a:r>
            <a:endParaRPr sz="2000"/>
          </a:p>
          <a:p>
            <a:pPr marL="571500" marR="0" lvl="0" indent="-330200" algn="l" rtl="0">
              <a:lnSpc>
                <a:spcPct val="90000"/>
              </a:lnSpc>
              <a:spcBef>
                <a:spcPts val="1000"/>
              </a:spcBef>
              <a:spcAft>
                <a:spcPts val="0"/>
              </a:spcAft>
              <a:buClr>
                <a:schemeClr val="accent4"/>
              </a:buClr>
              <a:buSzPts val="2000"/>
              <a:buFont typeface="Arial"/>
              <a:buChar char="•"/>
            </a:pPr>
            <a:r>
              <a:rPr lang="en-US" sz="2000"/>
              <a:t>Slide 3 - Learning outcomes</a:t>
            </a:r>
            <a:endParaRPr sz="2000"/>
          </a:p>
          <a:p>
            <a:pPr marL="571500" marR="0" lvl="0" indent="-330200" algn="l" rtl="0">
              <a:lnSpc>
                <a:spcPct val="90000"/>
              </a:lnSpc>
              <a:spcBef>
                <a:spcPts val="1000"/>
              </a:spcBef>
              <a:spcAft>
                <a:spcPts val="0"/>
              </a:spcAft>
              <a:buSzPts val="2000"/>
              <a:buChar char="•"/>
            </a:pPr>
            <a:r>
              <a:rPr lang="en-US" sz="2000"/>
              <a:t>Slides 4 &amp; 5 - Contents </a:t>
            </a:r>
            <a:endParaRPr sz="2000"/>
          </a:p>
          <a:p>
            <a:pPr marL="571500" marR="0" lvl="0" indent="-330200" algn="l" rtl="0">
              <a:lnSpc>
                <a:spcPct val="90000"/>
              </a:lnSpc>
              <a:spcBef>
                <a:spcPts val="1000"/>
              </a:spcBef>
              <a:spcAft>
                <a:spcPts val="0"/>
              </a:spcAft>
              <a:buSzPts val="2000"/>
              <a:buChar char="•"/>
            </a:pPr>
            <a:r>
              <a:rPr lang="en-US" sz="2000"/>
              <a:t>Slide 6 - Introduction</a:t>
            </a:r>
            <a:endParaRPr sz="2000"/>
          </a:p>
          <a:p>
            <a:pPr marL="571500" marR="0" lvl="0" indent="-330200" algn="l" rtl="0">
              <a:lnSpc>
                <a:spcPct val="90000"/>
              </a:lnSpc>
              <a:spcBef>
                <a:spcPts val="1000"/>
              </a:spcBef>
              <a:spcAft>
                <a:spcPts val="0"/>
              </a:spcAft>
              <a:buClr>
                <a:schemeClr val="accent4"/>
              </a:buClr>
              <a:buSzPts val="2000"/>
              <a:buFont typeface="Arial"/>
              <a:buChar char="•"/>
            </a:pPr>
            <a:r>
              <a:rPr lang="en-US" sz="2000"/>
              <a:t>Slide 7 - Activity 1: welcome and ice-breaker</a:t>
            </a:r>
            <a:endParaRPr sz="2000"/>
          </a:p>
          <a:p>
            <a:pPr marL="571500" lvl="0" indent="-330200" algn="l" rtl="0">
              <a:lnSpc>
                <a:spcPct val="90000"/>
              </a:lnSpc>
              <a:spcBef>
                <a:spcPts val="1000"/>
              </a:spcBef>
              <a:spcAft>
                <a:spcPts val="0"/>
              </a:spcAft>
              <a:buSzPts val="2000"/>
              <a:buChar char="•"/>
            </a:pPr>
            <a:r>
              <a:rPr lang="en-US" sz="2000"/>
              <a:t>Slide 8 - Introduction to the THINKER project</a:t>
            </a:r>
            <a:endParaRPr sz="2000"/>
          </a:p>
          <a:p>
            <a:pPr marL="571500" lvl="0" indent="-330200" algn="l" rtl="0">
              <a:lnSpc>
                <a:spcPct val="90000"/>
              </a:lnSpc>
              <a:spcBef>
                <a:spcPts val="1000"/>
              </a:spcBef>
              <a:spcAft>
                <a:spcPts val="0"/>
              </a:spcAft>
              <a:buSzPts val="2000"/>
              <a:buChar char="•"/>
            </a:pPr>
            <a:r>
              <a:rPr lang="en-US" sz="2000"/>
              <a:t>Slide 9 - Objectives of the project</a:t>
            </a:r>
            <a:endParaRPr sz="2000"/>
          </a:p>
          <a:p>
            <a:pPr marL="571500" lvl="0" indent="-330200" algn="l" rtl="0">
              <a:lnSpc>
                <a:spcPct val="90000"/>
              </a:lnSpc>
              <a:spcBef>
                <a:spcPts val="1000"/>
              </a:spcBef>
              <a:spcAft>
                <a:spcPts val="0"/>
              </a:spcAft>
              <a:buSzPts val="2000"/>
              <a:buChar char="•"/>
            </a:pPr>
            <a:r>
              <a:rPr lang="en-US" sz="2000"/>
              <a:t>Slide 10 - The need for the THINKER approach - 1</a:t>
            </a:r>
            <a:endParaRPr sz="2000"/>
          </a:p>
          <a:p>
            <a:pPr marL="571500" lvl="0" indent="-330200" algn="l" rtl="0">
              <a:lnSpc>
                <a:spcPct val="90000"/>
              </a:lnSpc>
              <a:spcBef>
                <a:spcPts val="1000"/>
              </a:spcBef>
              <a:spcAft>
                <a:spcPts val="0"/>
              </a:spcAft>
              <a:buSzPts val="2000"/>
              <a:buChar char="•"/>
            </a:pPr>
            <a:r>
              <a:rPr lang="en-US" sz="2000"/>
              <a:t>Slide 11 - The need for the THINKER approach - 2</a:t>
            </a:r>
            <a:endParaRPr sz="2000"/>
          </a:p>
          <a:p>
            <a:pPr marL="571500" lvl="0" indent="-330200" algn="l" rtl="0">
              <a:lnSpc>
                <a:spcPct val="90000"/>
              </a:lnSpc>
              <a:spcBef>
                <a:spcPts val="1000"/>
              </a:spcBef>
              <a:spcAft>
                <a:spcPts val="0"/>
              </a:spcAft>
              <a:buSzPts val="2000"/>
              <a:buChar char="•"/>
            </a:pPr>
            <a:r>
              <a:rPr lang="en-US" sz="2000"/>
              <a:t>Slide 12 - The THINKER framework</a:t>
            </a:r>
            <a:endParaRPr sz="2000"/>
          </a:p>
          <a:p>
            <a:pPr marL="571500" lvl="0" indent="-330200" algn="l" rtl="0">
              <a:lnSpc>
                <a:spcPct val="90000"/>
              </a:lnSpc>
              <a:spcBef>
                <a:spcPts val="1000"/>
              </a:spcBef>
              <a:spcAft>
                <a:spcPts val="0"/>
              </a:spcAft>
              <a:buSzPts val="2000"/>
              <a:buChar char="•"/>
            </a:pPr>
            <a:r>
              <a:rPr lang="en-US" sz="2000"/>
              <a:t>Slide 13 - The THINKER framework - informatics areas &amp; competencies</a:t>
            </a:r>
            <a:endParaRPr sz="2000"/>
          </a:p>
          <a:p>
            <a:pPr marL="571500" lvl="0" indent="-330200" algn="l" rtl="0">
              <a:lnSpc>
                <a:spcPct val="90000"/>
              </a:lnSpc>
              <a:spcBef>
                <a:spcPts val="1000"/>
              </a:spcBef>
              <a:spcAft>
                <a:spcPts val="0"/>
              </a:spcAft>
              <a:buSzPts val="2000"/>
              <a:buChar char="•"/>
            </a:pPr>
            <a:r>
              <a:rPr lang="en-US" sz="2000"/>
              <a:t>Slide 14 - The THINKER framework - authentic learning</a:t>
            </a:r>
            <a:endParaRPr sz="2000"/>
          </a:p>
          <a:p>
            <a:pPr marL="571500" lvl="0" indent="-330200" algn="l" rtl="0">
              <a:lnSpc>
                <a:spcPct val="90000"/>
              </a:lnSpc>
              <a:spcBef>
                <a:spcPts val="1000"/>
              </a:spcBef>
              <a:spcAft>
                <a:spcPts val="0"/>
              </a:spcAft>
              <a:buSzPts val="2000"/>
              <a:buChar char="•"/>
            </a:pPr>
            <a:r>
              <a:rPr lang="en-US" sz="2000"/>
              <a:t>Slide 15 - The THINKER framework - gender-inclusive practices</a:t>
            </a:r>
            <a:endParaRPr sz="2000"/>
          </a:p>
          <a:p>
            <a:pPr marL="571500" lvl="0" indent="-330200" algn="l" rtl="0">
              <a:lnSpc>
                <a:spcPct val="90000"/>
              </a:lnSpc>
              <a:spcBef>
                <a:spcPts val="1000"/>
              </a:spcBef>
              <a:spcAft>
                <a:spcPts val="0"/>
              </a:spcAft>
              <a:buSzPts val="2000"/>
              <a:buChar char="•"/>
            </a:pPr>
            <a:r>
              <a:rPr lang="en-US" sz="2000"/>
              <a:t>Slide 16 - Activity 2: self-reflection</a:t>
            </a:r>
            <a:endParaRPr sz="2000"/>
          </a:p>
          <a:p>
            <a:pPr marL="0" lvl="0" indent="0" algn="l" rtl="0">
              <a:lnSpc>
                <a:spcPct val="90000"/>
              </a:lnSpc>
              <a:spcBef>
                <a:spcPts val="1000"/>
              </a:spcBef>
              <a:spcAft>
                <a:spcPts val="0"/>
              </a:spcAft>
              <a:buSzPts val="2200"/>
              <a:buNone/>
            </a:pPr>
            <a:endParaRPr sz="2000"/>
          </a:p>
        </p:txBody>
      </p:sp>
      <p:pic>
        <p:nvPicPr>
          <p:cNvPr id="109" name="Google Shape;109;p6"/>
          <p:cNvPicPr preferRelativeResize="0"/>
          <p:nvPr/>
        </p:nvPicPr>
        <p:blipFill rotWithShape="1">
          <a:blip r:embed="rId3">
            <a:alphaModFix/>
          </a:blip>
          <a:srcRect/>
          <a:stretch/>
        </p:blipFill>
        <p:spPr>
          <a:xfrm>
            <a:off x="8406288" y="2590800"/>
            <a:ext cx="2466975" cy="1676400"/>
          </a:xfrm>
          <a:prstGeom prst="rect">
            <a:avLst/>
          </a:prstGeom>
          <a:noFill/>
          <a:ln>
            <a:noFill/>
          </a:ln>
        </p:spPr>
      </p:pic>
      <p:sp>
        <p:nvSpPr>
          <p:cNvPr id="110" name="Google Shape;110;p6"/>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g349161778f7_0_174"/>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Contents (2/2)</a:t>
            </a:r>
            <a:endParaRPr/>
          </a:p>
        </p:txBody>
      </p:sp>
      <p:sp>
        <p:nvSpPr>
          <p:cNvPr id="117" name="Google Shape;117;g349161778f7_0_174"/>
          <p:cNvSpPr txBox="1">
            <a:spLocks noGrp="1"/>
          </p:cNvSpPr>
          <p:nvPr>
            <p:ph type="body" idx="1"/>
          </p:nvPr>
        </p:nvSpPr>
        <p:spPr>
          <a:xfrm>
            <a:off x="97971" y="805543"/>
            <a:ext cx="11944500" cy="5870100"/>
          </a:xfrm>
          <a:prstGeom prst="rect">
            <a:avLst/>
          </a:prstGeom>
          <a:noFill/>
          <a:ln>
            <a:noFill/>
          </a:ln>
        </p:spPr>
        <p:txBody>
          <a:bodyPr spcFirstLastPara="1" wrap="square" lIns="91425" tIns="45700" rIns="91425" bIns="45700" anchor="t" anchorCtr="0">
            <a:noAutofit/>
          </a:bodyPr>
          <a:lstStyle/>
          <a:p>
            <a:pPr marL="571500" lvl="0" indent="-330200" algn="l" rtl="0">
              <a:lnSpc>
                <a:spcPct val="90000"/>
              </a:lnSpc>
              <a:spcBef>
                <a:spcPts val="1000"/>
              </a:spcBef>
              <a:spcAft>
                <a:spcPts val="0"/>
              </a:spcAft>
              <a:buSzPts val="2000"/>
              <a:buChar char="•"/>
            </a:pPr>
            <a:r>
              <a:rPr lang="en-US" sz="2000"/>
              <a:t>Slide 17 - Exploring authentic learning</a:t>
            </a:r>
            <a:endParaRPr sz="2000"/>
          </a:p>
          <a:p>
            <a:pPr marL="571500" lvl="0" indent="-330200" algn="l" rtl="0">
              <a:lnSpc>
                <a:spcPct val="90000"/>
              </a:lnSpc>
              <a:spcBef>
                <a:spcPts val="1000"/>
              </a:spcBef>
              <a:spcAft>
                <a:spcPts val="0"/>
              </a:spcAft>
              <a:buSzPts val="2000"/>
              <a:buChar char="•"/>
            </a:pPr>
            <a:r>
              <a:rPr lang="en-US" sz="2000"/>
              <a:t>Slide 18 - Learning theories as the basis for authentic learning</a:t>
            </a:r>
            <a:endParaRPr sz="2000"/>
          </a:p>
          <a:p>
            <a:pPr marL="571500" lvl="0" indent="-330200" algn="l" rtl="0">
              <a:lnSpc>
                <a:spcPct val="90000"/>
              </a:lnSpc>
              <a:spcBef>
                <a:spcPts val="1000"/>
              </a:spcBef>
              <a:spcAft>
                <a:spcPts val="0"/>
              </a:spcAft>
              <a:buSzPts val="2000"/>
              <a:buChar char="•"/>
            </a:pPr>
            <a:r>
              <a:rPr lang="en-US" sz="2000"/>
              <a:t>Slide 19 - Authentic learning principles</a:t>
            </a:r>
            <a:endParaRPr sz="2000"/>
          </a:p>
          <a:p>
            <a:pPr marL="571500" lvl="0" indent="-330200" algn="l" rtl="0">
              <a:lnSpc>
                <a:spcPct val="90000"/>
              </a:lnSpc>
              <a:spcBef>
                <a:spcPts val="1000"/>
              </a:spcBef>
              <a:spcAft>
                <a:spcPts val="0"/>
              </a:spcAft>
              <a:buSzPts val="2000"/>
              <a:buChar char="•"/>
            </a:pPr>
            <a:r>
              <a:rPr lang="en-US" sz="2000"/>
              <a:t>Slide 20 - Activity 3: self-reflection</a:t>
            </a:r>
            <a:endParaRPr sz="2000"/>
          </a:p>
          <a:p>
            <a:pPr marL="571500" lvl="0" indent="-330200" algn="l" rtl="0">
              <a:lnSpc>
                <a:spcPct val="90000"/>
              </a:lnSpc>
              <a:spcBef>
                <a:spcPts val="1000"/>
              </a:spcBef>
              <a:spcAft>
                <a:spcPts val="0"/>
              </a:spcAft>
              <a:buSzPts val="2000"/>
              <a:buChar char="•"/>
            </a:pPr>
            <a:r>
              <a:rPr lang="en-US" sz="2000"/>
              <a:t>Slide 21 - Authentic learning: promoting inclusion in informatics education</a:t>
            </a:r>
            <a:endParaRPr sz="2000"/>
          </a:p>
          <a:p>
            <a:pPr marL="571500" lvl="0" indent="-330200" algn="l" rtl="0">
              <a:lnSpc>
                <a:spcPct val="90000"/>
              </a:lnSpc>
              <a:spcBef>
                <a:spcPts val="1000"/>
              </a:spcBef>
              <a:spcAft>
                <a:spcPts val="0"/>
              </a:spcAft>
              <a:buSzPts val="2000"/>
              <a:buChar char="•"/>
            </a:pPr>
            <a:r>
              <a:rPr lang="en-US" sz="2000"/>
              <a:t>Slide 22 - Gender imbalance in informatics - 1</a:t>
            </a:r>
            <a:endParaRPr sz="2000"/>
          </a:p>
          <a:p>
            <a:pPr marL="571500" lvl="0" indent="-330200" algn="l" rtl="0">
              <a:lnSpc>
                <a:spcPct val="90000"/>
              </a:lnSpc>
              <a:spcBef>
                <a:spcPts val="1000"/>
              </a:spcBef>
              <a:spcAft>
                <a:spcPts val="0"/>
              </a:spcAft>
              <a:buSzPts val="2000"/>
              <a:buChar char="•"/>
            </a:pPr>
            <a:r>
              <a:rPr lang="en-US" sz="2000"/>
              <a:t>Slide 23 - Gender imbalance in informatics - 2</a:t>
            </a:r>
            <a:endParaRPr sz="2000"/>
          </a:p>
          <a:p>
            <a:pPr marL="571500" lvl="0" indent="-330200" algn="l" rtl="0">
              <a:lnSpc>
                <a:spcPct val="90000"/>
              </a:lnSpc>
              <a:spcBef>
                <a:spcPts val="1000"/>
              </a:spcBef>
              <a:spcAft>
                <a:spcPts val="0"/>
              </a:spcAft>
              <a:buSzPts val="2000"/>
              <a:buChar char="•"/>
            </a:pPr>
            <a:r>
              <a:rPr lang="en-US" sz="2000"/>
              <a:t>Slide 24 - Authentic learning: a framework for gender inclusion - 1</a:t>
            </a:r>
            <a:endParaRPr sz="2000"/>
          </a:p>
          <a:p>
            <a:pPr marL="571500" lvl="0" indent="-330200" algn="l" rtl="0">
              <a:lnSpc>
                <a:spcPct val="90000"/>
              </a:lnSpc>
              <a:spcBef>
                <a:spcPts val="1000"/>
              </a:spcBef>
              <a:spcAft>
                <a:spcPts val="0"/>
              </a:spcAft>
              <a:buSzPts val="2000"/>
              <a:buChar char="•"/>
            </a:pPr>
            <a:r>
              <a:rPr lang="en-US" sz="2000"/>
              <a:t>Slide 25 - Authentic learning: a framework for gender inclusion - 2</a:t>
            </a:r>
            <a:endParaRPr sz="2000"/>
          </a:p>
          <a:p>
            <a:pPr marL="571500" lvl="0" indent="-330200" algn="l" rtl="0">
              <a:lnSpc>
                <a:spcPct val="90000"/>
              </a:lnSpc>
              <a:spcBef>
                <a:spcPts val="1000"/>
              </a:spcBef>
              <a:spcAft>
                <a:spcPts val="0"/>
              </a:spcAft>
              <a:buSzPts val="2000"/>
              <a:buChar char="•"/>
            </a:pPr>
            <a:r>
              <a:rPr lang="en-US" sz="2000"/>
              <a:t>Slide 26 - Authentic learning: a framework for gender inclusion - 3</a:t>
            </a:r>
            <a:endParaRPr sz="2000"/>
          </a:p>
          <a:p>
            <a:pPr marL="571500" lvl="0" indent="-330200" algn="l" rtl="0">
              <a:lnSpc>
                <a:spcPct val="90000"/>
              </a:lnSpc>
              <a:spcBef>
                <a:spcPts val="1000"/>
              </a:spcBef>
              <a:spcAft>
                <a:spcPts val="0"/>
              </a:spcAft>
              <a:buSzPts val="2000"/>
              <a:buChar char="•"/>
            </a:pPr>
            <a:r>
              <a:rPr lang="en-US" sz="2000"/>
              <a:t>Slide 27 - Authentic learning: a framework for gender inclusion - 4</a:t>
            </a:r>
            <a:endParaRPr sz="2000"/>
          </a:p>
          <a:p>
            <a:pPr marL="571500" lvl="0" indent="-330200" algn="l" rtl="0">
              <a:lnSpc>
                <a:spcPct val="90000"/>
              </a:lnSpc>
              <a:spcBef>
                <a:spcPts val="1000"/>
              </a:spcBef>
              <a:spcAft>
                <a:spcPts val="0"/>
              </a:spcAft>
              <a:buSzPts val="2000"/>
              <a:buChar char="•"/>
            </a:pPr>
            <a:r>
              <a:rPr lang="en-US" sz="2000"/>
              <a:t>Slide 28 - Activity 4: self-reflection</a:t>
            </a:r>
            <a:endParaRPr sz="2000"/>
          </a:p>
          <a:p>
            <a:pPr marL="571500" lvl="0" indent="-330200" algn="l" rtl="0">
              <a:lnSpc>
                <a:spcPct val="90000"/>
              </a:lnSpc>
              <a:spcBef>
                <a:spcPts val="1000"/>
              </a:spcBef>
              <a:spcAft>
                <a:spcPts val="0"/>
              </a:spcAft>
              <a:buSzPts val="2000"/>
              <a:buChar char="•"/>
            </a:pPr>
            <a:r>
              <a:rPr lang="en-US" sz="2000"/>
              <a:t>Slide 29 - Reflection</a:t>
            </a:r>
            <a:endParaRPr sz="2000"/>
          </a:p>
          <a:p>
            <a:pPr marL="571500" lvl="0" indent="-330200" algn="l" rtl="0">
              <a:lnSpc>
                <a:spcPct val="90000"/>
              </a:lnSpc>
              <a:spcBef>
                <a:spcPts val="1000"/>
              </a:spcBef>
              <a:spcAft>
                <a:spcPts val="0"/>
              </a:spcAft>
              <a:buSzPts val="2000"/>
              <a:buChar char="•"/>
            </a:pPr>
            <a:r>
              <a:rPr lang="en-US" sz="2000"/>
              <a:t>Slide 30 - Homework/Additional tasks</a:t>
            </a:r>
            <a:endParaRPr sz="2000"/>
          </a:p>
          <a:p>
            <a:pPr marL="571500" lvl="0" indent="-330200" algn="l" rtl="0">
              <a:lnSpc>
                <a:spcPct val="90000"/>
              </a:lnSpc>
              <a:spcBef>
                <a:spcPts val="1000"/>
              </a:spcBef>
              <a:spcAft>
                <a:spcPts val="0"/>
              </a:spcAft>
              <a:buSzPts val="2000"/>
              <a:buChar char="•"/>
            </a:pPr>
            <a:r>
              <a:rPr lang="en-US" sz="2000"/>
              <a:t>Slide 31 - Literature</a:t>
            </a:r>
            <a:endParaRPr sz="2000"/>
          </a:p>
        </p:txBody>
      </p:sp>
      <p:pic>
        <p:nvPicPr>
          <p:cNvPr id="118" name="Google Shape;118;g349161778f7_0_174"/>
          <p:cNvPicPr preferRelativeResize="0"/>
          <p:nvPr/>
        </p:nvPicPr>
        <p:blipFill rotWithShape="1">
          <a:blip r:embed="rId3">
            <a:alphaModFix/>
          </a:blip>
          <a:srcRect/>
          <a:stretch/>
        </p:blipFill>
        <p:spPr>
          <a:xfrm>
            <a:off x="8406288" y="2590800"/>
            <a:ext cx="2466975" cy="1676400"/>
          </a:xfrm>
          <a:prstGeom prst="rect">
            <a:avLst/>
          </a:prstGeom>
          <a:noFill/>
          <a:ln>
            <a:noFill/>
          </a:ln>
        </p:spPr>
      </p:pic>
      <p:sp>
        <p:nvSpPr>
          <p:cNvPr id="119" name="Google Shape;119;g349161778f7_0_174"/>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7"/>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Introduction</a:t>
            </a:r>
            <a:endParaRPr/>
          </a:p>
        </p:txBody>
      </p:sp>
      <p:sp>
        <p:nvSpPr>
          <p:cNvPr id="126" name="Google Shape;126;p7"/>
          <p:cNvSpPr txBox="1">
            <a:spLocks noGrp="1"/>
          </p:cNvSpPr>
          <p:nvPr>
            <p:ph type="body" idx="1"/>
          </p:nvPr>
        </p:nvSpPr>
        <p:spPr>
          <a:xfrm>
            <a:off x="97973" y="881750"/>
            <a:ext cx="5385600" cy="5870100"/>
          </a:xfrm>
          <a:prstGeom prst="rect">
            <a:avLst/>
          </a:prstGeom>
          <a:noFill/>
          <a:ln>
            <a:noFill/>
          </a:ln>
        </p:spPr>
        <p:txBody>
          <a:bodyPr spcFirstLastPara="1" wrap="square" lIns="91425" tIns="45700" rIns="91425" bIns="45700" anchor="t" anchorCtr="0">
            <a:noAutofit/>
          </a:bodyPr>
          <a:lstStyle/>
          <a:p>
            <a:pPr marL="571500" marR="0" lvl="0" indent="-342900" algn="just" rtl="0">
              <a:lnSpc>
                <a:spcPct val="90000"/>
              </a:lnSpc>
              <a:spcBef>
                <a:spcPts val="1000"/>
              </a:spcBef>
              <a:spcAft>
                <a:spcPts val="0"/>
              </a:spcAft>
              <a:buClr>
                <a:schemeClr val="accent4"/>
              </a:buClr>
              <a:buSzPts val="2200"/>
              <a:buFont typeface="Arial"/>
              <a:buChar char="•"/>
            </a:pPr>
            <a:r>
              <a:rPr lang="en-US"/>
              <a:t>This unit is focused on introducing the </a:t>
            </a:r>
            <a:r>
              <a:rPr lang="en-US" b="1"/>
              <a:t>THINKER project</a:t>
            </a:r>
            <a:r>
              <a:rPr lang="en-US"/>
              <a:t>, its </a:t>
            </a:r>
            <a:r>
              <a:rPr lang="en-US" b="1"/>
              <a:t>objectives </a:t>
            </a:r>
            <a:r>
              <a:rPr lang="en-US"/>
              <a:t>and its </a:t>
            </a:r>
            <a:r>
              <a:rPr lang="en-US" b="1"/>
              <a:t>role </a:t>
            </a:r>
            <a:r>
              <a:rPr lang="en-US"/>
              <a:t>in informatics education.</a:t>
            </a:r>
            <a:endParaRPr/>
          </a:p>
          <a:p>
            <a:pPr marL="571500" marR="0" lvl="0" indent="-342900" algn="just" rtl="0">
              <a:lnSpc>
                <a:spcPct val="90000"/>
              </a:lnSpc>
              <a:spcBef>
                <a:spcPts val="1000"/>
              </a:spcBef>
              <a:spcAft>
                <a:spcPts val="0"/>
              </a:spcAft>
              <a:buSzPts val="2200"/>
              <a:buChar char="•"/>
            </a:pPr>
            <a:r>
              <a:rPr lang="en-US"/>
              <a:t>Through the presentation of data related to the teaching of informatics across Europe, the </a:t>
            </a:r>
            <a:r>
              <a:rPr lang="en-US" b="1"/>
              <a:t>need for an authentic</a:t>
            </a:r>
            <a:r>
              <a:rPr lang="en-US"/>
              <a:t> and </a:t>
            </a:r>
            <a:r>
              <a:rPr lang="en-US" b="1"/>
              <a:t>gender-inclusive approach</a:t>
            </a:r>
            <a:r>
              <a:rPr lang="en-US"/>
              <a:t> will be highlighted.</a:t>
            </a:r>
            <a:endParaRPr/>
          </a:p>
          <a:p>
            <a:pPr marL="571500" marR="0" lvl="0" indent="-342900" algn="just" rtl="0">
              <a:lnSpc>
                <a:spcPct val="90000"/>
              </a:lnSpc>
              <a:spcBef>
                <a:spcPts val="1000"/>
              </a:spcBef>
              <a:spcAft>
                <a:spcPts val="0"/>
              </a:spcAft>
              <a:buSzPts val="2200"/>
              <a:buChar char="•"/>
            </a:pPr>
            <a:r>
              <a:rPr lang="en-US"/>
              <a:t>By the end of this unit, you will gain a first understanding of </a:t>
            </a:r>
            <a:r>
              <a:rPr lang="en-US" b="1"/>
              <a:t>what authentic learning is</a:t>
            </a:r>
            <a:r>
              <a:rPr lang="en-US"/>
              <a:t> and how it can </a:t>
            </a:r>
            <a:r>
              <a:rPr lang="en-US" b="1"/>
              <a:t>promote </a:t>
            </a:r>
            <a:r>
              <a:rPr lang="en-US"/>
              <a:t>a more </a:t>
            </a:r>
            <a:r>
              <a:rPr lang="en-US" b="1"/>
              <a:t>inclusive environment</a:t>
            </a:r>
            <a:r>
              <a:rPr lang="en-US"/>
              <a:t> in </a:t>
            </a:r>
            <a:r>
              <a:rPr lang="en-US" b="1"/>
              <a:t>informatics education</a:t>
            </a:r>
            <a:r>
              <a:rPr lang="en-US"/>
              <a:t>. </a:t>
            </a: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127" name="Google Shape;127;p7"/>
          <p:cNvPicPr preferRelativeResize="0"/>
          <p:nvPr/>
        </p:nvPicPr>
        <p:blipFill rotWithShape="1">
          <a:blip r:embed="rId3">
            <a:alphaModFix/>
          </a:blip>
          <a:srcRect/>
          <a:stretch/>
        </p:blipFill>
        <p:spPr>
          <a:xfrm>
            <a:off x="6927223" y="805546"/>
            <a:ext cx="3837118" cy="5755677"/>
          </a:xfrm>
          <a:prstGeom prst="rect">
            <a:avLst/>
          </a:prstGeom>
          <a:noFill/>
          <a:ln>
            <a:noFill/>
          </a:ln>
        </p:spPr>
      </p:pic>
      <p:sp>
        <p:nvSpPr>
          <p:cNvPr id="128" name="Google Shape;128;p7"/>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9"/>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1: welcome and ice-breaker</a:t>
            </a:r>
            <a:endParaRPr/>
          </a:p>
        </p:txBody>
      </p:sp>
      <p:sp>
        <p:nvSpPr>
          <p:cNvPr id="135" name="Google Shape;135;p9"/>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136" name="Google Shape;136;p9"/>
          <p:cNvSpPr txBox="1"/>
          <p:nvPr/>
        </p:nvSpPr>
        <p:spPr>
          <a:xfrm>
            <a:off x="232425" y="1010050"/>
            <a:ext cx="11736000" cy="1936800"/>
          </a:xfrm>
          <a:prstGeom prst="rect">
            <a:avLst/>
          </a:prstGeom>
          <a:solidFill>
            <a:schemeClr val="lt1"/>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Calibri"/>
                <a:ea typeface="Calibri"/>
                <a:cs typeface="Calibri"/>
                <a:sym typeface="Calibri"/>
              </a:rPr>
              <a:t>Think about a recent lesson you have taught. </a:t>
            </a: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Calibri"/>
                <a:ea typeface="Calibri"/>
                <a:cs typeface="Calibri"/>
                <a:sym typeface="Calibri"/>
              </a:rPr>
              <a:t>Reflect on the teaching methods you employed (e.g., lectures, case studies, project-based). </a:t>
            </a:r>
            <a:endParaRPr sz="2500" b="0" i="0" u="none" strike="noStrike" cap="none">
              <a:solidFill>
                <a:schemeClr val="dk1"/>
              </a:solidFill>
              <a:latin typeface="Calibri"/>
              <a:ea typeface="Calibri"/>
              <a:cs typeface="Calibri"/>
              <a:sym typeface="Calibri"/>
            </a:endParaRPr>
          </a:p>
        </p:txBody>
      </p:sp>
      <p:sp>
        <p:nvSpPr>
          <p:cNvPr id="137" name="Google Shape;137;p9"/>
          <p:cNvSpPr/>
          <p:nvPr/>
        </p:nvSpPr>
        <p:spPr>
          <a:xfrm rot="10800000">
            <a:off x="3589625" y="32624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 name="Google Shape;138;p9"/>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rgbClr val="000000"/>
                </a:solidFill>
                <a:latin typeface="Calibri"/>
                <a:ea typeface="Calibri"/>
                <a:cs typeface="Calibri"/>
                <a:sym typeface="Calibri"/>
              </a:rPr>
              <a:t>Share your thoughts with the teacher and the participants.</a:t>
            </a:r>
            <a:endParaRPr sz="2500" b="0" i="0" u="none" strike="noStrike" cap="none">
              <a:solidFill>
                <a:srgbClr val="000000"/>
              </a:solidFill>
              <a:latin typeface="Calibri"/>
              <a:ea typeface="Calibri"/>
              <a:cs typeface="Calibri"/>
              <a:sym typeface="Calibri"/>
            </a:endParaRPr>
          </a:p>
        </p:txBody>
      </p:sp>
      <p:pic>
        <p:nvPicPr>
          <p:cNvPr id="139" name="Google Shape;139;p9"/>
          <p:cNvPicPr preferRelativeResize="0"/>
          <p:nvPr/>
        </p:nvPicPr>
        <p:blipFill rotWithShape="1">
          <a:blip r:embed="rId3">
            <a:alphaModFix/>
          </a:blip>
          <a:srcRect/>
          <a:stretch/>
        </p:blipFill>
        <p:spPr>
          <a:xfrm>
            <a:off x="783063" y="3262438"/>
            <a:ext cx="2447925" cy="2505075"/>
          </a:xfrm>
          <a:prstGeom prst="rect">
            <a:avLst/>
          </a:prstGeom>
          <a:noFill/>
          <a:ln>
            <a:noFill/>
          </a:ln>
        </p:spPr>
      </p:pic>
      <p:sp>
        <p:nvSpPr>
          <p:cNvPr id="140" name="Google Shape;140;p9"/>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g3482da58d6e_0_2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Introduction to the THINKER project</a:t>
            </a:r>
            <a:endParaRPr/>
          </a:p>
        </p:txBody>
      </p:sp>
      <p:sp>
        <p:nvSpPr>
          <p:cNvPr id="147" name="Google Shape;147;g3482da58d6e_0_2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marR="0" lvl="0" indent="0" algn="just" rtl="0">
              <a:lnSpc>
                <a:spcPct val="90000"/>
              </a:lnSpc>
              <a:spcBef>
                <a:spcPts val="1000"/>
              </a:spcBef>
              <a:spcAft>
                <a:spcPts val="0"/>
              </a:spcAft>
              <a:buSzPts val="2200"/>
              <a:buNone/>
            </a:pPr>
            <a:r>
              <a:rPr lang="en-US" b="1"/>
              <a:t>THINKER </a:t>
            </a:r>
            <a:r>
              <a:rPr lang="en-US"/>
              <a:t>(an au</a:t>
            </a:r>
            <a:r>
              <a:rPr lang="en-US" b="1"/>
              <a:t>TH</a:t>
            </a:r>
            <a:r>
              <a:rPr lang="en-US"/>
              <a:t>ent</a:t>
            </a:r>
            <a:r>
              <a:rPr lang="en-US" b="1"/>
              <a:t>I</a:t>
            </a:r>
            <a:r>
              <a:rPr lang="en-US"/>
              <a:t>c lear</a:t>
            </a:r>
            <a:r>
              <a:rPr lang="en-US" b="1"/>
              <a:t>N</a:t>
            </a:r>
            <a:r>
              <a:rPr lang="en-US"/>
              <a:t>ing and gender inclusive framewor</a:t>
            </a:r>
            <a:r>
              <a:rPr lang="en-US" b="1"/>
              <a:t>K</a:t>
            </a:r>
            <a:r>
              <a:rPr lang="en-US"/>
              <a:t> for t</a:t>
            </a:r>
            <a:r>
              <a:rPr lang="en-US" b="1"/>
              <a:t>E</a:t>
            </a:r>
            <a:r>
              <a:rPr lang="en-US"/>
              <a:t>aching infoRmatics in schools across Europe) project aims to:</a:t>
            </a:r>
            <a:endParaRPr/>
          </a:p>
          <a:p>
            <a:pPr marL="457200" marR="0" lvl="0" indent="-368300" algn="just" rtl="0">
              <a:lnSpc>
                <a:spcPct val="90000"/>
              </a:lnSpc>
              <a:spcBef>
                <a:spcPts val="1000"/>
              </a:spcBef>
              <a:spcAft>
                <a:spcPts val="0"/>
              </a:spcAft>
              <a:buSzPts val="2200"/>
              <a:buChar char="-"/>
            </a:pPr>
            <a:r>
              <a:rPr lang="en-US"/>
              <a:t>revolutionise informatics education in upper primary and lower secondary schools through a comprehensive pedagogical framework</a:t>
            </a:r>
            <a:endParaRPr/>
          </a:p>
          <a:p>
            <a:pPr marL="457200" marR="0" lvl="0" indent="-368300" algn="just" rtl="0">
              <a:lnSpc>
                <a:spcPct val="90000"/>
              </a:lnSpc>
              <a:spcBef>
                <a:spcPts val="0"/>
              </a:spcBef>
              <a:spcAft>
                <a:spcPts val="0"/>
              </a:spcAft>
              <a:buSzPts val="2200"/>
              <a:buChar char="-"/>
            </a:pPr>
            <a:r>
              <a:rPr lang="en-US"/>
              <a:t>encourage students to engage with real-life tasks, promoting exploration and intentional connections between theoretical knowledge and practical experiences</a:t>
            </a:r>
            <a:endParaRPr/>
          </a:p>
        </p:txBody>
      </p:sp>
      <p:pic>
        <p:nvPicPr>
          <p:cNvPr id="148" name="Google Shape;148;g3482da58d6e_0_27"/>
          <p:cNvPicPr preferRelativeResize="0"/>
          <p:nvPr/>
        </p:nvPicPr>
        <p:blipFill rotWithShape="1">
          <a:blip r:embed="rId3">
            <a:alphaModFix/>
          </a:blip>
          <a:srcRect/>
          <a:stretch/>
        </p:blipFill>
        <p:spPr>
          <a:xfrm>
            <a:off x="4157088" y="3026525"/>
            <a:ext cx="3877825" cy="3644575"/>
          </a:xfrm>
          <a:prstGeom prst="rect">
            <a:avLst/>
          </a:prstGeom>
          <a:noFill/>
          <a:ln>
            <a:noFill/>
          </a:ln>
        </p:spPr>
      </p:pic>
      <p:sp>
        <p:nvSpPr>
          <p:cNvPr id="149" name="Google Shape;149;g3482da58d6e_0_27"/>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a:t>
            </a:r>
            <a:r>
              <a:rPr lang="en-US" i="1">
                <a:latin typeface="Calibri"/>
                <a:ea typeface="Calibri"/>
                <a:cs typeface="Calibri"/>
                <a:sym typeface="Calibri"/>
              </a:rPr>
              <a:t>THINKER</a:t>
            </a:r>
            <a:r>
              <a:rPr lang="en-US" sz="1400" b="0" i="1" u="none" strike="noStrike" cap="none">
                <a:solidFill>
                  <a:srgbClr val="000000"/>
                </a:solidFill>
                <a:latin typeface="Calibri"/>
                <a:ea typeface="Calibri"/>
                <a:cs typeface="Calibri"/>
                <a:sym typeface="Calibri"/>
              </a:rPr>
              <a:t>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g3482da58d6e_0_3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Objectives of the project</a:t>
            </a:r>
            <a:endParaRPr/>
          </a:p>
        </p:txBody>
      </p:sp>
      <p:sp>
        <p:nvSpPr>
          <p:cNvPr id="156" name="Google Shape;156;g3482da58d6e_0_3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marR="0" lvl="0" indent="-368300" algn="just" rtl="0">
              <a:lnSpc>
                <a:spcPct val="90000"/>
              </a:lnSpc>
              <a:spcBef>
                <a:spcPts val="1000"/>
              </a:spcBef>
              <a:spcAft>
                <a:spcPts val="0"/>
              </a:spcAft>
              <a:buSzPts val="2200"/>
              <a:buChar char="-"/>
            </a:pPr>
            <a:r>
              <a:rPr lang="en-US"/>
              <a:t>Promote the use of a </a:t>
            </a:r>
            <a:r>
              <a:rPr lang="en-US" b="1"/>
              <a:t>pedagogical framework</a:t>
            </a:r>
            <a:r>
              <a:rPr lang="en-US"/>
              <a:t> for </a:t>
            </a:r>
            <a:r>
              <a:rPr lang="en-US" b="1"/>
              <a:t>teaching </a:t>
            </a:r>
            <a:r>
              <a:rPr lang="en-US"/>
              <a:t>and </a:t>
            </a:r>
            <a:r>
              <a:rPr lang="en-US" b="1"/>
              <a:t>assessing informatics </a:t>
            </a:r>
            <a:r>
              <a:rPr lang="en-US"/>
              <a:t>on the grounds of </a:t>
            </a:r>
            <a:r>
              <a:rPr lang="en-US" b="1"/>
              <a:t>authentic learning</a:t>
            </a:r>
            <a:r>
              <a:rPr lang="en-US"/>
              <a:t> and </a:t>
            </a:r>
            <a:r>
              <a:rPr lang="en-US" b="1"/>
              <a:t>contemporary gender inclusive practices</a:t>
            </a:r>
            <a:r>
              <a:rPr lang="en-US"/>
              <a:t>, in upper primary and lower secondary education</a:t>
            </a:r>
            <a:endParaRPr/>
          </a:p>
          <a:p>
            <a:pPr marL="457200" marR="0" lvl="0" indent="0" algn="just" rtl="0">
              <a:lnSpc>
                <a:spcPct val="90000"/>
              </a:lnSpc>
              <a:spcBef>
                <a:spcPts val="0"/>
              </a:spcBef>
              <a:spcAft>
                <a:spcPts val="0"/>
              </a:spcAft>
              <a:buSzPts val="2200"/>
              <a:buNone/>
            </a:pPr>
            <a:endParaRPr/>
          </a:p>
          <a:p>
            <a:pPr marL="457200" marR="0" lvl="0" indent="-368300" algn="just" rtl="0">
              <a:lnSpc>
                <a:spcPct val="90000"/>
              </a:lnSpc>
              <a:spcBef>
                <a:spcPts val="0"/>
              </a:spcBef>
              <a:spcAft>
                <a:spcPts val="0"/>
              </a:spcAft>
              <a:buSzPts val="2200"/>
              <a:buChar char="-"/>
            </a:pPr>
            <a:r>
              <a:rPr lang="en-US"/>
              <a:t>Built up the capacity of </a:t>
            </a:r>
            <a:r>
              <a:rPr lang="en-US" b="1"/>
              <a:t>teachers </a:t>
            </a:r>
            <a:r>
              <a:rPr lang="en-US"/>
              <a:t>to create </a:t>
            </a:r>
            <a:r>
              <a:rPr lang="en-US" b="1"/>
              <a:t>authentic learning environments</a:t>
            </a:r>
            <a:r>
              <a:rPr lang="en-US"/>
              <a:t>, following </a:t>
            </a:r>
            <a:r>
              <a:rPr lang="en-US" b="1"/>
              <a:t>gender inclusive practices</a:t>
            </a:r>
            <a:r>
              <a:rPr lang="en-US"/>
              <a:t> when teaching informatics</a:t>
            </a:r>
            <a:endParaRPr/>
          </a:p>
          <a:p>
            <a:pPr marL="457200" marR="0" lvl="0" indent="0" algn="just" rtl="0">
              <a:lnSpc>
                <a:spcPct val="90000"/>
              </a:lnSpc>
              <a:spcBef>
                <a:spcPts val="0"/>
              </a:spcBef>
              <a:spcAft>
                <a:spcPts val="0"/>
              </a:spcAft>
              <a:buSzPts val="2200"/>
              <a:buNone/>
            </a:pPr>
            <a:endParaRPr/>
          </a:p>
          <a:p>
            <a:pPr marL="457200" marR="0" lvl="0" indent="-368300" algn="just" rtl="0">
              <a:lnSpc>
                <a:spcPct val="90000"/>
              </a:lnSpc>
              <a:spcBef>
                <a:spcPts val="0"/>
              </a:spcBef>
              <a:spcAft>
                <a:spcPts val="0"/>
              </a:spcAft>
              <a:buSzPts val="2200"/>
              <a:buChar char="-"/>
            </a:pPr>
            <a:r>
              <a:rPr lang="en-US"/>
              <a:t>Support </a:t>
            </a:r>
            <a:r>
              <a:rPr lang="en-US" b="1"/>
              <a:t>mutual learning</a:t>
            </a:r>
            <a:r>
              <a:rPr lang="en-US"/>
              <a:t> across Europe, and facilitate the adoption of </a:t>
            </a:r>
            <a:r>
              <a:rPr lang="en-US" b="1"/>
              <a:t>evidence-based pedagogies </a:t>
            </a:r>
            <a:r>
              <a:rPr lang="en-US"/>
              <a:t>in </a:t>
            </a:r>
            <a:r>
              <a:rPr lang="en-US" b="1"/>
              <a:t>teaching </a:t>
            </a:r>
            <a:r>
              <a:rPr lang="en-US"/>
              <a:t>and </a:t>
            </a:r>
            <a:r>
              <a:rPr lang="en-US" b="1"/>
              <a:t>assessing informatics</a:t>
            </a:r>
            <a:endParaRPr/>
          </a:p>
          <a:p>
            <a:pPr marL="457200" marR="0" lvl="0" indent="0" algn="just" rtl="0">
              <a:lnSpc>
                <a:spcPct val="90000"/>
              </a:lnSpc>
              <a:spcBef>
                <a:spcPts val="0"/>
              </a:spcBef>
              <a:spcAft>
                <a:spcPts val="0"/>
              </a:spcAft>
              <a:buSzPts val="2200"/>
              <a:buNone/>
            </a:pPr>
            <a:endParaRPr/>
          </a:p>
          <a:p>
            <a:pPr marL="457200" marR="0" lvl="0" indent="-368300" algn="just" rtl="0">
              <a:lnSpc>
                <a:spcPct val="90000"/>
              </a:lnSpc>
              <a:spcBef>
                <a:spcPts val="0"/>
              </a:spcBef>
              <a:spcAft>
                <a:spcPts val="0"/>
              </a:spcAft>
              <a:buSzPts val="2200"/>
              <a:buChar char="-"/>
            </a:pPr>
            <a:r>
              <a:rPr lang="en-US"/>
              <a:t>Engage </a:t>
            </a:r>
            <a:r>
              <a:rPr lang="en-US" b="1"/>
              <a:t>policy makers</a:t>
            </a:r>
            <a:r>
              <a:rPr lang="en-US"/>
              <a:t> across the </a:t>
            </a:r>
            <a:r>
              <a:rPr lang="en-US" b="1"/>
              <a:t>EU </a:t>
            </a:r>
            <a:r>
              <a:rPr lang="en-US"/>
              <a:t>in discussions about informatics teaching and assessment to improve teacher practices and digital skills in Europe</a:t>
            </a:r>
            <a:endParaRPr/>
          </a:p>
          <a:p>
            <a:pPr marL="0" marR="0" lvl="0" indent="0" algn="l" rtl="0">
              <a:lnSpc>
                <a:spcPct val="90000"/>
              </a:lnSpc>
              <a:spcBef>
                <a:spcPts val="1000"/>
              </a:spcBef>
              <a:spcAft>
                <a:spcPts val="0"/>
              </a:spcAft>
              <a:buSzPts val="2200"/>
              <a:buNone/>
            </a:pPr>
            <a:endParaRPr/>
          </a:p>
        </p:txBody>
      </p:sp>
    </p:spTree>
  </p:cSld>
  <p:clrMapOvr>
    <a:masterClrMapping/>
  </p:clrMapOvr>
</p:sld>
</file>

<file path=ppt/theme/theme1.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4090</Words>
  <Application>Microsoft Office PowerPoint</Application>
  <PresentationFormat>Widescreen</PresentationFormat>
  <Paragraphs>311</Paragraphs>
  <Slides>32</Slides>
  <Notes>32</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32</vt:i4>
      </vt:variant>
    </vt:vector>
  </HeadingPairs>
  <TitlesOfParts>
    <vt:vector size="38" baseType="lpstr">
      <vt:lpstr>Open Sans</vt:lpstr>
      <vt:lpstr>Calibri</vt:lpstr>
      <vt:lpstr>Arial</vt:lpstr>
      <vt:lpstr>CARDET Course template - Cover page</vt:lpstr>
      <vt:lpstr>CARDET Course template</vt:lpstr>
      <vt:lpstr>CARDET Course template</vt:lpstr>
      <vt:lpstr>WP3: Teacher training for authentic and gender inclusive informatics education</vt:lpstr>
      <vt:lpstr>Module 1: THINKER Project overview and first introduction to authentic learning and gender inclusive practice</vt:lpstr>
      <vt:lpstr>Learning outcomes</vt:lpstr>
      <vt:lpstr>Contents (1/2)</vt:lpstr>
      <vt:lpstr>Contents (2/2)</vt:lpstr>
      <vt:lpstr>Introduction</vt:lpstr>
      <vt:lpstr>Activity 1: welcome and ice-breaker</vt:lpstr>
      <vt:lpstr>Introduction to the THINKER project</vt:lpstr>
      <vt:lpstr>Objectives of the project</vt:lpstr>
      <vt:lpstr>The need for the THINKER approach - 1</vt:lpstr>
      <vt:lpstr>The need for the THINKER approach - 2</vt:lpstr>
      <vt:lpstr>The THINKER framework</vt:lpstr>
      <vt:lpstr>The THINKER framework - informatics areas &amp; competencies</vt:lpstr>
      <vt:lpstr>The THINKER framework - authentic learning</vt:lpstr>
      <vt:lpstr>The THINKER framework - gender-inclusive practices</vt:lpstr>
      <vt:lpstr>Activity 2: self-reflection</vt:lpstr>
      <vt:lpstr>Exploring authentic learning</vt:lpstr>
      <vt:lpstr>Learning theories as the basis for authentic learning</vt:lpstr>
      <vt:lpstr>Authentic learning principles</vt:lpstr>
      <vt:lpstr>Activity 3: self-reflection</vt:lpstr>
      <vt:lpstr>Authentic learning: promoting inclusion in informatics education</vt:lpstr>
      <vt:lpstr>Gender imbalance in informatics - 1</vt:lpstr>
      <vt:lpstr>Gender imbalance in informatics - 2</vt:lpstr>
      <vt:lpstr>Authentic learning: a framework for gender inclusion - 1</vt:lpstr>
      <vt:lpstr>Authentic learning: a framework for gender inclusion - 2</vt:lpstr>
      <vt:lpstr>Authentic learning: a framework for gender inclusion - 3</vt:lpstr>
      <vt:lpstr>Authentic learning: a framework for gender inclusion - 4</vt:lpstr>
      <vt:lpstr>Activity 4: self-reflection</vt:lpstr>
      <vt:lpstr>Reflection</vt:lpstr>
      <vt:lpstr>Homework/Additional tasks</vt:lpstr>
      <vt:lpstr>Literature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2Fast4u</dc:creator>
  <cp:lastModifiedBy>Levent Gorgu</cp:lastModifiedBy>
  <cp:revision>1</cp:revision>
  <dcterms:created xsi:type="dcterms:W3CDTF">2014-07-11T09:12:14Z</dcterms:created>
  <dcterms:modified xsi:type="dcterms:W3CDTF">2025-11-01T22:50:04Z</dcterms:modified>
</cp:coreProperties>
</file>