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1" r:id="rId2"/>
    <p:sldMasterId id="2147483654" r:id="rId3"/>
  </p:sldMasterIdLst>
  <p:notesMasterIdLst>
    <p:notesMasterId r:id="rId2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jR26aJeidM18JgeHulYqxGOabO9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4b85d504c5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34b85d504c5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Multiple roles perspectives: </a:t>
            </a:r>
            <a:r>
              <a:rPr lang="en-US" sz="1300">
                <a:solidFill>
                  <a:srgbClr val="2B454E"/>
                </a:solidFill>
              </a:rPr>
              <a:t>opportunity to adopt various roles and see things from different points of views.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Encouraging students to adopt different roles within a lesson’s project and activities can enhance the understanding of various viewpoints, challenging gendered assumptions about roles and responsibilities. It also ensures equal involvement of students in all roles and sharing of responsibilities.</a:t>
            </a:r>
            <a:endParaRPr sz="1300">
              <a:solidFill>
                <a:srgbClr val="1D1D1B"/>
              </a:solidFill>
            </a:endParaRPr>
          </a:p>
          <a:p>
            <a:pPr marL="1371600" lvl="0" indent="0" algn="l" rtl="0">
              <a:lnSpc>
                <a:spcPct val="90000"/>
              </a:lnSpc>
              <a:spcBef>
                <a:spcPts val="100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Collaboration:</a:t>
            </a:r>
            <a:r>
              <a:rPr lang="en-US" sz="1300">
                <a:solidFill>
                  <a:srgbClr val="2B454E"/>
                </a:solidFill>
              </a:rPr>
              <a:t> tasks addressed to groups, for individuals to work in pairs or teams, striving for a whole-team success.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Collaborative tasks promote teamwork and peer support, creating a more inclusive environment where all students can feel and valued, regardless of their gender.</a:t>
            </a:r>
            <a:endParaRPr sz="1300"/>
          </a:p>
        </p:txBody>
      </p:sp>
      <p:sp>
        <p:nvSpPr>
          <p:cNvPr id="157" name="Google Shape;157;g34b85d504c5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4b85d504c5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34b85d504c5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Articulation: </a:t>
            </a:r>
            <a:r>
              <a:rPr lang="en-US" sz="1300">
                <a:solidFill>
                  <a:srgbClr val="2B454E"/>
                </a:solidFill>
              </a:rPr>
              <a:t>opportunity to articulate thoughts and results, present publicly an argument and reach understanding through social interaction.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Providing opportunities and a safe space for students to articulate their thoughts and results can build confidence for all individuals who might be less likely to speak up in traditional settings, benefiting all students regardless of their gender.</a:t>
            </a:r>
            <a:endParaRPr sz="1300">
              <a:solidFill>
                <a:srgbClr val="1D1D1B"/>
              </a:solidFill>
            </a:endParaRPr>
          </a:p>
          <a:p>
            <a:pPr marL="1371600" lvl="0" indent="0" algn="l" rtl="0">
              <a:lnSpc>
                <a:spcPct val="90000"/>
              </a:lnSpc>
              <a:spcBef>
                <a:spcPts val="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0"/>
              </a:spcBef>
              <a:spcAft>
                <a:spcPts val="0"/>
              </a:spcAft>
              <a:buClr>
                <a:srgbClr val="2B454E"/>
              </a:buClr>
              <a:buSzPts val="1300"/>
              <a:buChar char="●"/>
            </a:pPr>
            <a:r>
              <a:rPr lang="en-US" sz="1300" b="1">
                <a:solidFill>
                  <a:srgbClr val="2B454E"/>
                </a:solidFill>
              </a:rPr>
              <a:t>Reflection: </a:t>
            </a:r>
            <a:r>
              <a:rPr lang="en-US" sz="1300">
                <a:solidFill>
                  <a:srgbClr val="2B454E"/>
                </a:solidFill>
              </a:rPr>
              <a:t>opportunity to think about, reflect on, and discuss choices either in action (while making choices) or on action (after decision-making) – reflection is also a social process.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Encouraging reflection allows all students regardless of their gender  to process their learning and biases, leading to greater self-awareness and a more inclusive mindset within the learning community. To ensure gender-inclusion and collaboration, students can also work in collaborative groups that enable discussion and social reflection.</a:t>
            </a:r>
            <a:endParaRPr sz="1300">
              <a:solidFill>
                <a:srgbClr val="1D1D1B"/>
              </a:solidFill>
            </a:endParaRPr>
          </a:p>
          <a:p>
            <a:pPr marL="0" lvl="0" indent="0" algn="l" rtl="0">
              <a:lnSpc>
                <a:spcPct val="100000"/>
              </a:lnSpc>
              <a:spcBef>
                <a:spcPts val="0"/>
              </a:spcBef>
              <a:spcAft>
                <a:spcPts val="0"/>
              </a:spcAft>
              <a:buSzPts val="1400"/>
              <a:buNone/>
            </a:pPr>
            <a:endParaRPr sz="1300"/>
          </a:p>
        </p:txBody>
      </p:sp>
      <p:sp>
        <p:nvSpPr>
          <p:cNvPr id="166" name="Google Shape;166;g34b85d504c5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4b85d504c5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4b85d504c5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Scaffolding: </a:t>
            </a:r>
            <a:r>
              <a:rPr lang="en-US" sz="1300">
                <a:solidFill>
                  <a:srgbClr val="2B454E"/>
                </a:solidFill>
              </a:rPr>
              <a:t>assistance and coaching, guidance that activates metacognition.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Providing tailored support and guidance that activates metacognition can benefit all students regardless of their gender, and especially those who might feel less confident or have different learning styles, thus addressing gender-based confidence gaps in informatics.</a:t>
            </a:r>
            <a:endParaRPr sz="1300">
              <a:solidFill>
                <a:srgbClr val="1D1D1B"/>
              </a:solidFill>
            </a:endParaRPr>
          </a:p>
          <a:p>
            <a:pPr marL="1371600" lvl="0" indent="0" algn="l" rtl="0">
              <a:lnSpc>
                <a:spcPct val="90000"/>
              </a:lnSpc>
              <a:spcBef>
                <a:spcPts val="100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Authentic assessment: </a:t>
            </a:r>
            <a:r>
              <a:rPr lang="en-US" sz="1300">
                <a:solidFill>
                  <a:srgbClr val="2B454E"/>
                </a:solidFill>
              </a:rPr>
              <a:t>assessment is integrated rather than a separate function where students use a wide range of skills, showcasing performance or products to be evaluated with proper criteria (aligned with the task).</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Using diverse assessment methods that value different skills and the creation of tangible products can provide more equitable opportunities for all students to demonstrate their learning, regardless of their gender.</a:t>
            </a:r>
            <a:endParaRPr sz="1300">
              <a:solidFill>
                <a:srgbClr val="1D1D1B"/>
              </a:solidFill>
            </a:endParaRPr>
          </a:p>
          <a:p>
            <a:pPr marL="0" lvl="0" indent="0" algn="l" rtl="0">
              <a:lnSpc>
                <a:spcPct val="100000"/>
              </a:lnSpc>
              <a:spcBef>
                <a:spcPts val="0"/>
              </a:spcBef>
              <a:spcAft>
                <a:spcPts val="0"/>
              </a:spcAft>
              <a:buSzPts val="1400"/>
              <a:buNone/>
            </a:pPr>
            <a:endParaRPr sz="1300"/>
          </a:p>
        </p:txBody>
      </p:sp>
      <p:sp>
        <p:nvSpPr>
          <p:cNvPr id="176" name="Google Shape;176;g34b85d504c5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4b85d504c5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34b85d504c5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34b85d504c5_0_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4b85d504c5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34b85d504c5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Split the participants into groups.Based on the examples of authentic learning concepts presented, each group will be assigned with one scenario card and try to describe initial strategies for integrating or enhancing authentic learning experiences into informatics education to make learning more engaging and meaningful.</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To facilitate a broader discussion, participants will form new, diverse groups, ensuring representation from each original group, to share and discuss their authentic learning principle examples. Each group shares one authentic learning principle example on a collaborative tool, such as Padlet.</a:t>
            </a:r>
            <a:endParaRPr>
              <a:solidFill>
                <a:srgbClr val="2B454E"/>
              </a:solidFill>
            </a:endParaRPr>
          </a:p>
        </p:txBody>
      </p:sp>
      <p:sp>
        <p:nvSpPr>
          <p:cNvPr id="195" name="Google Shape;195;g34b85d504c5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4bb7fa468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34bb7fa468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800"/>
              </a:spcAft>
              <a:buClr>
                <a:schemeClr val="dk1"/>
              </a:buClr>
              <a:buSzPts val="1100"/>
              <a:buFont typeface="Arial"/>
              <a:buNone/>
            </a:pPr>
            <a:r>
              <a:rPr lang="en-US"/>
              <a:t>Schools and classrooms are characterised by underlying expectations and beliefs that promote a “hidden curriculum” (Gordon, 1982). Gender ideology in schools can impact students’ competence beliefs, preferences, and future career motivation (Vleuten et al., 2016)</a:t>
            </a:r>
            <a:endParaRPr/>
          </a:p>
        </p:txBody>
      </p:sp>
      <p:sp>
        <p:nvSpPr>
          <p:cNvPr id="207" name="Google Shape;207;g34bb7fa468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4bb7fa468f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34bb7fa468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800"/>
              </a:spcAft>
              <a:buClr>
                <a:schemeClr val="dk1"/>
              </a:buClr>
              <a:buSzPts val="1100"/>
              <a:buFont typeface="Arial"/>
              <a:buNone/>
            </a:pPr>
            <a:r>
              <a:rPr lang="en-US"/>
              <a:t>To address hidden gender-related beliefs, gender inclusive approaches need to be undertaken. These are based on the principles of critical theory and pedagogy, which examines power relations in the classroom, feminist pedagogy which posits that gender affects what is taught and how (McClure, 2000) as well as intersectionality which holds the position that the intersection of multiple identities, including gender, might create discrimination (Crenshaw, 1989).</a:t>
            </a:r>
            <a:endParaRPr/>
          </a:p>
        </p:txBody>
      </p:sp>
      <p:sp>
        <p:nvSpPr>
          <p:cNvPr id="217" name="Google Shape;217;g34bb7fa468f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4bb7fa468f_0_2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Some potential gender biases in education include the following:</a:t>
            </a:r>
            <a:endParaRPr/>
          </a:p>
          <a:p>
            <a:pPr marL="0" lvl="0" indent="0" algn="l" rtl="0">
              <a:lnSpc>
                <a:spcPct val="100000"/>
              </a:lnSpc>
              <a:spcBef>
                <a:spcPts val="0"/>
              </a:spcBef>
              <a:spcAft>
                <a:spcPts val="0"/>
              </a:spcAft>
              <a:buSzPts val="1400"/>
              <a:buNone/>
            </a:pPr>
            <a:r>
              <a:rPr lang="en-US" b="1"/>
              <a:t>Underrepresentation of Women/Diverse Genders</a:t>
            </a:r>
            <a:r>
              <a:rPr lang="en-US"/>
              <a:t>: Materials, content, and activities frequently feature men while women and individuals of other genders are rarely or never shown or discussed as figures in the field.</a:t>
            </a:r>
            <a:endParaRPr/>
          </a:p>
          <a:p>
            <a:pPr marL="0" lvl="0" indent="0" algn="l" rtl="0">
              <a:lnSpc>
                <a:spcPct val="100000"/>
              </a:lnSpc>
              <a:spcBef>
                <a:spcPts val="0"/>
              </a:spcBef>
              <a:spcAft>
                <a:spcPts val="0"/>
              </a:spcAft>
              <a:buSzPts val="1400"/>
              <a:buNone/>
            </a:pPr>
            <a:r>
              <a:rPr lang="en-US" b="1"/>
              <a:t>Discouraging Empowerment Based on Gender</a:t>
            </a:r>
            <a:r>
              <a:rPr lang="en-US"/>
              <a:t>: Materials, content, or activities implicitly or explicitly discourage or limit the empowerment of individuals based on their gender. For example, suggesting certain roles or activities are "more suitable" for one gender over another.</a:t>
            </a:r>
            <a:endParaRPr/>
          </a:p>
          <a:p>
            <a:pPr marL="0" lvl="0" indent="0" algn="l" rtl="0">
              <a:lnSpc>
                <a:spcPct val="100000"/>
              </a:lnSpc>
              <a:spcBef>
                <a:spcPts val="0"/>
              </a:spcBef>
              <a:spcAft>
                <a:spcPts val="0"/>
              </a:spcAft>
              <a:buSzPts val="1400"/>
              <a:buNone/>
            </a:pPr>
            <a:r>
              <a:rPr lang="en-US" b="1"/>
              <a:t>Lack of Diverse Role Models</a:t>
            </a:r>
            <a:r>
              <a:rPr lang="en-US"/>
              <a:t>: Materials and activities primarily present role models of one gender, limiting the exposure and inspiration for individuals of other genders. This can make certain fields or achievements seem unattainable or less relevant.</a:t>
            </a:r>
            <a:endParaRPr/>
          </a:p>
          <a:p>
            <a:pPr marL="0" lvl="0" indent="0" algn="l" rtl="0">
              <a:lnSpc>
                <a:spcPct val="100000"/>
              </a:lnSpc>
              <a:spcBef>
                <a:spcPts val="0"/>
              </a:spcBef>
              <a:spcAft>
                <a:spcPts val="0"/>
              </a:spcAft>
              <a:buSzPts val="1400"/>
              <a:buNone/>
            </a:pPr>
            <a:r>
              <a:rPr lang="en-US" b="1"/>
              <a:t>Stereotypical Portrayals</a:t>
            </a:r>
            <a:r>
              <a:rPr lang="en-US"/>
              <a:t>: Text and images in materials, content, and activities present characters in stereotypical ways based on their gender (e.g., passive women, aggressive men; women in domestic roles, men in professional roles).</a:t>
            </a:r>
            <a:endParaRPr/>
          </a:p>
          <a:p>
            <a:pPr marL="0" lvl="0" indent="0" algn="l" rtl="0">
              <a:lnSpc>
                <a:spcPct val="100000"/>
              </a:lnSpc>
              <a:spcBef>
                <a:spcPts val="0"/>
              </a:spcBef>
              <a:spcAft>
                <a:spcPts val="0"/>
              </a:spcAft>
              <a:buSzPts val="1400"/>
              <a:buNone/>
            </a:pPr>
            <a:r>
              <a:rPr lang="en-US" b="1"/>
              <a:t>Gendered Language</a:t>
            </a:r>
            <a:r>
              <a:rPr lang="en-US"/>
              <a:t>: The language used in materials, content, and activities reinforces gender stereotypes or biases (e.g., using male pronouns as the default, using gendered terms that exclude or marginalise).</a:t>
            </a:r>
            <a:endParaRPr/>
          </a:p>
          <a:p>
            <a:pPr marL="0" lvl="0" indent="0" algn="l" rtl="0">
              <a:lnSpc>
                <a:spcPct val="100000"/>
              </a:lnSpc>
              <a:spcBef>
                <a:spcPts val="0"/>
              </a:spcBef>
              <a:spcAft>
                <a:spcPts val="0"/>
              </a:spcAft>
              <a:buSzPts val="1400"/>
              <a:buNone/>
            </a:pPr>
            <a:r>
              <a:rPr lang="en-US" b="1"/>
              <a:t>Lack of Acceptance of Gender Diversity</a:t>
            </a:r>
            <a:r>
              <a:rPr lang="en-US"/>
              <a:t>: Materials, content, and activities fail to promote or even actively discourage the acceptance of diverse gender identities and expressions.</a:t>
            </a:r>
            <a:endParaRPr/>
          </a:p>
          <a:p>
            <a:pPr marL="0" lvl="0" indent="0" algn="l" rtl="0">
              <a:lnSpc>
                <a:spcPct val="100000"/>
              </a:lnSpc>
              <a:spcBef>
                <a:spcPts val="0"/>
              </a:spcBef>
              <a:spcAft>
                <a:spcPts val="0"/>
              </a:spcAft>
              <a:buSzPts val="1400"/>
              <a:buNone/>
            </a:pPr>
            <a:r>
              <a:rPr lang="en-US" b="1"/>
              <a:t>Ignoring Intersectionality</a:t>
            </a:r>
            <a:r>
              <a:rPr lang="en-US"/>
              <a:t>: Materials, content, and activities present a singular gender perspective and fail to acknowledge how gender intersects with other aspects of identity (like race, ethnicity, class, sexual orientation) to create unique experiences and perspectives.</a:t>
            </a:r>
            <a:endParaRPr/>
          </a:p>
        </p:txBody>
      </p:sp>
      <p:sp>
        <p:nvSpPr>
          <p:cNvPr id="243" name="Google Shape;243;g34bb7fa468f_0_2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4bb7fa468f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Assess and Raise Awareness of Gender Bias: Actively identify and create understanding about gender bias within informatics materials and practices.</a:t>
            </a:r>
            <a:endParaRPr/>
          </a:p>
          <a:p>
            <a:pPr marL="0" lvl="0" indent="0" algn="l" rtl="0">
              <a:lnSpc>
                <a:spcPct val="100000"/>
              </a:lnSpc>
              <a:spcBef>
                <a:spcPts val="0"/>
              </a:spcBef>
              <a:spcAft>
                <a:spcPts val="0"/>
              </a:spcAft>
              <a:buSzPts val="1400"/>
              <a:buNone/>
            </a:pPr>
            <a:r>
              <a:rPr lang="en-US"/>
              <a:t>Balance Education Activities: Ensure informatics learning activities appeal to and engage individuals of all genders.</a:t>
            </a:r>
            <a:endParaRPr/>
          </a:p>
          <a:p>
            <a:pPr marL="0" lvl="0" indent="0" algn="l" rtl="0">
              <a:lnSpc>
                <a:spcPct val="100000"/>
              </a:lnSpc>
              <a:spcBef>
                <a:spcPts val="0"/>
              </a:spcBef>
              <a:spcAft>
                <a:spcPts val="0"/>
              </a:spcAft>
              <a:buSzPts val="1400"/>
              <a:buNone/>
            </a:pPr>
            <a:r>
              <a:rPr lang="en-US"/>
              <a:t>Use Gender-Inclusive Language: Employ language in informatics instruction and materials that is inclusive and avoids gender stereotypes.</a:t>
            </a:r>
            <a:endParaRPr/>
          </a:p>
          <a:p>
            <a:pPr marL="0" lvl="0" indent="0" algn="l" rtl="0">
              <a:lnSpc>
                <a:spcPct val="100000"/>
              </a:lnSpc>
              <a:spcBef>
                <a:spcPts val="0"/>
              </a:spcBef>
              <a:spcAft>
                <a:spcPts val="0"/>
              </a:spcAft>
              <a:buSzPts val="1400"/>
              <a:buNone/>
            </a:pPr>
            <a:r>
              <a:rPr lang="en-US"/>
              <a:t>Provide Accessible and Diverse Role Models: Showcase female and gender minority role models in computing to broaden perceptions of who belongs.                                                                                                                                                                                          </a:t>
            </a:r>
            <a:endParaRPr/>
          </a:p>
          <a:p>
            <a:pPr marL="0" lvl="0" indent="0" algn="l" rtl="0">
              <a:lnSpc>
                <a:spcPct val="100000"/>
              </a:lnSpc>
              <a:spcBef>
                <a:spcPts val="0"/>
              </a:spcBef>
              <a:spcAft>
                <a:spcPts val="0"/>
              </a:spcAft>
              <a:buSzPts val="1400"/>
              <a:buNone/>
            </a:pPr>
            <a:r>
              <a:rPr lang="en-US"/>
              <a:t>Open Discussions on Gender Norms: Facilitate conversations in informatics classrooms that challenge traditional gender norms and stereotypes.</a:t>
            </a:r>
            <a:endParaRPr/>
          </a:p>
          <a:p>
            <a:pPr marL="0" lvl="0" indent="0" algn="l" rtl="0">
              <a:lnSpc>
                <a:spcPct val="100000"/>
              </a:lnSpc>
              <a:spcBef>
                <a:spcPts val="0"/>
              </a:spcBef>
              <a:spcAft>
                <a:spcPts val="0"/>
              </a:spcAft>
              <a:buSzPts val="1400"/>
              <a:buNone/>
            </a:pPr>
            <a:r>
              <a:rPr lang="en-US"/>
              <a:t>Employ Experiential Learning: Utilise hands-on, active learning approaches in informatics that can engage diverse learners.</a:t>
            </a:r>
            <a:endParaRPr/>
          </a:p>
          <a:p>
            <a:pPr marL="0" lvl="0" indent="0" algn="l" rtl="0">
              <a:lnSpc>
                <a:spcPct val="100000"/>
              </a:lnSpc>
              <a:spcBef>
                <a:spcPts val="0"/>
              </a:spcBef>
              <a:spcAft>
                <a:spcPts val="0"/>
              </a:spcAft>
              <a:buSzPts val="1400"/>
              <a:buNone/>
            </a:pPr>
            <a:r>
              <a:rPr lang="en-US"/>
              <a:t>Combat Stereotypes Directly: Implement specific strategies within informatics to actively challenge and dismantle gender stereotypes about computing.</a:t>
            </a:r>
            <a:endParaRPr/>
          </a:p>
          <a:p>
            <a:pPr marL="0" lvl="0" indent="0" algn="l" rtl="0">
              <a:lnSpc>
                <a:spcPct val="100000"/>
              </a:lnSpc>
              <a:spcBef>
                <a:spcPts val="0"/>
              </a:spcBef>
              <a:spcAft>
                <a:spcPts val="0"/>
              </a:spcAft>
              <a:buSzPts val="1400"/>
              <a:buNone/>
            </a:pPr>
            <a:r>
              <a:rPr lang="en-US"/>
              <a:t>Stimulate Interest Through Relevance: Highlight the social impact and interdisciplinary nature of computer science to broaden appeal.</a:t>
            </a:r>
            <a:endParaRPr/>
          </a:p>
          <a:p>
            <a:pPr marL="0" lvl="0" indent="0" algn="l" rtl="0">
              <a:lnSpc>
                <a:spcPct val="100000"/>
              </a:lnSpc>
              <a:spcBef>
                <a:spcPts val="0"/>
              </a:spcBef>
              <a:spcAft>
                <a:spcPts val="0"/>
              </a:spcAft>
              <a:buSzPts val="1400"/>
              <a:buNone/>
            </a:pPr>
            <a:r>
              <a:rPr lang="en-US"/>
              <a:t>Provide Varied Engagement Opportunities: Offer both offline and online informatics activities (discussions, reflections, games, visual programming) to cater to different learning styles and preferences.</a:t>
            </a:r>
            <a:endParaRPr/>
          </a:p>
          <a:p>
            <a:pPr marL="0" lvl="0" indent="0" algn="l" rtl="0">
              <a:lnSpc>
                <a:spcPct val="100000"/>
              </a:lnSpc>
              <a:spcBef>
                <a:spcPts val="0"/>
              </a:spcBef>
              <a:spcAft>
                <a:spcPts val="0"/>
              </a:spcAft>
              <a:buSzPts val="1400"/>
              <a:buNone/>
            </a:pPr>
            <a:r>
              <a:rPr lang="en-US"/>
              <a:t>Build Self-Confidence: Foster a supportive informatics learning environment with low-stakes opportunities, a growth mindset approach, and self-directed projects.</a:t>
            </a:r>
            <a:endParaRPr/>
          </a:p>
          <a:p>
            <a:pPr marL="0" lvl="0" indent="0" algn="l" rtl="0">
              <a:lnSpc>
                <a:spcPct val="100000"/>
              </a:lnSpc>
              <a:spcBef>
                <a:spcPts val="0"/>
              </a:spcBef>
              <a:spcAft>
                <a:spcPts val="0"/>
              </a:spcAft>
              <a:buSzPts val="1400"/>
              <a:buNone/>
            </a:pPr>
            <a:r>
              <a:rPr lang="en-US"/>
              <a:t>Follow a Motivation Cycle: Structure informatics learning activities to create initial contact, stimulate interest, and sustain motivation, particularly for girls and gender minorities.</a:t>
            </a:r>
            <a:endParaRPr/>
          </a:p>
          <a:p>
            <a:pPr marL="0" lvl="0" indent="0" algn="l" rtl="0">
              <a:lnSpc>
                <a:spcPct val="100000"/>
              </a:lnSpc>
              <a:spcBef>
                <a:spcPts val="0"/>
              </a:spcBef>
              <a:spcAft>
                <a:spcPts val="0"/>
              </a:spcAft>
              <a:buSzPts val="1400"/>
              <a:buNone/>
            </a:pPr>
            <a:r>
              <a:rPr lang="en-US"/>
              <a:t>Align with Authentic Learning: Integrate experiential learning, a key component of gender-inclusive practices, with authentic learning models in informatics.</a:t>
            </a:r>
            <a:endParaRPr/>
          </a:p>
        </p:txBody>
      </p:sp>
      <p:sp>
        <p:nvSpPr>
          <p:cNvPr id="251" name="Google Shape;251;g34bb7fa468f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4bb7fa468f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34bb7fa468f_0_2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Split the participants into groups and have them discussed the questions shown on the slide. Ask the groups to share their insights for overcoming barriers to gender inclusion, by recording their ideas on a collaborative tool, such as Padlet.</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260" name="Google Shape;260;g34bb7fa468f_0_2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4bb7fa468f_1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34bb7fa468f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solidFill>
                <a:srgbClr val="2B454E"/>
              </a:solidFill>
            </a:endParaRPr>
          </a:p>
        </p:txBody>
      </p:sp>
      <p:sp>
        <p:nvSpPr>
          <p:cNvPr id="272" name="Google Shape;272;g34bb7fa468f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282" name="Google Shape;28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577355ad1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3577355ad1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4bb7fa468f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4bb7fa468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0" name="Google Shape;110;g34bb7fa468f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a:solidFill>
                  <a:srgbClr val="2B454E"/>
                </a:solidFill>
              </a:rPr>
              <a:t>This module will expand on the need for an authentic and gender-inclusive approach, highlighting the identification of gender biases in education, recognising common gender biases in schools and the informatics field, and discussing the effects of these biases.</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rPr lang="en-US">
                <a:solidFill>
                  <a:srgbClr val="2B454E"/>
                </a:solidFill>
              </a:rPr>
              <a:t>By the end of this module, you will gain a deeper understanding of authentic learning concepts, discussing their relevance and benefits for informatics education, with a special focus on enhancing gender inclusivity, analyzing a learning scenario, describing initial strategies for integrating authentic learning, and identifying practical steps to address and reduce gender biases in informatics education to create a more inclusive learning environment.</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p:txBody>
      </p:sp>
      <p:sp>
        <p:nvSpPr>
          <p:cNvPr id="117" name="Google Shape;1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Each participant works on his/her own. The trainer provides guidance and explanation where this is needed. The trainer asks the participants to share their insights, by recording their thoughts on a collaborative tool, such as Padlet and then he/she briefly highlights the key takeaways from the Padlet.</a:t>
            </a:r>
            <a:endParaRPr>
              <a:solidFill>
                <a:srgbClr val="2B454E"/>
              </a:solidFill>
            </a:endParaRPr>
          </a:p>
        </p:txBody>
      </p:sp>
      <p:sp>
        <p:nvSpPr>
          <p:cNvPr id="126" name="Google Shape;12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4b85d504c5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g34b85d504c5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this section, you will be introduced to the main authentic learning principles and understand how each one can enhance gender inclusion.</a:t>
            </a:r>
            <a:endParaRPr/>
          </a:p>
          <a:p>
            <a:pPr marL="0" lvl="0" indent="0" algn="l" rtl="0">
              <a:lnSpc>
                <a:spcPct val="100000"/>
              </a:lnSpc>
              <a:spcBef>
                <a:spcPts val="0"/>
              </a:spcBef>
              <a:spcAft>
                <a:spcPts val="0"/>
              </a:spcAft>
              <a:buSzPts val="1400"/>
              <a:buNone/>
            </a:pPr>
            <a:r>
              <a:rPr lang="en-US"/>
              <a:t>Authentic context: A virtual or physical environment which reflects the way knowledge is used in real life, without simplifying things, motivating for learning.</a:t>
            </a:r>
            <a:endParaRPr/>
          </a:p>
          <a:p>
            <a:pPr marL="0" lvl="0" indent="0" algn="l" rtl="0">
              <a:lnSpc>
                <a:spcPct val="100000"/>
              </a:lnSpc>
              <a:spcBef>
                <a:spcPts val="0"/>
              </a:spcBef>
              <a:spcAft>
                <a:spcPts val="0"/>
              </a:spcAft>
              <a:buSzPts val="1400"/>
              <a:buNone/>
            </a:pPr>
            <a:r>
              <a:rPr lang="en-US"/>
              <a:t>Choosing real-world contexts relevant to diverse interests and experiences can make the field relevant to a wider range of students, including those who might not traditionally see themselves in informatics.</a:t>
            </a:r>
            <a:endParaRPr/>
          </a:p>
        </p:txBody>
      </p:sp>
      <p:sp>
        <p:nvSpPr>
          <p:cNvPr id="138" name="Google Shape;138;g34b85d504c5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4b85d504c5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4b85d504c5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Authentic Task: </a:t>
            </a:r>
            <a:r>
              <a:rPr lang="en-US" sz="1300">
                <a:solidFill>
                  <a:srgbClr val="2B454E"/>
                </a:solidFill>
              </a:rPr>
              <a:t>Tasks that are complex (not predefined steps students have to follow), with real-world relevance, that are interdisciplinary, require production (not reproduction) but cannot be solved on the spot (sustained investigation over a period).</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Designing complex, interdisciplinary tasks allows allow students with varied skill sets and perspectives regardless of their gender  to contribute meaningfully,  moving beyond potentially gendered expectations of technical abilities.</a:t>
            </a:r>
            <a:endParaRPr sz="1300">
              <a:solidFill>
                <a:srgbClr val="1D1D1B"/>
              </a:solidFill>
            </a:endParaRPr>
          </a:p>
          <a:p>
            <a:pPr marL="457200" lvl="0" indent="-311150" algn="l" rtl="0">
              <a:lnSpc>
                <a:spcPct val="90000"/>
              </a:lnSpc>
              <a:spcBef>
                <a:spcPts val="0"/>
              </a:spcBef>
              <a:spcAft>
                <a:spcPts val="0"/>
              </a:spcAft>
              <a:buClr>
                <a:srgbClr val="2B454E"/>
              </a:buClr>
              <a:buSzPts val="1300"/>
              <a:buChar char="●"/>
            </a:pPr>
            <a:r>
              <a:rPr lang="en-US" sz="1300" b="1">
                <a:solidFill>
                  <a:srgbClr val="2B454E"/>
                </a:solidFill>
              </a:rPr>
              <a:t>Expert performance: </a:t>
            </a:r>
            <a:r>
              <a:rPr lang="en-US" sz="1300">
                <a:solidFill>
                  <a:srgbClr val="2B454E"/>
                </a:solidFill>
              </a:rPr>
              <a:t>access to expertise, seeing the way experts think and work, observing real-life episodes, having opportunities to share stories.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Showcasing diverse role models (in terms of gender, background, etc.) in informatics can inspire all students and challenge gender stereotypes about who can succeed and pursue a career in the field.</a:t>
            </a:r>
            <a:endParaRPr sz="1300"/>
          </a:p>
        </p:txBody>
      </p:sp>
      <p:sp>
        <p:nvSpPr>
          <p:cNvPr id="147" name="Google Shape;147;g34b85d504c5_0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 name="Google Shape;86;p3">
            <a:extLst>
              <a:ext uri="{FF2B5EF4-FFF2-40B4-BE49-F238E27FC236}">
                <a16:creationId xmlns:a16="http://schemas.microsoft.com/office/drawing/2014/main" id="{859CBBC4-AE64-B99A-5075-46E6EF0B86DE}"/>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F3B772B3-2A54-F86C-0BBF-4BFE7591150C}"/>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78d78f2_0_41"/>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78d78f2_0_41"/>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52978d78f2_0_41"/>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52978d78f2_0_41"/>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g352978d78f2_0_41"/>
          <p:cNvGrpSpPr/>
          <p:nvPr/>
        </p:nvGrpSpPr>
        <p:grpSpPr>
          <a:xfrm>
            <a:off x="2179811" y="4729766"/>
            <a:ext cx="7832078" cy="1110328"/>
            <a:chOff x="2179603" y="4888792"/>
            <a:chExt cx="7798544" cy="1110328"/>
          </a:xfrm>
        </p:grpSpPr>
        <p:pic>
          <p:nvPicPr>
            <p:cNvPr id="47" name="Google Shape;47;g352978d78f2_0_41"/>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g352978d78f2_0_41"/>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g352978d78f2_0_41"/>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g352978d78f2_0_41"/>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g352978d78f2_0_41"/>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52" name="Google Shape;52;g352978d78f2_0_41"/>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g352978d78f2_0_41"/>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g352978d78f2_0_41"/>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g352978d78f2_0_41"/>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g352978d78f2_0_41"/>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04;g3577355ad18_0_40">
            <a:extLst>
              <a:ext uri="{FF2B5EF4-FFF2-40B4-BE49-F238E27FC236}">
                <a16:creationId xmlns:a16="http://schemas.microsoft.com/office/drawing/2014/main" id="{1103092B-FEFC-3A1C-D667-698086B3A3A0}"/>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355ad18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355ad18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355ad18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355ad18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77355ad18_0_63"/>
          <p:cNvGrpSpPr/>
          <p:nvPr/>
        </p:nvGrpSpPr>
        <p:grpSpPr>
          <a:xfrm>
            <a:off x="2179811" y="4729766"/>
            <a:ext cx="7832078" cy="1110328"/>
            <a:chOff x="2179603" y="4888792"/>
            <a:chExt cx="7798544" cy="1110328"/>
          </a:xfrm>
        </p:grpSpPr>
        <p:pic>
          <p:nvPicPr>
            <p:cNvPr id="67" name="Google Shape;67;g3577355ad18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77355ad18_0_63"/>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69" name="Google Shape;69;g3577355ad18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77355ad18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77355ad18_0_63"/>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72" name="Google Shape;72;g3577355ad18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77355ad18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77355ad18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77355ad18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77355ad18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04;g3577355ad18_0_40">
            <a:extLst>
              <a:ext uri="{FF2B5EF4-FFF2-40B4-BE49-F238E27FC236}">
                <a16:creationId xmlns:a16="http://schemas.microsoft.com/office/drawing/2014/main" id="{9EC2B3C6-28AD-A9C5-C494-40B31B77B5B7}"/>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355ad18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355ad18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355ad18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355ad18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www.openaccessgovernment.org/gender-inequality-computer-science-early-elementary-school-years/159177/"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s://www.cwjobs.co.uk/advice/importance-of-female-role-models-in-ste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chicagounbound.uchicago.edu/uclf/vol1989/iss1/8" TargetMode="External"/><Relationship Id="rId7" Type="http://schemas.openxmlformats.org/officeDocument/2006/relationships/hyperlink" Target="https://doi.org/10.1080/03055698.2016.1160821"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hyperlink" Target="https://doi.org/10.2307/4352498" TargetMode="External"/><Relationship Id="rId5" Type="http://schemas.openxmlformats.org/officeDocument/2006/relationships/hyperlink" Target="https://doi.org/10.1007/978-1-4614-3185-5_32" TargetMode="External"/><Relationship Id="rId4" Type="http://schemas.openxmlformats.org/officeDocument/2006/relationships/hyperlink" Target="https://doi.org/10.1111/j.1467-9752.1982.tb00611.x"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2.xml"/><Relationship Id="rId16"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34b85d504c5_0_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- 3</a:t>
            </a:r>
            <a:endParaRPr/>
          </a:p>
        </p:txBody>
      </p:sp>
      <p:sp>
        <p:nvSpPr>
          <p:cNvPr id="160" name="Google Shape;160;g34b85d504c5_0_23"/>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2200"/>
              <a:buNone/>
            </a:pPr>
            <a:endParaRPr sz="2300" b="1"/>
          </a:p>
          <a:p>
            <a:pPr marL="457200" lvl="0" indent="-374650" algn="l" rtl="0">
              <a:lnSpc>
                <a:spcPct val="90000"/>
              </a:lnSpc>
              <a:spcBef>
                <a:spcPts val="1000"/>
              </a:spcBef>
              <a:spcAft>
                <a:spcPts val="0"/>
              </a:spcAft>
              <a:buSzPts val="2300"/>
              <a:buChar char="●"/>
            </a:pPr>
            <a:r>
              <a:rPr lang="en-US" sz="2300" b="1"/>
              <a:t>Multiple roles perspectives: </a:t>
            </a:r>
            <a:r>
              <a:rPr lang="en-US" sz="2300"/>
              <a:t>Opportunity to adopt various roles and see things from different points of views</a:t>
            </a:r>
            <a:endParaRPr sz="2300">
              <a:solidFill>
                <a:schemeClr val="dk1"/>
              </a:solidFill>
            </a:endParaRPr>
          </a:p>
          <a:p>
            <a:pPr marL="1371600" lvl="0" indent="0" algn="l" rtl="0">
              <a:lnSpc>
                <a:spcPct val="90000"/>
              </a:lnSpc>
              <a:spcBef>
                <a:spcPts val="1000"/>
              </a:spcBef>
              <a:spcAft>
                <a:spcPts val="0"/>
              </a:spcAft>
              <a:buSzPts val="2200"/>
              <a:buNone/>
            </a:pPr>
            <a:endParaRPr sz="2300"/>
          </a:p>
          <a:p>
            <a:pPr marL="1371600" lvl="0" indent="0" algn="l" rtl="0">
              <a:lnSpc>
                <a:spcPct val="90000"/>
              </a:lnSpc>
              <a:spcBef>
                <a:spcPts val="1000"/>
              </a:spcBef>
              <a:spcAft>
                <a:spcPts val="0"/>
              </a:spcAft>
              <a:buSzPts val="2200"/>
              <a:buNone/>
            </a:pPr>
            <a:endParaRPr sz="2300"/>
          </a:p>
          <a:p>
            <a:pPr marL="1371600" lvl="0" indent="0" algn="l" rtl="0">
              <a:lnSpc>
                <a:spcPct val="90000"/>
              </a:lnSpc>
              <a:spcBef>
                <a:spcPts val="1000"/>
              </a:spcBef>
              <a:spcAft>
                <a:spcPts val="0"/>
              </a:spcAft>
              <a:buSzPts val="2200"/>
              <a:buNone/>
            </a:pPr>
            <a:endParaRPr sz="2300"/>
          </a:p>
          <a:p>
            <a:pPr marL="457200" lvl="0" indent="-374650" algn="l" rtl="0">
              <a:lnSpc>
                <a:spcPct val="90000"/>
              </a:lnSpc>
              <a:spcBef>
                <a:spcPts val="1000"/>
              </a:spcBef>
              <a:spcAft>
                <a:spcPts val="0"/>
              </a:spcAft>
              <a:buSzPts val="2300"/>
              <a:buChar char="●"/>
            </a:pPr>
            <a:r>
              <a:rPr lang="en-US" sz="2300" b="1"/>
              <a:t>Collaboration:</a:t>
            </a:r>
            <a:r>
              <a:rPr lang="en-US" sz="2300"/>
              <a:t> Tasks addressed to groups, for individuals to work in pairs or teams, striving for a whole-team success</a:t>
            </a:r>
            <a:endParaRPr sz="2300"/>
          </a:p>
        </p:txBody>
      </p:sp>
      <p:pic>
        <p:nvPicPr>
          <p:cNvPr id="161" name="Google Shape;161;g34b85d504c5_0_23"/>
          <p:cNvPicPr preferRelativeResize="0"/>
          <p:nvPr/>
        </p:nvPicPr>
        <p:blipFill rotWithShape="1">
          <a:blip r:embed="rId3">
            <a:alphaModFix/>
          </a:blip>
          <a:srcRect/>
          <a:stretch/>
        </p:blipFill>
        <p:spPr>
          <a:xfrm>
            <a:off x="6251148" y="1262742"/>
            <a:ext cx="5791327" cy="3866102"/>
          </a:xfrm>
          <a:prstGeom prst="rect">
            <a:avLst/>
          </a:prstGeom>
          <a:noFill/>
          <a:ln>
            <a:noFill/>
          </a:ln>
        </p:spPr>
      </p:pic>
      <p:sp>
        <p:nvSpPr>
          <p:cNvPr id="162" name="Google Shape;162;g34b85d504c5_0_2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34b85d504c5_0_3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- 4</a:t>
            </a:r>
            <a:endParaRPr/>
          </a:p>
        </p:txBody>
      </p:sp>
      <p:sp>
        <p:nvSpPr>
          <p:cNvPr id="169" name="Google Shape;169;g34b85d504c5_0_33"/>
          <p:cNvSpPr txBox="1">
            <a:spLocks noGrp="1"/>
          </p:cNvSpPr>
          <p:nvPr>
            <p:ph type="body" idx="1"/>
          </p:nvPr>
        </p:nvSpPr>
        <p:spPr>
          <a:xfrm>
            <a:off x="97975" y="881750"/>
            <a:ext cx="6432000" cy="5870100"/>
          </a:xfrm>
          <a:prstGeom prst="rect">
            <a:avLst/>
          </a:prstGeom>
          <a:noFill/>
          <a:ln>
            <a:noFill/>
          </a:ln>
        </p:spPr>
        <p:txBody>
          <a:bodyPr spcFirstLastPara="1" wrap="square" lIns="91425" tIns="45700" rIns="91425" bIns="45700" anchor="t" anchorCtr="0">
            <a:noAutofit/>
          </a:bodyPr>
          <a:lstStyle/>
          <a:p>
            <a:pPr marL="457200" lvl="0" indent="-374650" algn="l" rtl="0">
              <a:lnSpc>
                <a:spcPct val="90000"/>
              </a:lnSpc>
              <a:spcBef>
                <a:spcPts val="1000"/>
              </a:spcBef>
              <a:spcAft>
                <a:spcPts val="0"/>
              </a:spcAft>
              <a:buSzPts val="2300"/>
              <a:buChar char="●"/>
            </a:pPr>
            <a:r>
              <a:rPr lang="en-US" sz="2300" b="1"/>
              <a:t>Articulation: </a:t>
            </a:r>
            <a:r>
              <a:rPr lang="en-US" sz="2300"/>
              <a:t>Opportunity to articulate thoughts and results, present publicly an argument and reach understanding through social interaction.</a:t>
            </a:r>
            <a:endParaRPr sz="2300"/>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457200" lvl="0" indent="-374650" algn="l" rtl="0">
              <a:lnSpc>
                <a:spcPct val="90000"/>
              </a:lnSpc>
              <a:spcBef>
                <a:spcPts val="0"/>
              </a:spcBef>
              <a:spcAft>
                <a:spcPts val="0"/>
              </a:spcAft>
              <a:buSzPts val="2300"/>
              <a:buChar char="●"/>
            </a:pPr>
            <a:r>
              <a:rPr lang="en-US" sz="2300" b="1"/>
              <a:t>Reflection: </a:t>
            </a:r>
            <a:r>
              <a:rPr lang="en-US" sz="2300"/>
              <a:t>Opportunity to think about, reflect on, and discuss choices either in action (while making choices) or on action (after decision-making) – reflection is also a social process.</a:t>
            </a:r>
            <a:endParaRPr sz="2300"/>
          </a:p>
        </p:txBody>
      </p:sp>
      <p:pic>
        <p:nvPicPr>
          <p:cNvPr id="170" name="Google Shape;170;g34b85d504c5_0_33"/>
          <p:cNvPicPr preferRelativeResize="0"/>
          <p:nvPr/>
        </p:nvPicPr>
        <p:blipFill rotWithShape="1">
          <a:blip r:embed="rId3">
            <a:alphaModFix/>
          </a:blip>
          <a:srcRect/>
          <a:stretch/>
        </p:blipFill>
        <p:spPr>
          <a:xfrm>
            <a:off x="7336700" y="881748"/>
            <a:ext cx="4097776" cy="2730000"/>
          </a:xfrm>
          <a:prstGeom prst="rect">
            <a:avLst/>
          </a:prstGeom>
          <a:noFill/>
          <a:ln>
            <a:noFill/>
          </a:ln>
        </p:spPr>
      </p:pic>
      <p:pic>
        <p:nvPicPr>
          <p:cNvPr id="171" name="Google Shape;171;g34b85d504c5_0_33"/>
          <p:cNvPicPr preferRelativeResize="0"/>
          <p:nvPr/>
        </p:nvPicPr>
        <p:blipFill rotWithShape="1">
          <a:blip r:embed="rId4">
            <a:alphaModFix/>
          </a:blip>
          <a:srcRect/>
          <a:stretch/>
        </p:blipFill>
        <p:spPr>
          <a:xfrm>
            <a:off x="7336701" y="3777354"/>
            <a:ext cx="4097796" cy="2730000"/>
          </a:xfrm>
          <a:prstGeom prst="rect">
            <a:avLst/>
          </a:prstGeom>
          <a:noFill/>
          <a:ln>
            <a:noFill/>
          </a:ln>
        </p:spPr>
      </p:pic>
      <p:sp>
        <p:nvSpPr>
          <p:cNvPr id="172" name="Google Shape;172;g34b85d504c5_0_3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4b85d504c5_0_5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- 5</a:t>
            </a:r>
            <a:endParaRPr/>
          </a:p>
        </p:txBody>
      </p:sp>
      <p:sp>
        <p:nvSpPr>
          <p:cNvPr id="179" name="Google Shape;179;g34b85d504c5_0_50"/>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2200"/>
              <a:buNone/>
            </a:pPr>
            <a:endParaRPr sz="2300" b="1"/>
          </a:p>
          <a:p>
            <a:pPr marL="457200" lvl="0" indent="0" algn="l" rtl="0">
              <a:lnSpc>
                <a:spcPct val="90000"/>
              </a:lnSpc>
              <a:spcBef>
                <a:spcPts val="1000"/>
              </a:spcBef>
              <a:spcAft>
                <a:spcPts val="0"/>
              </a:spcAft>
              <a:buSzPts val="2200"/>
              <a:buNone/>
            </a:pPr>
            <a:endParaRPr sz="2300" b="1"/>
          </a:p>
          <a:p>
            <a:pPr marL="457200" lvl="0" indent="-374650" algn="l" rtl="0">
              <a:lnSpc>
                <a:spcPct val="90000"/>
              </a:lnSpc>
              <a:spcBef>
                <a:spcPts val="1000"/>
              </a:spcBef>
              <a:spcAft>
                <a:spcPts val="0"/>
              </a:spcAft>
              <a:buSzPts val="2300"/>
              <a:buChar char="●"/>
            </a:pPr>
            <a:r>
              <a:rPr lang="en-US" sz="2300" b="1"/>
              <a:t>Scaffolding: </a:t>
            </a:r>
            <a:r>
              <a:rPr lang="en-US" sz="2300"/>
              <a:t>Assistance and coaching, guidance that activates metacognition</a:t>
            </a:r>
            <a:endParaRPr sz="2300">
              <a:solidFill>
                <a:schemeClr val="dk1"/>
              </a:solidFill>
            </a:endParaRPr>
          </a:p>
          <a:p>
            <a:pPr marL="1371600" lvl="0" indent="0" algn="l" rtl="0">
              <a:lnSpc>
                <a:spcPct val="90000"/>
              </a:lnSpc>
              <a:spcBef>
                <a:spcPts val="1000"/>
              </a:spcBef>
              <a:spcAft>
                <a:spcPts val="0"/>
              </a:spcAft>
              <a:buSzPts val="2200"/>
              <a:buNone/>
            </a:pPr>
            <a:endParaRPr sz="2300"/>
          </a:p>
          <a:p>
            <a:pPr marL="457200" lvl="0" indent="-374650" algn="l" rtl="0">
              <a:lnSpc>
                <a:spcPct val="90000"/>
              </a:lnSpc>
              <a:spcBef>
                <a:spcPts val="1000"/>
              </a:spcBef>
              <a:spcAft>
                <a:spcPts val="0"/>
              </a:spcAft>
              <a:buSzPts val="2300"/>
              <a:buChar char="●"/>
            </a:pPr>
            <a:r>
              <a:rPr lang="en-US" sz="2300" b="1"/>
              <a:t>Authentic assessment: </a:t>
            </a:r>
            <a:r>
              <a:rPr lang="en-US" sz="2300"/>
              <a:t>Assessment is integrated rather than a separate function where students use a wide range of skills, showcasing performance or products to be evaluated with proper criteria (aligned with the task)</a:t>
            </a:r>
            <a:endParaRPr sz="2300"/>
          </a:p>
        </p:txBody>
      </p:sp>
      <p:pic>
        <p:nvPicPr>
          <p:cNvPr id="180" name="Google Shape;180;g34b85d504c5_0_50"/>
          <p:cNvPicPr preferRelativeResize="0"/>
          <p:nvPr/>
        </p:nvPicPr>
        <p:blipFill rotWithShape="1">
          <a:blip r:embed="rId3">
            <a:alphaModFix/>
          </a:blip>
          <a:srcRect/>
          <a:stretch/>
        </p:blipFill>
        <p:spPr>
          <a:xfrm>
            <a:off x="6251148" y="1626667"/>
            <a:ext cx="5791327" cy="3858276"/>
          </a:xfrm>
          <a:prstGeom prst="rect">
            <a:avLst/>
          </a:prstGeom>
          <a:noFill/>
          <a:ln>
            <a:noFill/>
          </a:ln>
        </p:spPr>
      </p:pic>
      <p:sp>
        <p:nvSpPr>
          <p:cNvPr id="181" name="Google Shape;181;g34b85d504c5_0_50"/>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4b85d504c5_0_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Why authentic learning in informatics?</a:t>
            </a:r>
            <a:endParaRPr/>
          </a:p>
        </p:txBody>
      </p:sp>
      <p:sp>
        <p:nvSpPr>
          <p:cNvPr id="188" name="Google Shape;188;g34b85d504c5_0_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93700" algn="l" rtl="0">
              <a:lnSpc>
                <a:spcPct val="90000"/>
              </a:lnSpc>
              <a:spcBef>
                <a:spcPts val="1000"/>
              </a:spcBef>
              <a:spcAft>
                <a:spcPts val="0"/>
              </a:spcAft>
              <a:buSzPts val="2600"/>
              <a:buChar char="●"/>
            </a:pPr>
            <a:r>
              <a:rPr lang="en-US" sz="2600" b="1"/>
              <a:t>Real-world application</a:t>
            </a:r>
            <a:r>
              <a:rPr lang="en-US" sz="2600"/>
              <a:t>: Directly connects informatics concepts to practical scenarios (e.g., data analysis of actual datasets)</a:t>
            </a:r>
            <a:endParaRPr sz="2600"/>
          </a:p>
          <a:p>
            <a:pPr marL="457200" lvl="0" indent="-393700" algn="l" rtl="0">
              <a:lnSpc>
                <a:spcPct val="90000"/>
              </a:lnSpc>
              <a:spcBef>
                <a:spcPts val="0"/>
              </a:spcBef>
              <a:spcAft>
                <a:spcPts val="0"/>
              </a:spcAft>
              <a:buSzPts val="2600"/>
              <a:buChar char="●"/>
            </a:pPr>
            <a:r>
              <a:rPr lang="en-US" sz="2600" b="1"/>
              <a:t>Enhanced engagement</a:t>
            </a:r>
            <a:r>
              <a:rPr lang="en-US" sz="2600"/>
              <a:t>: Solving relevant problems increases student interest and motivation in informatics</a:t>
            </a:r>
            <a:endParaRPr sz="2600"/>
          </a:p>
          <a:p>
            <a:pPr marL="457200" lvl="0" indent="-393700" algn="l" rtl="0">
              <a:lnSpc>
                <a:spcPct val="90000"/>
              </a:lnSpc>
              <a:spcBef>
                <a:spcPts val="0"/>
              </a:spcBef>
              <a:spcAft>
                <a:spcPts val="0"/>
              </a:spcAft>
              <a:buSzPts val="2600"/>
              <a:buChar char="●"/>
            </a:pPr>
            <a:r>
              <a:rPr lang="en-US" sz="2600" b="1"/>
              <a:t>Meaningful learning</a:t>
            </a:r>
            <a:r>
              <a:rPr lang="en-US" sz="2600"/>
              <a:t>: Students see the direct impact and utility of their informatics skills</a:t>
            </a:r>
            <a:endParaRPr sz="2600"/>
          </a:p>
          <a:p>
            <a:pPr marL="457200" lvl="0" indent="-393700" algn="l" rtl="0">
              <a:lnSpc>
                <a:spcPct val="90000"/>
              </a:lnSpc>
              <a:spcBef>
                <a:spcPts val="0"/>
              </a:spcBef>
              <a:spcAft>
                <a:spcPts val="0"/>
              </a:spcAft>
              <a:buSzPts val="2600"/>
              <a:buChar char="●"/>
            </a:pPr>
            <a:r>
              <a:rPr lang="en-US" sz="2600" b="1"/>
              <a:t>Skill development</a:t>
            </a:r>
            <a:r>
              <a:rPr lang="en-US" sz="2600"/>
              <a:t>: Fosters critical thinking, problem-solving, collaboration, and communication</a:t>
            </a:r>
            <a:endParaRPr sz="2600"/>
          </a:p>
          <a:p>
            <a:pPr marL="0" lvl="0" indent="0" algn="l" rtl="0">
              <a:lnSpc>
                <a:spcPct val="90000"/>
              </a:lnSpc>
              <a:spcBef>
                <a:spcPts val="1000"/>
              </a:spcBef>
              <a:spcAft>
                <a:spcPts val="0"/>
              </a:spcAft>
              <a:buSzPts val="2200"/>
              <a:buNone/>
            </a:pPr>
            <a:endParaRPr sz="2600"/>
          </a:p>
          <a:p>
            <a:pPr marL="0" lvl="0" indent="0" algn="l" rtl="0">
              <a:lnSpc>
                <a:spcPct val="90000"/>
              </a:lnSpc>
              <a:spcBef>
                <a:spcPts val="1000"/>
              </a:spcBef>
              <a:spcAft>
                <a:spcPts val="0"/>
              </a:spcAft>
              <a:buSzPts val="2200"/>
              <a:buNone/>
            </a:pPr>
            <a:endParaRPr sz="2600"/>
          </a:p>
        </p:txBody>
      </p:sp>
      <p:sp>
        <p:nvSpPr>
          <p:cNvPr id="189" name="Google Shape;189;g34b85d504c5_0_69"/>
          <p:cNvSpPr/>
          <p:nvPr/>
        </p:nvSpPr>
        <p:spPr>
          <a:xfrm>
            <a:off x="3781825" y="4051675"/>
            <a:ext cx="4576800" cy="1822200"/>
          </a:xfrm>
          <a:prstGeom prst="snipRoundRect">
            <a:avLst>
              <a:gd name="adj1" fmla="val 16667"/>
              <a:gd name="adj2"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000000"/>
                </a:solidFill>
                <a:latin typeface="Calibri"/>
                <a:ea typeface="Calibri"/>
                <a:cs typeface="Calibri"/>
                <a:sym typeface="Calibri"/>
              </a:rPr>
              <a:t>Authentic learning approaches move from rote memorisation to a practical understanding of informatics.</a:t>
            </a:r>
            <a:endParaRPr sz="2500" b="1" i="0" u="none" strike="noStrike" cap="none">
              <a:solidFill>
                <a:srgbClr val="000000"/>
              </a:solidFill>
              <a:latin typeface="Calibri"/>
              <a:ea typeface="Calibri"/>
              <a:cs typeface="Calibri"/>
              <a:sym typeface="Calibri"/>
            </a:endParaRPr>
          </a:p>
        </p:txBody>
      </p:sp>
      <p:pic>
        <p:nvPicPr>
          <p:cNvPr id="190" name="Google Shape;190;g34b85d504c5_0_69"/>
          <p:cNvPicPr preferRelativeResize="0"/>
          <p:nvPr/>
        </p:nvPicPr>
        <p:blipFill rotWithShape="1">
          <a:blip r:embed="rId3">
            <a:alphaModFix/>
          </a:blip>
          <a:srcRect/>
          <a:stretch/>
        </p:blipFill>
        <p:spPr>
          <a:xfrm>
            <a:off x="10674400" y="4317371"/>
            <a:ext cx="1517600" cy="2540625"/>
          </a:xfrm>
          <a:prstGeom prst="rect">
            <a:avLst/>
          </a:prstGeom>
          <a:noFill/>
          <a:ln>
            <a:noFill/>
          </a:ln>
        </p:spPr>
      </p:pic>
      <p:sp>
        <p:nvSpPr>
          <p:cNvPr id="191" name="Google Shape;191;g34b85d504c5_0_69"/>
          <p:cNvSpPr txBox="1"/>
          <p:nvPr/>
        </p:nvSpPr>
        <p:spPr>
          <a:xfrm>
            <a:off x="76987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4b85d504c5_0_58"/>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98" name="Google Shape;198;g34b85d504c5_0_58"/>
          <p:cNvSpPr/>
          <p:nvPr/>
        </p:nvSpPr>
        <p:spPr>
          <a:xfrm rot="10800000">
            <a:off x="3728425" y="41130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g34b85d504c5_0_5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group activity</a:t>
            </a:r>
            <a:endParaRPr/>
          </a:p>
        </p:txBody>
      </p:sp>
      <p:sp>
        <p:nvSpPr>
          <p:cNvPr id="200" name="Google Shape;200;g34b85d504c5_0_58"/>
          <p:cNvSpPr txBox="1"/>
          <p:nvPr/>
        </p:nvSpPr>
        <p:spPr>
          <a:xfrm>
            <a:off x="232425" y="1010050"/>
            <a:ext cx="11736000" cy="2816100"/>
          </a:xfrm>
          <a:prstGeom prst="rect">
            <a:avLst/>
          </a:prstGeom>
          <a:solidFill>
            <a:srgbClr val="D1D1D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Step 1</a:t>
            </a:r>
            <a:r>
              <a:rPr lang="en-US" sz="2500" b="0" i="0" u="none" strike="noStrike" cap="none">
                <a:solidFill>
                  <a:srgbClr val="1D1D1B"/>
                </a:solidFill>
                <a:latin typeface="Calibri"/>
                <a:ea typeface="Calibri"/>
                <a:cs typeface="Calibri"/>
                <a:sym typeface="Calibri"/>
              </a:rPr>
              <a:t>: Based on the authentic learning principles we have discussed, in your groups read the scenario provided and brainstorm as well as describe initial strategies for integrating authentic learning experiences into informatics education to make learning more engaging and meaningful for students.</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Step 2</a:t>
            </a:r>
            <a:r>
              <a:rPr lang="en-US" sz="2500" b="0" i="0" u="none" strike="noStrike" cap="none">
                <a:solidFill>
                  <a:srgbClr val="1D1D1B"/>
                </a:solidFill>
                <a:latin typeface="Calibri"/>
                <a:ea typeface="Calibri"/>
                <a:cs typeface="Calibri"/>
                <a:sym typeface="Calibri"/>
              </a:rPr>
              <a:t>: Form new groups. Ensure your new group has at least one representative from each of the original groups</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1D1D1B"/>
              </a:solidFill>
              <a:latin typeface="Calibri"/>
              <a:ea typeface="Calibri"/>
              <a:cs typeface="Calibri"/>
              <a:sym typeface="Calibri"/>
            </a:endParaRPr>
          </a:p>
        </p:txBody>
      </p:sp>
      <p:pic>
        <p:nvPicPr>
          <p:cNvPr id="201" name="Google Shape;201;g34b85d504c5_0_58"/>
          <p:cNvPicPr preferRelativeResize="0"/>
          <p:nvPr/>
        </p:nvPicPr>
        <p:blipFill rotWithShape="1">
          <a:blip r:embed="rId3">
            <a:alphaModFix/>
          </a:blip>
          <a:srcRect/>
          <a:stretch/>
        </p:blipFill>
        <p:spPr>
          <a:xfrm>
            <a:off x="783063" y="4024438"/>
            <a:ext cx="2447925" cy="2505075"/>
          </a:xfrm>
          <a:prstGeom prst="rect">
            <a:avLst/>
          </a:prstGeom>
          <a:noFill/>
          <a:ln>
            <a:noFill/>
          </a:ln>
        </p:spPr>
      </p:pic>
      <p:sp>
        <p:nvSpPr>
          <p:cNvPr id="202" name="Google Shape;202;g34b85d504c5_0_58"/>
          <p:cNvSpPr txBox="1"/>
          <p:nvPr/>
        </p:nvSpPr>
        <p:spPr>
          <a:xfrm>
            <a:off x="3930125" y="4274375"/>
            <a:ext cx="4034100" cy="1994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Calibri"/>
                <a:ea typeface="Calibri"/>
                <a:cs typeface="Calibri"/>
                <a:sym typeface="Calibri"/>
              </a:rPr>
              <a:t>Within your new, diverse group, share the authentic learning principle examples and the strategies your original group developed.</a:t>
            </a: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Calibri"/>
                <a:ea typeface="Calibri"/>
                <a:cs typeface="Calibri"/>
                <a:sym typeface="Calibri"/>
              </a:rPr>
              <a:t>Discuss the different approaches and identify common themes or particularly effective strategies.</a:t>
            </a:r>
            <a:endParaRPr sz="1900" b="0" i="0" u="none" strike="noStrike" cap="none">
              <a:solidFill>
                <a:srgbClr val="000000"/>
              </a:solidFill>
              <a:latin typeface="Calibri"/>
              <a:ea typeface="Calibri"/>
              <a:cs typeface="Calibri"/>
              <a:sym typeface="Calibri"/>
            </a:endParaRPr>
          </a:p>
        </p:txBody>
      </p:sp>
      <p:sp>
        <p:nvSpPr>
          <p:cNvPr id="203" name="Google Shape;203;g34b85d504c5_0_58"/>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4bb7fa468f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Understanding gender inclusion &amp; gender biases - 1 </a:t>
            </a:r>
            <a:endParaRPr/>
          </a:p>
        </p:txBody>
      </p:sp>
      <p:sp>
        <p:nvSpPr>
          <p:cNvPr id="210" name="Google Shape;210;g34bb7fa468f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115000"/>
              </a:lnSpc>
              <a:spcBef>
                <a:spcPts val="1000"/>
              </a:spcBef>
              <a:spcAft>
                <a:spcPts val="0"/>
              </a:spcAft>
              <a:buSzPts val="2200"/>
              <a:buChar char="●"/>
            </a:pPr>
            <a:r>
              <a:rPr lang="en-US" b="1"/>
              <a:t>Hidden curriculum</a:t>
            </a:r>
            <a:r>
              <a:rPr lang="en-US"/>
              <a:t>: Schools have underlying expectations and beliefs</a:t>
            </a:r>
            <a:endParaRPr/>
          </a:p>
          <a:p>
            <a:pPr marL="457200" lvl="0" indent="-368300" algn="l" rtl="0">
              <a:lnSpc>
                <a:spcPct val="115000"/>
              </a:lnSpc>
              <a:spcBef>
                <a:spcPts val="0"/>
              </a:spcBef>
              <a:spcAft>
                <a:spcPts val="0"/>
              </a:spcAft>
              <a:buSzPts val="2200"/>
              <a:buChar char="●"/>
            </a:pPr>
            <a:r>
              <a:rPr lang="en-US" b="1"/>
              <a:t>Gender ideology</a:t>
            </a:r>
            <a:r>
              <a:rPr lang="en-US"/>
              <a:t>: Impacts how capable students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fee</a:t>
            </a:r>
            <a:r>
              <a:rPr lang="en-US"/>
              <a:t>l</a:t>
            </a:r>
            <a:endParaRPr/>
          </a:p>
          <a:p>
            <a:pPr marL="457200" lvl="0" indent="-368300" algn="l" rtl="0">
              <a:lnSpc>
                <a:spcPct val="115000"/>
              </a:lnSpc>
              <a:spcBef>
                <a:spcPts val="0"/>
              </a:spcBef>
              <a:spcAft>
                <a:spcPts val="0"/>
              </a:spcAft>
              <a:buSzPts val="2200"/>
              <a:buChar char="●"/>
            </a:pPr>
            <a:r>
              <a:rPr lang="en-US" b="1"/>
              <a:t>Long-term effects</a:t>
            </a:r>
            <a:r>
              <a:rPr lang="en-US"/>
              <a:t>: This can affect their interests and career choices</a:t>
            </a:r>
            <a:endParaRPr/>
          </a:p>
        </p:txBody>
      </p:sp>
      <p:pic>
        <p:nvPicPr>
          <p:cNvPr id="211" name="Google Shape;211;g34bb7fa468f_0_0"/>
          <p:cNvPicPr preferRelativeResize="0"/>
          <p:nvPr/>
        </p:nvPicPr>
        <p:blipFill rotWithShape="1">
          <a:blip r:embed="rId3">
            <a:alphaModFix/>
          </a:blip>
          <a:srcRect/>
          <a:stretch/>
        </p:blipFill>
        <p:spPr>
          <a:xfrm>
            <a:off x="6472325" y="3323175"/>
            <a:ext cx="4032749" cy="2659624"/>
          </a:xfrm>
          <a:prstGeom prst="rect">
            <a:avLst/>
          </a:prstGeom>
          <a:noFill/>
          <a:ln>
            <a:noFill/>
          </a:ln>
        </p:spPr>
      </p:pic>
      <p:pic>
        <p:nvPicPr>
          <p:cNvPr id="212" name="Google Shape;212;g34bb7fa468f_0_0"/>
          <p:cNvPicPr preferRelativeResize="0"/>
          <p:nvPr/>
        </p:nvPicPr>
        <p:blipFill rotWithShape="1">
          <a:blip r:embed="rId4">
            <a:alphaModFix/>
          </a:blip>
          <a:srcRect/>
          <a:stretch/>
        </p:blipFill>
        <p:spPr>
          <a:xfrm>
            <a:off x="2063250" y="2472558"/>
            <a:ext cx="4032749" cy="2688493"/>
          </a:xfrm>
          <a:prstGeom prst="rect">
            <a:avLst/>
          </a:prstGeom>
          <a:noFill/>
          <a:ln>
            <a:noFill/>
          </a:ln>
        </p:spPr>
      </p:pic>
      <p:sp>
        <p:nvSpPr>
          <p:cNvPr id="213" name="Google Shape;213;g34bb7fa468f_0_0"/>
          <p:cNvSpPr txBox="1"/>
          <p:nvPr/>
        </p:nvSpPr>
        <p:spPr>
          <a:xfrm>
            <a:off x="3401575" y="6189425"/>
            <a:ext cx="5337300" cy="258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Calibri"/>
                <a:ea typeface="Calibri"/>
                <a:cs typeface="Calibri"/>
                <a:sym typeface="Calibri"/>
                <a:hlinkClick r:id="rId5"/>
              </a:rPr>
              <a:t>https://www.openaccessgovernment.org/gender-inequality-computer-science-early-elementary-school-years/159177/</a:t>
            </a:r>
            <a:r>
              <a:rPr lang="en-US" sz="14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34bb7fa468f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Understanding gender inclusion &amp; gender biases - 2</a:t>
            </a:r>
            <a:endParaRPr/>
          </a:p>
        </p:txBody>
      </p:sp>
      <p:grpSp>
        <p:nvGrpSpPr>
          <p:cNvPr id="220" name="Google Shape;220;g34bb7fa468f_0_27"/>
          <p:cNvGrpSpPr/>
          <p:nvPr/>
        </p:nvGrpSpPr>
        <p:grpSpPr>
          <a:xfrm>
            <a:off x="947542" y="1764175"/>
            <a:ext cx="9734304" cy="975576"/>
            <a:chOff x="710674" y="1323164"/>
            <a:chExt cx="7300911" cy="731700"/>
          </a:xfrm>
        </p:grpSpPr>
        <p:sp>
          <p:nvSpPr>
            <p:cNvPr id="221" name="Google Shape;221;g34bb7fa468f_0_27"/>
            <p:cNvSpPr txBox="1"/>
            <p:nvPr/>
          </p:nvSpPr>
          <p:spPr>
            <a:xfrm>
              <a:off x="710674" y="1373350"/>
              <a:ext cx="2004300" cy="629700"/>
            </a:xfrm>
            <a:prstGeom prst="rect">
              <a:avLst/>
            </a:prstGeom>
            <a:noFill/>
            <a:ln>
              <a:noFill/>
            </a:ln>
          </p:spPr>
          <p:txBody>
            <a:bodyPr spcFirstLastPara="1" wrap="square" lIns="121900" tIns="60925" rIns="121900" bIns="60925" anchor="ctr" anchorCtr="0">
              <a:noAutofit/>
            </a:bodyPr>
            <a:lstStyle/>
            <a:p>
              <a:pPr marL="0" marR="0" lvl="0" indent="0" algn="r" rtl="0">
                <a:lnSpc>
                  <a:spcPct val="90000"/>
                </a:lnSpc>
                <a:spcBef>
                  <a:spcPts val="0"/>
                </a:spcBef>
                <a:spcAft>
                  <a:spcPts val="0"/>
                </a:spcAft>
                <a:buClr>
                  <a:srgbClr val="000000"/>
                </a:buClr>
                <a:buSzPts val="3000"/>
                <a:buFont typeface="Arial"/>
                <a:buNone/>
              </a:pPr>
              <a:r>
                <a:rPr lang="en-US" sz="3000" b="1" i="0" u="none" strike="noStrike" cap="none">
                  <a:solidFill>
                    <a:srgbClr val="085630"/>
                  </a:solidFill>
                  <a:latin typeface="Calibri"/>
                  <a:ea typeface="Calibri"/>
                  <a:cs typeface="Calibri"/>
                  <a:sym typeface="Calibri"/>
                </a:rPr>
                <a:t>Critical theory &amp; pedagogy</a:t>
              </a:r>
              <a:endParaRPr sz="3000" b="1" i="0" u="none" strike="noStrike" cap="none">
                <a:solidFill>
                  <a:srgbClr val="085630"/>
                </a:solidFill>
                <a:latin typeface="Calibri"/>
                <a:ea typeface="Calibri"/>
                <a:cs typeface="Calibri"/>
                <a:sym typeface="Calibri"/>
              </a:endParaRPr>
            </a:p>
          </p:txBody>
        </p:sp>
        <p:sp>
          <p:nvSpPr>
            <p:cNvPr id="222" name="Google Shape;222;g34bb7fa468f_0_27"/>
            <p:cNvSpPr/>
            <p:nvPr/>
          </p:nvSpPr>
          <p:spPr>
            <a:xfrm>
              <a:off x="2789785" y="1323164"/>
              <a:ext cx="5221800" cy="731700"/>
            </a:xfrm>
            <a:prstGeom prst="rect">
              <a:avLst/>
            </a:prstGeom>
            <a:solidFill>
              <a:srgbClr val="085630"/>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g34bb7fa468f_0_27"/>
            <p:cNvSpPr txBox="1"/>
            <p:nvPr/>
          </p:nvSpPr>
          <p:spPr>
            <a:xfrm>
              <a:off x="2914389" y="1407440"/>
              <a:ext cx="4765800" cy="575400"/>
            </a:xfrm>
            <a:prstGeom prst="rect">
              <a:avLst/>
            </a:prstGeom>
            <a:noFill/>
            <a:ln>
              <a:noFill/>
            </a:ln>
          </p:spPr>
          <p:txBody>
            <a:bodyPr spcFirstLastPara="1" wrap="square" lIns="121900" tIns="60925" rIns="121900" bIns="60925"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rgbClr val="FFFFFF"/>
                  </a:solidFill>
                  <a:latin typeface="Roboto"/>
                  <a:ea typeface="Roboto"/>
                  <a:cs typeface="Roboto"/>
                  <a:sym typeface="Roboto"/>
                </a:rPr>
                <a:t>Lorem ipsum dolor sit amet, consectetur adipiscing elit. Duis sit amet odio vel purus bibendum luctus.</a:t>
              </a:r>
              <a:endParaRPr sz="1600" b="0" i="0" u="none" strike="noStrike" cap="none">
                <a:solidFill>
                  <a:srgbClr val="FFFFFF"/>
                </a:solidFill>
                <a:latin typeface="Roboto"/>
                <a:ea typeface="Roboto"/>
                <a:cs typeface="Roboto"/>
                <a:sym typeface="Roboto"/>
              </a:endParaRPr>
            </a:p>
          </p:txBody>
        </p:sp>
      </p:grpSp>
      <p:grpSp>
        <p:nvGrpSpPr>
          <p:cNvPr id="224" name="Google Shape;224;g34bb7fa468f_0_27"/>
          <p:cNvGrpSpPr/>
          <p:nvPr/>
        </p:nvGrpSpPr>
        <p:grpSpPr>
          <a:xfrm>
            <a:off x="10" y="2943293"/>
            <a:ext cx="10199852" cy="975576"/>
            <a:chOff x="7" y="2207525"/>
            <a:chExt cx="7650080" cy="731700"/>
          </a:xfrm>
        </p:grpSpPr>
        <p:sp>
          <p:nvSpPr>
            <p:cNvPr id="225" name="Google Shape;225;g34bb7fa468f_0_27"/>
            <p:cNvSpPr txBox="1"/>
            <p:nvPr/>
          </p:nvSpPr>
          <p:spPr>
            <a:xfrm>
              <a:off x="7" y="2257725"/>
              <a:ext cx="2715300" cy="629700"/>
            </a:xfrm>
            <a:prstGeom prst="rect">
              <a:avLst/>
            </a:prstGeom>
            <a:noFill/>
            <a:ln>
              <a:noFill/>
            </a:ln>
          </p:spPr>
          <p:txBody>
            <a:bodyPr spcFirstLastPara="1" wrap="square" lIns="121900" tIns="60925" rIns="121900" bIns="60925" anchor="ctr" anchorCtr="0">
              <a:noAutofit/>
            </a:bodyPr>
            <a:lstStyle/>
            <a:p>
              <a:pPr marL="0" marR="0" lvl="0" indent="0" algn="r" rtl="0">
                <a:lnSpc>
                  <a:spcPct val="90000"/>
                </a:lnSpc>
                <a:spcBef>
                  <a:spcPts val="0"/>
                </a:spcBef>
                <a:spcAft>
                  <a:spcPts val="0"/>
                </a:spcAft>
                <a:buClr>
                  <a:srgbClr val="000000"/>
                </a:buClr>
                <a:buSzPts val="3000"/>
                <a:buFont typeface="Arial"/>
                <a:buNone/>
              </a:pPr>
              <a:r>
                <a:rPr lang="en-US" sz="3000" b="1" i="0" u="none" strike="noStrike" cap="none">
                  <a:solidFill>
                    <a:srgbClr val="085630"/>
                  </a:solidFill>
                  <a:latin typeface="Calibri"/>
                  <a:ea typeface="Calibri"/>
                  <a:cs typeface="Calibri"/>
                  <a:sym typeface="Calibri"/>
                </a:rPr>
                <a:t>Feminist pedagogy</a:t>
              </a:r>
              <a:endParaRPr sz="5900" b="0" i="0" u="none" strike="noStrike" cap="none">
                <a:solidFill>
                  <a:srgbClr val="0B713F"/>
                </a:solidFill>
                <a:latin typeface="Roboto"/>
                <a:ea typeface="Roboto"/>
                <a:cs typeface="Roboto"/>
                <a:sym typeface="Roboto"/>
              </a:endParaRPr>
            </a:p>
          </p:txBody>
        </p:sp>
        <p:sp>
          <p:nvSpPr>
            <p:cNvPr id="226" name="Google Shape;226;g34bb7fa468f_0_27"/>
            <p:cNvSpPr/>
            <p:nvPr/>
          </p:nvSpPr>
          <p:spPr>
            <a:xfrm>
              <a:off x="2789787" y="2207525"/>
              <a:ext cx="4860300" cy="731700"/>
            </a:xfrm>
            <a:prstGeom prst="rect">
              <a:avLst/>
            </a:prstGeom>
            <a:solidFill>
              <a:srgbClr val="0B713F"/>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g34bb7fa468f_0_27"/>
            <p:cNvSpPr txBox="1"/>
            <p:nvPr/>
          </p:nvSpPr>
          <p:spPr>
            <a:xfrm>
              <a:off x="2914387" y="2414096"/>
              <a:ext cx="4373100" cy="330600"/>
            </a:xfrm>
            <a:prstGeom prst="rect">
              <a:avLst/>
            </a:prstGeom>
            <a:noFill/>
            <a:ln>
              <a:noFill/>
            </a:ln>
          </p:spPr>
          <p:txBody>
            <a:bodyPr spcFirstLastPara="1" wrap="square" lIns="121900" tIns="60925" rIns="121900" bIns="60925"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rgbClr val="FFFFFF"/>
                  </a:solidFill>
                  <a:latin typeface="Roboto"/>
                  <a:ea typeface="Roboto"/>
                  <a:cs typeface="Roboto"/>
                  <a:sym typeface="Roboto"/>
                </a:rPr>
                <a:t>Lorem ipsum dolor sit amet, consectetur adipiscing elit. Duis sit amet odio vel purus bibendum luctus.</a:t>
              </a:r>
              <a:endParaRPr sz="1600" b="0" i="0" u="none" strike="noStrike" cap="none">
                <a:solidFill>
                  <a:srgbClr val="FFFFFF"/>
                </a:solidFill>
                <a:latin typeface="Roboto"/>
                <a:ea typeface="Roboto"/>
                <a:cs typeface="Roboto"/>
                <a:sym typeface="Roboto"/>
              </a:endParaRPr>
            </a:p>
          </p:txBody>
        </p:sp>
      </p:grpSp>
      <p:grpSp>
        <p:nvGrpSpPr>
          <p:cNvPr id="228" name="Google Shape;228;g34bb7fa468f_0_27"/>
          <p:cNvGrpSpPr/>
          <p:nvPr/>
        </p:nvGrpSpPr>
        <p:grpSpPr>
          <a:xfrm>
            <a:off x="662851" y="4118064"/>
            <a:ext cx="9053421" cy="975576"/>
            <a:chOff x="497151" y="3088625"/>
            <a:chExt cx="6790236" cy="731700"/>
          </a:xfrm>
        </p:grpSpPr>
        <p:sp>
          <p:nvSpPr>
            <p:cNvPr id="229" name="Google Shape;229;g34bb7fa468f_0_27"/>
            <p:cNvSpPr txBox="1"/>
            <p:nvPr/>
          </p:nvSpPr>
          <p:spPr>
            <a:xfrm>
              <a:off x="497151" y="3138828"/>
              <a:ext cx="2217900" cy="629700"/>
            </a:xfrm>
            <a:prstGeom prst="rect">
              <a:avLst/>
            </a:prstGeom>
            <a:noFill/>
            <a:ln>
              <a:noFill/>
            </a:ln>
          </p:spPr>
          <p:txBody>
            <a:bodyPr spcFirstLastPara="1" wrap="square" lIns="121900" tIns="60925" rIns="121900" bIns="60925" anchor="ctr" anchorCtr="0">
              <a:noAutofit/>
            </a:bodyPr>
            <a:lstStyle/>
            <a:p>
              <a:pPr marL="0" marR="0" lvl="0" indent="0" algn="r" rtl="0">
                <a:lnSpc>
                  <a:spcPct val="90000"/>
                </a:lnSpc>
                <a:spcBef>
                  <a:spcPts val="0"/>
                </a:spcBef>
                <a:spcAft>
                  <a:spcPts val="0"/>
                </a:spcAft>
                <a:buClr>
                  <a:srgbClr val="000000"/>
                </a:buClr>
                <a:buSzPts val="3000"/>
                <a:buFont typeface="Arial"/>
                <a:buNone/>
              </a:pPr>
              <a:r>
                <a:rPr lang="en-US" sz="3000" b="1" i="0" u="none" strike="noStrike" cap="none">
                  <a:solidFill>
                    <a:srgbClr val="085630"/>
                  </a:solidFill>
                  <a:latin typeface="Calibri"/>
                  <a:ea typeface="Calibri"/>
                  <a:cs typeface="Calibri"/>
                  <a:sym typeface="Calibri"/>
                </a:rPr>
                <a:t>Intersectionality</a:t>
              </a:r>
              <a:endParaRPr sz="5900" b="0" i="0" u="none" strike="noStrike" cap="none">
                <a:solidFill>
                  <a:srgbClr val="0B7743"/>
                </a:solidFill>
                <a:latin typeface="Roboto"/>
                <a:ea typeface="Roboto"/>
                <a:cs typeface="Roboto"/>
                <a:sym typeface="Roboto"/>
              </a:endParaRPr>
            </a:p>
          </p:txBody>
        </p:sp>
        <p:sp>
          <p:nvSpPr>
            <p:cNvPr id="230" name="Google Shape;230;g34bb7fa468f_0_27"/>
            <p:cNvSpPr/>
            <p:nvPr/>
          </p:nvSpPr>
          <p:spPr>
            <a:xfrm>
              <a:off x="2789787" y="3088625"/>
              <a:ext cx="4497600" cy="731700"/>
            </a:xfrm>
            <a:prstGeom prst="rect">
              <a:avLst/>
            </a:prstGeom>
            <a:solidFill>
              <a:srgbClr val="0B7743"/>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g34bb7fa468f_0_27"/>
            <p:cNvSpPr txBox="1"/>
            <p:nvPr/>
          </p:nvSpPr>
          <p:spPr>
            <a:xfrm>
              <a:off x="2914388" y="3295180"/>
              <a:ext cx="3849900" cy="330600"/>
            </a:xfrm>
            <a:prstGeom prst="rect">
              <a:avLst/>
            </a:prstGeom>
            <a:noFill/>
            <a:ln>
              <a:noFill/>
            </a:ln>
          </p:spPr>
          <p:txBody>
            <a:bodyPr spcFirstLastPara="1" wrap="square" lIns="121900" tIns="60925" rIns="121900" bIns="60925"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rgbClr val="FFFFFF"/>
                  </a:solidFill>
                  <a:latin typeface="Roboto"/>
                  <a:ea typeface="Roboto"/>
                  <a:cs typeface="Roboto"/>
                  <a:sym typeface="Roboto"/>
                </a:rPr>
                <a:t>Lorem ipsum dolor sit amet, consectetur adipiscing elit. Duis sit amet odio vel purus bibendum luctus.</a:t>
              </a:r>
              <a:endParaRPr sz="1600" b="0" i="0" u="none" strike="noStrike" cap="none">
                <a:solidFill>
                  <a:srgbClr val="FFFFFF"/>
                </a:solidFill>
                <a:latin typeface="Roboto"/>
                <a:ea typeface="Roboto"/>
                <a:cs typeface="Roboto"/>
                <a:sym typeface="Roboto"/>
              </a:endParaRPr>
            </a:p>
          </p:txBody>
        </p:sp>
      </p:grpSp>
      <p:grpSp>
        <p:nvGrpSpPr>
          <p:cNvPr id="232" name="Google Shape;232;g34bb7fa468f_0_27"/>
          <p:cNvGrpSpPr/>
          <p:nvPr/>
        </p:nvGrpSpPr>
        <p:grpSpPr>
          <a:xfrm>
            <a:off x="3719621" y="1764175"/>
            <a:ext cx="6962226" cy="975576"/>
            <a:chOff x="2789785" y="1323164"/>
            <a:chExt cx="5221800" cy="731700"/>
          </a:xfrm>
        </p:grpSpPr>
        <p:sp>
          <p:nvSpPr>
            <p:cNvPr id="233" name="Google Shape;233;g34bb7fa468f_0_27"/>
            <p:cNvSpPr/>
            <p:nvPr/>
          </p:nvSpPr>
          <p:spPr>
            <a:xfrm>
              <a:off x="2789785" y="1323164"/>
              <a:ext cx="5221800" cy="731700"/>
            </a:xfrm>
            <a:prstGeom prst="rect">
              <a:avLst/>
            </a:prstGeom>
            <a:solidFill>
              <a:srgbClr val="085630"/>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g34bb7fa468f_0_27"/>
            <p:cNvSpPr txBox="1"/>
            <p:nvPr/>
          </p:nvSpPr>
          <p:spPr>
            <a:xfrm>
              <a:off x="2914389" y="1407440"/>
              <a:ext cx="4765800" cy="575400"/>
            </a:xfrm>
            <a:prstGeom prst="rect">
              <a:avLst/>
            </a:prstGeom>
            <a:noFill/>
            <a:ln>
              <a:noFill/>
            </a:ln>
          </p:spPr>
          <p:txBody>
            <a:bodyPr spcFirstLastPara="1" wrap="square" lIns="121900" tIns="60925" rIns="121900" bIns="60925" anchor="ctr" anchorCtr="0">
              <a:noAutofit/>
            </a:bodyPr>
            <a:lstStyle/>
            <a:p>
              <a:pPr marL="0" marR="0" lvl="0" indent="0" algn="ctr" rtl="0">
                <a:lnSpc>
                  <a:spcPct val="107916"/>
                </a:lnSpc>
                <a:spcBef>
                  <a:spcPts val="0"/>
                </a:spcBef>
                <a:spcAft>
                  <a:spcPts val="800"/>
                </a:spcAft>
                <a:buClr>
                  <a:srgbClr val="000000"/>
                </a:buClr>
                <a:buSzPts val="2000"/>
                <a:buFont typeface="Arial"/>
                <a:buNone/>
              </a:pPr>
              <a:r>
                <a:rPr lang="en-US" sz="2000" b="0" i="0" u="none" strike="noStrike" cap="none">
                  <a:solidFill>
                    <a:schemeClr val="lt2"/>
                  </a:solidFill>
                  <a:latin typeface="Calibri"/>
                  <a:ea typeface="Calibri"/>
                  <a:cs typeface="Calibri"/>
                  <a:sym typeface="Calibri"/>
                </a:rPr>
                <a:t>Examination of power relations in the classroom</a:t>
              </a:r>
              <a:endParaRPr sz="2000" b="0" i="0" u="none" strike="noStrike" cap="none">
                <a:solidFill>
                  <a:schemeClr val="lt2"/>
                </a:solidFill>
                <a:latin typeface="Calibri"/>
                <a:ea typeface="Calibri"/>
                <a:cs typeface="Calibri"/>
                <a:sym typeface="Calibri"/>
              </a:endParaRPr>
            </a:p>
          </p:txBody>
        </p:sp>
      </p:grpSp>
      <p:grpSp>
        <p:nvGrpSpPr>
          <p:cNvPr id="235" name="Google Shape;235;g34bb7fa468f_0_27"/>
          <p:cNvGrpSpPr/>
          <p:nvPr/>
        </p:nvGrpSpPr>
        <p:grpSpPr>
          <a:xfrm>
            <a:off x="3719623" y="2943293"/>
            <a:ext cx="6480238" cy="975576"/>
            <a:chOff x="2789787" y="2207525"/>
            <a:chExt cx="4860300" cy="731700"/>
          </a:xfrm>
        </p:grpSpPr>
        <p:sp>
          <p:nvSpPr>
            <p:cNvPr id="236" name="Google Shape;236;g34bb7fa468f_0_27"/>
            <p:cNvSpPr/>
            <p:nvPr/>
          </p:nvSpPr>
          <p:spPr>
            <a:xfrm>
              <a:off x="2789787" y="2207525"/>
              <a:ext cx="4860300" cy="731700"/>
            </a:xfrm>
            <a:prstGeom prst="rect">
              <a:avLst/>
            </a:prstGeom>
            <a:solidFill>
              <a:srgbClr val="0B713F"/>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g34bb7fa468f_0_27"/>
            <p:cNvSpPr txBox="1"/>
            <p:nvPr/>
          </p:nvSpPr>
          <p:spPr>
            <a:xfrm>
              <a:off x="2914387" y="2414096"/>
              <a:ext cx="4373100" cy="330600"/>
            </a:xfrm>
            <a:prstGeom prst="rect">
              <a:avLst/>
            </a:prstGeom>
            <a:noFill/>
            <a:ln>
              <a:noFill/>
            </a:ln>
          </p:spPr>
          <p:txBody>
            <a:bodyPr spcFirstLastPara="1" wrap="square" lIns="121900" tIns="60925" rIns="121900" bIns="60925" anchor="ctr" anchorCtr="0">
              <a:noAutofit/>
            </a:bodyPr>
            <a:lstStyle/>
            <a:p>
              <a:pPr marL="0" marR="0" lvl="0" indent="0" algn="ctr" rtl="0">
                <a:lnSpc>
                  <a:spcPct val="115000"/>
                </a:lnSpc>
                <a:spcBef>
                  <a:spcPts val="0"/>
                </a:spcBef>
                <a:spcAft>
                  <a:spcPts val="0"/>
                </a:spcAft>
                <a:buClr>
                  <a:srgbClr val="000000"/>
                </a:buClr>
                <a:buSzPts val="2000"/>
                <a:buFont typeface="Arial"/>
                <a:buNone/>
              </a:pPr>
              <a:r>
                <a:rPr lang="en-US" sz="2000" b="0" i="0" u="none" strike="noStrike" cap="none">
                  <a:solidFill>
                    <a:schemeClr val="lt2"/>
                  </a:solidFill>
                  <a:latin typeface="Calibri"/>
                  <a:ea typeface="Calibri"/>
                  <a:cs typeface="Calibri"/>
                  <a:sym typeface="Calibri"/>
                </a:rPr>
                <a:t>Gender affects what is taught and how</a:t>
              </a:r>
              <a:endParaRPr sz="1600" b="0" i="0" u="none" strike="noStrike" cap="none">
                <a:solidFill>
                  <a:srgbClr val="FFFFFF"/>
                </a:solidFill>
                <a:latin typeface="Roboto"/>
                <a:ea typeface="Roboto"/>
                <a:cs typeface="Roboto"/>
                <a:sym typeface="Roboto"/>
              </a:endParaRPr>
            </a:p>
          </p:txBody>
        </p:sp>
      </p:grpSp>
      <p:grpSp>
        <p:nvGrpSpPr>
          <p:cNvPr id="238" name="Google Shape;238;g34bb7fa468f_0_27"/>
          <p:cNvGrpSpPr/>
          <p:nvPr/>
        </p:nvGrpSpPr>
        <p:grpSpPr>
          <a:xfrm>
            <a:off x="3719624" y="4118064"/>
            <a:ext cx="5996650" cy="975576"/>
            <a:chOff x="2789787" y="3088625"/>
            <a:chExt cx="4497600" cy="731700"/>
          </a:xfrm>
        </p:grpSpPr>
        <p:sp>
          <p:nvSpPr>
            <p:cNvPr id="239" name="Google Shape;239;g34bb7fa468f_0_27"/>
            <p:cNvSpPr/>
            <p:nvPr/>
          </p:nvSpPr>
          <p:spPr>
            <a:xfrm>
              <a:off x="2789787" y="3088625"/>
              <a:ext cx="4497600" cy="731700"/>
            </a:xfrm>
            <a:prstGeom prst="rect">
              <a:avLst/>
            </a:prstGeom>
            <a:solidFill>
              <a:srgbClr val="0B7743"/>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g34bb7fa468f_0_27"/>
            <p:cNvSpPr txBox="1"/>
            <p:nvPr/>
          </p:nvSpPr>
          <p:spPr>
            <a:xfrm>
              <a:off x="2914388" y="3295180"/>
              <a:ext cx="3849900" cy="330600"/>
            </a:xfrm>
            <a:prstGeom prst="rect">
              <a:avLst/>
            </a:prstGeom>
            <a:noFill/>
            <a:ln>
              <a:noFill/>
            </a:ln>
          </p:spPr>
          <p:txBody>
            <a:bodyPr spcFirstLastPara="1" wrap="square" lIns="121900" tIns="60925" rIns="121900" bIns="60925" anchor="ctr" anchorCtr="0">
              <a:noAutofit/>
            </a:bodyPr>
            <a:lstStyle/>
            <a:p>
              <a:pPr marL="0" marR="0" lvl="0" indent="0" algn="ctr" rtl="0">
                <a:lnSpc>
                  <a:spcPct val="115000"/>
                </a:lnSpc>
                <a:spcBef>
                  <a:spcPts val="0"/>
                </a:spcBef>
                <a:spcAft>
                  <a:spcPts val="0"/>
                </a:spcAft>
                <a:buClr>
                  <a:srgbClr val="000000"/>
                </a:buClr>
                <a:buSzPts val="2000"/>
                <a:buFont typeface="Arial"/>
                <a:buNone/>
              </a:pPr>
              <a:r>
                <a:rPr lang="en-US" sz="2000" b="0" i="0" u="none" strike="noStrike" cap="none">
                  <a:solidFill>
                    <a:schemeClr val="lt2"/>
                  </a:solidFill>
                  <a:latin typeface="Calibri"/>
                  <a:ea typeface="Calibri"/>
                  <a:cs typeface="Calibri"/>
                  <a:sym typeface="Calibri"/>
                </a:rPr>
                <a:t>The intersection of multiple identities, including gender, might create discrimination</a:t>
              </a:r>
              <a:endParaRPr sz="1600" b="0" i="0" u="none" strike="noStrike" cap="none">
                <a:solidFill>
                  <a:srgbClr val="FFFFFF"/>
                </a:solidFill>
                <a:latin typeface="Roboto"/>
                <a:ea typeface="Roboto"/>
                <a:cs typeface="Roboto"/>
                <a:sym typeface="Robot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4bb7fa468f_0_27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Common gender biases in education</a:t>
            </a:r>
            <a:endParaRPr/>
          </a:p>
        </p:txBody>
      </p:sp>
      <p:sp>
        <p:nvSpPr>
          <p:cNvPr id="246" name="Google Shape;246;g34bb7fa468f_0_27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just" rtl="0">
              <a:lnSpc>
                <a:spcPct val="100000"/>
              </a:lnSpc>
              <a:spcBef>
                <a:spcPts val="0"/>
              </a:spcBef>
              <a:spcAft>
                <a:spcPts val="0"/>
              </a:spcAft>
              <a:buClr>
                <a:schemeClr val="dk1"/>
              </a:buClr>
              <a:buSzPts val="2500"/>
              <a:buChar char="•"/>
            </a:pPr>
            <a:r>
              <a:rPr lang="en-US" sz="2500">
                <a:solidFill>
                  <a:schemeClr val="dk1"/>
                </a:solidFill>
              </a:rPr>
              <a:t>Underrepresentation of women/diverse genders</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Discouraging empowerment based on gender</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Lack of diverse role models</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Stereotypical portrayals</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Gendered language</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Lack of acceptance of gender diversity</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Ignoring intersectionality</a:t>
            </a:r>
            <a:endParaRPr sz="2500">
              <a:solidFill>
                <a:schemeClr val="dk1"/>
              </a:solidFill>
            </a:endParaRPr>
          </a:p>
          <a:p>
            <a:pPr marL="0" lvl="0" indent="0" algn="just" rtl="0">
              <a:lnSpc>
                <a:spcPct val="100000"/>
              </a:lnSpc>
              <a:spcBef>
                <a:spcPts val="0"/>
              </a:spcBef>
              <a:spcAft>
                <a:spcPts val="0"/>
              </a:spcAft>
              <a:buSzPts val="2200"/>
              <a:buNone/>
            </a:pPr>
            <a:endParaRPr sz="2500">
              <a:solidFill>
                <a:schemeClr val="dk1"/>
              </a:solidFill>
            </a:endParaRPr>
          </a:p>
          <a:p>
            <a:pPr marL="0" lvl="0" indent="0" algn="just" rtl="0">
              <a:lnSpc>
                <a:spcPct val="100000"/>
              </a:lnSpc>
              <a:spcBef>
                <a:spcPts val="0"/>
              </a:spcBef>
              <a:spcAft>
                <a:spcPts val="0"/>
              </a:spcAft>
              <a:buSzPts val="2200"/>
              <a:buNone/>
            </a:pPr>
            <a:endParaRPr sz="2500">
              <a:solidFill>
                <a:schemeClr val="dk1"/>
              </a:solidFill>
            </a:endParaRPr>
          </a:p>
        </p:txBody>
      </p:sp>
      <p:pic>
        <p:nvPicPr>
          <p:cNvPr id="247" name="Google Shape;247;g34bb7fa468f_0_271"/>
          <p:cNvPicPr preferRelativeResize="0"/>
          <p:nvPr/>
        </p:nvPicPr>
        <p:blipFill rotWithShape="1">
          <a:blip r:embed="rId3">
            <a:alphaModFix/>
          </a:blip>
          <a:srcRect/>
          <a:stretch/>
        </p:blipFill>
        <p:spPr>
          <a:xfrm>
            <a:off x="6578988" y="2969125"/>
            <a:ext cx="5102625" cy="2870225"/>
          </a:xfrm>
          <a:prstGeom prst="rect">
            <a:avLst/>
          </a:prstGeom>
          <a:noFill/>
          <a:ln>
            <a:noFill/>
          </a:ln>
        </p:spPr>
      </p:pic>
      <p:sp>
        <p:nvSpPr>
          <p:cNvPr id="248" name="Google Shape;248;g34bb7fa468f_0_271"/>
          <p:cNvSpPr txBox="1"/>
          <p:nvPr/>
        </p:nvSpPr>
        <p:spPr>
          <a:xfrm>
            <a:off x="6579075" y="5839350"/>
            <a:ext cx="5102700" cy="24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Calibri"/>
                <a:ea typeface="Calibri"/>
                <a:cs typeface="Calibri"/>
                <a:sym typeface="Calibri"/>
                <a:hlinkClick r:id="rId4"/>
              </a:rPr>
              <a:t>https://www.cwjobs.co.uk/advice/importance-of-female-role-models-in-stem</a:t>
            </a:r>
            <a:r>
              <a:rPr lang="en-US" sz="14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g34bb7fa468f_1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Reducing gender biases in informatics education</a:t>
            </a:r>
            <a:endParaRPr/>
          </a:p>
        </p:txBody>
      </p:sp>
      <p:sp>
        <p:nvSpPr>
          <p:cNvPr id="254" name="Google Shape;254;g34bb7fa468f_1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Assess and raise awareness of gender bias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Balance education activities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Use gender-inclusive language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Provide accessible and diverse role models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Open discussions on gender norms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Employ experiential learning</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Combat stereotypes directly</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Stimulate interest through relevance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Provide varied engagement opportunities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Build self-confidence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Follow a motivation cycle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Align with authentic learning</a:t>
            </a:r>
            <a:endParaRPr sz="2500">
              <a:solidFill>
                <a:schemeClr val="dk1"/>
              </a:solidFill>
            </a:endParaRPr>
          </a:p>
        </p:txBody>
      </p:sp>
      <p:pic>
        <p:nvPicPr>
          <p:cNvPr id="255" name="Google Shape;255;g34bb7fa468f_1_0"/>
          <p:cNvPicPr preferRelativeResize="0"/>
          <p:nvPr/>
        </p:nvPicPr>
        <p:blipFill rotWithShape="1">
          <a:blip r:embed="rId3">
            <a:alphaModFix/>
          </a:blip>
          <a:srcRect/>
          <a:stretch/>
        </p:blipFill>
        <p:spPr>
          <a:xfrm>
            <a:off x="6444500" y="1928272"/>
            <a:ext cx="5172850" cy="3446225"/>
          </a:xfrm>
          <a:prstGeom prst="rect">
            <a:avLst/>
          </a:prstGeom>
          <a:noFill/>
          <a:ln>
            <a:noFill/>
          </a:ln>
        </p:spPr>
      </p:pic>
      <p:sp>
        <p:nvSpPr>
          <p:cNvPr id="256" name="Google Shape;256;g34bb7fa468f_1_0"/>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34bb7fa468f_0_27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263" name="Google Shape;263;g34bb7fa468f_0_279"/>
          <p:cNvSpPr/>
          <p:nvPr/>
        </p:nvSpPr>
        <p:spPr>
          <a:xfrm rot="10800000">
            <a:off x="3728425" y="41130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g34bb7fa468f_0_27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self-reflection prompt</a:t>
            </a:r>
            <a:endParaRPr/>
          </a:p>
        </p:txBody>
      </p:sp>
      <p:sp>
        <p:nvSpPr>
          <p:cNvPr id="265" name="Google Shape;265;g34bb7fa468f_0_279"/>
          <p:cNvSpPr txBox="1"/>
          <p:nvPr/>
        </p:nvSpPr>
        <p:spPr>
          <a:xfrm>
            <a:off x="232425" y="1010050"/>
            <a:ext cx="11736000" cy="2816100"/>
          </a:xfrm>
          <a:prstGeom prst="rect">
            <a:avLst/>
          </a:prstGeom>
          <a:solidFill>
            <a:srgbClr val="D1D1D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How have you applied gender-inclusion  in your classroom?</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What do you think are some of the most important barriers in applying gender-inclusion strategies in your classroom and how these could be overcome?</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1D1D1B"/>
              </a:solidFill>
              <a:latin typeface="Calibri"/>
              <a:ea typeface="Calibri"/>
              <a:cs typeface="Calibri"/>
              <a:sym typeface="Calibri"/>
            </a:endParaRPr>
          </a:p>
        </p:txBody>
      </p:sp>
      <p:pic>
        <p:nvPicPr>
          <p:cNvPr id="266" name="Google Shape;266;g34bb7fa468f_0_279"/>
          <p:cNvPicPr preferRelativeResize="0"/>
          <p:nvPr/>
        </p:nvPicPr>
        <p:blipFill rotWithShape="1">
          <a:blip r:embed="rId3">
            <a:alphaModFix/>
          </a:blip>
          <a:srcRect/>
          <a:stretch/>
        </p:blipFill>
        <p:spPr>
          <a:xfrm>
            <a:off x="783063" y="4024438"/>
            <a:ext cx="2447925" cy="2505075"/>
          </a:xfrm>
          <a:prstGeom prst="rect">
            <a:avLst/>
          </a:prstGeom>
          <a:noFill/>
          <a:ln>
            <a:noFill/>
          </a:ln>
        </p:spPr>
      </p:pic>
      <p:sp>
        <p:nvSpPr>
          <p:cNvPr id="267" name="Google Shape;267;g34bb7fa468f_0_279"/>
          <p:cNvSpPr txBox="1"/>
          <p:nvPr/>
        </p:nvSpPr>
        <p:spPr>
          <a:xfrm>
            <a:off x="3930125" y="4274375"/>
            <a:ext cx="4034100" cy="1994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Calibri"/>
                <a:ea typeface="Calibri"/>
                <a:cs typeface="Calibri"/>
                <a:sym typeface="Calibri"/>
              </a:rPr>
              <a:t>Share your insights for overcoming barriers to gender inclusion </a:t>
            </a:r>
            <a:r>
              <a:rPr lang="en-US" sz="1900" b="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with the rest of the groups and your facilitator.</a:t>
            </a:r>
            <a:endParaRPr sz="1900" b="0" i="0" u="none" strike="noStrike" cap="none">
              <a:solidFill>
                <a:srgbClr val="000000"/>
              </a:solidFill>
              <a:latin typeface="Calibri"/>
              <a:ea typeface="Calibri"/>
              <a:cs typeface="Calibri"/>
              <a:sym typeface="Calibri"/>
            </a:endParaRPr>
          </a:p>
        </p:txBody>
      </p:sp>
      <p:sp>
        <p:nvSpPr>
          <p:cNvPr id="268" name="Google Shape;268;g34bb7fa468f_0_27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1: THINKER Project overview and first introduction to authentic learning and gender-inclusive practice</a:t>
            </a:r>
            <a:endParaRPr/>
          </a:p>
        </p:txBody>
      </p:sp>
      <p:sp>
        <p:nvSpPr>
          <p:cNvPr id="92" name="Google Shape;92;p2"/>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1.2: Introduction to the authentic learning approach and gender inclusion in informatics education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4bb7fa468f_1_8"/>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275" name="Google Shape;275;g34bb7fa468f_1_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Reflection</a:t>
            </a:r>
            <a:endParaRPr/>
          </a:p>
        </p:txBody>
      </p:sp>
      <p:pic>
        <p:nvPicPr>
          <p:cNvPr id="276" name="Google Shape;276;g34bb7fa468f_1_8"/>
          <p:cNvPicPr preferRelativeResize="0"/>
          <p:nvPr/>
        </p:nvPicPr>
        <p:blipFill rotWithShape="1">
          <a:blip r:embed="rId3">
            <a:alphaModFix/>
          </a:blip>
          <a:srcRect/>
          <a:stretch/>
        </p:blipFill>
        <p:spPr>
          <a:xfrm>
            <a:off x="828737" y="3429003"/>
            <a:ext cx="3029790" cy="3100525"/>
          </a:xfrm>
          <a:prstGeom prst="rect">
            <a:avLst/>
          </a:prstGeom>
          <a:noFill/>
          <a:ln>
            <a:noFill/>
          </a:ln>
        </p:spPr>
      </p:pic>
      <p:sp>
        <p:nvSpPr>
          <p:cNvPr id="277" name="Google Shape;277;g34bb7fa468f_1_8"/>
          <p:cNvSpPr/>
          <p:nvPr/>
        </p:nvSpPr>
        <p:spPr>
          <a:xfrm>
            <a:off x="3589700" y="881750"/>
            <a:ext cx="7202400" cy="3255900"/>
          </a:xfrm>
          <a:prstGeom prst="cloudCallout">
            <a:avLst>
              <a:gd name="adj1" fmla="val -20833"/>
              <a:gd name="adj2" fmla="val 62500"/>
            </a:avLst>
          </a:prstGeom>
          <a:solidFill>
            <a:srgbClr val="F2F2F2"/>
          </a:solidFill>
          <a:ln w="9525" cap="flat" cmpd="sng">
            <a:solidFill>
              <a:srgbClr val="1D1D1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Reflect on how your teaching practices align with authentic and gender-inclusive practices</a:t>
            </a:r>
            <a:endParaRPr sz="1400" b="0" i="0" u="none" strike="noStrike" cap="none">
              <a:solidFill>
                <a:srgbClr val="000000"/>
              </a:solidFill>
              <a:latin typeface="Arial"/>
              <a:ea typeface="Arial"/>
              <a:cs typeface="Arial"/>
              <a:sym typeface="Arial"/>
            </a:endParaRPr>
          </a:p>
        </p:txBody>
      </p:sp>
      <p:sp>
        <p:nvSpPr>
          <p:cNvPr id="278" name="Google Shape;278;g34bb7fa468f_1_8"/>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285" name="Google Shape;285;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just" rtl="0">
              <a:lnSpc>
                <a:spcPct val="100000"/>
              </a:lnSpc>
              <a:spcBef>
                <a:spcPts val="0"/>
              </a:spcBef>
              <a:spcAft>
                <a:spcPts val="0"/>
              </a:spcAft>
              <a:buSzPts val="2200"/>
              <a:buChar char="•"/>
            </a:pPr>
            <a:r>
              <a:rPr lang="en-US"/>
              <a:t>Crenshaw, K. (1989) ‘Demarginalizing the intersection of race and sex: a black feminist critique of</a:t>
            </a:r>
            <a:endParaRPr/>
          </a:p>
          <a:p>
            <a:pPr marL="571500" lvl="0" indent="0" algn="just" rtl="0">
              <a:lnSpc>
                <a:spcPct val="100000"/>
              </a:lnSpc>
              <a:spcBef>
                <a:spcPts val="0"/>
              </a:spcBef>
              <a:spcAft>
                <a:spcPts val="0"/>
              </a:spcAft>
              <a:buSzPts val="2200"/>
              <a:buNone/>
            </a:pPr>
            <a:r>
              <a:rPr lang="en-US"/>
              <a:t>antidiscrimination doctrine, Feminist theory and antiracist politics’, </a:t>
            </a:r>
            <a:r>
              <a:rPr lang="en-US" i="1"/>
              <a:t>University of Chicago Legal Forum</a:t>
            </a:r>
            <a:r>
              <a:rPr lang="en-US"/>
              <a:t>, 1(8). Available at:  </a:t>
            </a:r>
            <a:r>
              <a:rPr lang="en-US" u="sng">
                <a:solidFill>
                  <a:schemeClr val="hlink"/>
                </a:solidFill>
                <a:hlinkClick r:id="rId3"/>
              </a:rPr>
              <a:t>http://chicagounbound.uchicago.edu/uclf/vol1989/iss1/8</a:t>
            </a:r>
            <a:r>
              <a:rPr lang="en-US"/>
              <a:t> (Accessed: 30 March 2025)</a:t>
            </a:r>
            <a:endParaRPr/>
          </a:p>
          <a:p>
            <a:pPr marL="571500" lvl="0" indent="-342900" algn="just" rtl="0">
              <a:lnSpc>
                <a:spcPct val="100000"/>
              </a:lnSpc>
              <a:spcBef>
                <a:spcPts val="0"/>
              </a:spcBef>
              <a:spcAft>
                <a:spcPts val="0"/>
              </a:spcAft>
              <a:buSzPts val="2200"/>
              <a:buChar char="•"/>
            </a:pPr>
            <a:r>
              <a:rPr lang="en-US"/>
              <a:t>Gordon (1982) ‘The concept of the hidden curriculum’. </a:t>
            </a:r>
            <a:r>
              <a:rPr lang="en-US" i="1"/>
              <a:t>Journal of Philosophy of Education</a:t>
            </a:r>
            <a:r>
              <a:rPr lang="en-US"/>
              <a:t>, 16(2), pp. 187–198. Available at: </a:t>
            </a:r>
            <a:r>
              <a:rPr lang="en-US" u="sng">
                <a:solidFill>
                  <a:schemeClr val="hlink"/>
                </a:solidFill>
                <a:hlinkClick r:id="rId4"/>
              </a:rPr>
              <a:t>https://doi.org/10.1111/j.1467-9752.1982.tb00611.x</a:t>
            </a:r>
            <a:r>
              <a:rPr lang="en-US"/>
              <a:t> (Accessed: 30 March 2025)</a:t>
            </a:r>
            <a:endParaRPr/>
          </a:p>
          <a:p>
            <a:pPr marL="571500" lvl="0" indent="-342900" algn="just" rtl="0">
              <a:lnSpc>
                <a:spcPct val="100000"/>
              </a:lnSpc>
              <a:spcBef>
                <a:spcPts val="0"/>
              </a:spcBef>
              <a:spcAft>
                <a:spcPts val="0"/>
              </a:spcAft>
              <a:buSzPts val="2200"/>
              <a:buChar char="•"/>
            </a:pPr>
            <a:r>
              <a:rPr lang="en-US"/>
              <a:t>Herrington, J., Reeves, T.C., Oliver, R. (2014) ‘Authentic Learning Environments’. In: Spector, J., Merrill, M., Elen, J., Bishop, M. (eds) </a:t>
            </a:r>
            <a:r>
              <a:rPr lang="en-US" i="1"/>
              <a:t>Handbook of Research on Educational Communications and Technology</a:t>
            </a:r>
            <a:r>
              <a:rPr lang="en-US"/>
              <a:t>. New York, NY: Springer. Available at:</a:t>
            </a:r>
            <a:r>
              <a:rPr lang="en-US">
                <a:solidFill>
                  <a:schemeClr val="dk1"/>
                </a:solidFill>
              </a:rPr>
              <a:t> </a:t>
            </a:r>
            <a:r>
              <a:rPr lang="en-US" u="sng">
                <a:solidFill>
                  <a:schemeClr val="accent1"/>
                </a:solidFill>
                <a:hlinkClick r:id="rId5">
                  <a:extLst>
                    <a:ext uri="{A12FA001-AC4F-418D-AE19-62706E023703}">
                      <ahyp:hlinkClr xmlns:ahyp="http://schemas.microsoft.com/office/drawing/2018/hyperlinkcolor" val="tx"/>
                    </a:ext>
                  </a:extLst>
                </a:hlinkClick>
              </a:rPr>
              <a:t>https://doi.org/10.1007/978-1-4614-3185-5_32</a:t>
            </a:r>
            <a:r>
              <a:rPr lang="en-US">
                <a:solidFill>
                  <a:schemeClr val="dk1"/>
                </a:solidFill>
              </a:rPr>
              <a:t> </a:t>
            </a:r>
            <a:r>
              <a:rPr lang="en-US"/>
              <a:t>(Accessed: 30 March 2025)</a:t>
            </a:r>
            <a:r>
              <a:rPr lang="en-US">
                <a:solidFill>
                  <a:schemeClr val="dk1"/>
                </a:solidFill>
              </a:rPr>
              <a:t> </a:t>
            </a:r>
            <a:endParaRPr>
              <a:solidFill>
                <a:schemeClr val="dk1"/>
              </a:solidFill>
            </a:endParaRPr>
          </a:p>
          <a:p>
            <a:pPr marL="571500" lvl="0" indent="-342900" algn="just" rtl="0">
              <a:lnSpc>
                <a:spcPct val="100000"/>
              </a:lnSpc>
              <a:spcBef>
                <a:spcPts val="0"/>
              </a:spcBef>
              <a:spcAft>
                <a:spcPts val="0"/>
              </a:spcAft>
              <a:buClr>
                <a:schemeClr val="dk1"/>
              </a:buClr>
              <a:buSzPts val="2200"/>
              <a:buChar char="•"/>
            </a:pPr>
            <a:r>
              <a:rPr lang="en-US"/>
              <a:t>McClure, Laura (2000) ‘Feminist pedagogy and the classics’. </a:t>
            </a:r>
            <a:r>
              <a:rPr lang="en-US" i="1"/>
              <a:t>The Classical World</a:t>
            </a:r>
            <a:r>
              <a:rPr lang="en-US"/>
              <a:t>, 94(1), pp. 53–55. Available at: </a:t>
            </a:r>
            <a:r>
              <a:rPr lang="en-US" u="sng">
                <a:solidFill>
                  <a:schemeClr val="hlink"/>
                </a:solidFill>
                <a:hlinkClick r:id="rId6"/>
              </a:rPr>
              <a:t>https://doi.org/10.2307/4352498</a:t>
            </a:r>
            <a:r>
              <a:rPr lang="en-US">
                <a:solidFill>
                  <a:schemeClr val="dk1"/>
                </a:solidFill>
              </a:rPr>
              <a:t> </a:t>
            </a:r>
            <a:r>
              <a:rPr lang="en-US"/>
              <a:t>(Accessed: 30 March 2025)</a:t>
            </a:r>
            <a:r>
              <a:rPr lang="en-US">
                <a:solidFill>
                  <a:schemeClr val="dk1"/>
                </a:solidFill>
              </a:rPr>
              <a:t> </a:t>
            </a:r>
            <a:endParaRPr>
              <a:solidFill>
                <a:schemeClr val="dk1"/>
              </a:solidFill>
            </a:endParaRPr>
          </a:p>
          <a:p>
            <a:pPr marL="571500" lvl="0" indent="-342900" algn="just" rtl="0">
              <a:lnSpc>
                <a:spcPct val="100000"/>
              </a:lnSpc>
              <a:spcBef>
                <a:spcPts val="0"/>
              </a:spcBef>
              <a:spcAft>
                <a:spcPts val="0"/>
              </a:spcAft>
              <a:buClr>
                <a:schemeClr val="dk1"/>
              </a:buClr>
              <a:buSzPts val="2200"/>
              <a:buChar char="•"/>
            </a:pPr>
            <a:r>
              <a:rPr lang="en-US"/>
              <a:t>Van Der Vleuten, M., Jaspers, E., Maas, I., &amp; Van Der Lippe, T. (2016). ‘Boys’ and girls’ educational choices in secondary education. The role of gender ideology’. </a:t>
            </a:r>
            <a:r>
              <a:rPr lang="en-US" i="1"/>
              <a:t>Educational Studies</a:t>
            </a:r>
            <a:r>
              <a:rPr lang="en-US"/>
              <a:t>, 42(2), pp. 181–200. Available at: </a:t>
            </a:r>
            <a:r>
              <a:rPr lang="en-US" u="sng">
                <a:solidFill>
                  <a:schemeClr val="hlink"/>
                </a:solidFill>
                <a:hlinkClick r:id="rId7"/>
              </a:rPr>
              <a:t>https://doi.org/10.1080/03055698.2016.1160821</a:t>
            </a:r>
            <a:r>
              <a:rPr lang="en-US">
                <a:solidFill>
                  <a:schemeClr val="dk1"/>
                </a:solidFill>
              </a:rPr>
              <a:t> </a:t>
            </a:r>
            <a:r>
              <a:rPr lang="en-US"/>
              <a:t>(Accessed: 30 March 2025)</a:t>
            </a:r>
            <a:r>
              <a:rPr lang="en-US">
                <a:solidFill>
                  <a:schemeClr val="dk1"/>
                </a:solidFill>
              </a:rPr>
              <a:t> </a:t>
            </a: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grpSp>
        <p:nvGrpSpPr>
          <p:cNvPr id="290" name="Google Shape;290;g3577355ad18_0_40"/>
          <p:cNvGrpSpPr/>
          <p:nvPr/>
        </p:nvGrpSpPr>
        <p:grpSpPr>
          <a:xfrm>
            <a:off x="2179811" y="4729766"/>
            <a:ext cx="7832078" cy="1110328"/>
            <a:chOff x="2179603" y="4888792"/>
            <a:chExt cx="7798544" cy="1110328"/>
          </a:xfrm>
        </p:grpSpPr>
        <p:pic>
          <p:nvPicPr>
            <p:cNvPr id="291" name="Google Shape;291;g3577355ad18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292" name="Google Shape;292;g3577355ad18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293" name="Google Shape;293;g3577355ad18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94" name="Google Shape;294;g3577355ad18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95" name="Google Shape;295;g3577355ad18_0_4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296" name="Google Shape;296;g3577355ad18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97" name="Google Shape;297;g3577355ad18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98" name="Google Shape;298;g3577355ad18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99" name="Google Shape;299;g3577355ad18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00" name="Google Shape;300;g3577355ad18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01" name="Google Shape;301;g3577355ad18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302" name="Google Shape;302;g3577355ad18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303" name="Google Shape;303;g3577355ad18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304" name="Google Shape;304;g3577355ad18_0_40"/>
          <p:cNvPicPr preferRelativeResize="0"/>
          <p:nvPr/>
        </p:nvPicPr>
        <p:blipFill>
          <a:blip r:embed="rId16">
            <a:alphaModFix/>
          </a:blip>
          <a:stretch>
            <a:fillRect/>
          </a:stretch>
        </p:blipFill>
        <p:spPr>
          <a:xfrm>
            <a:off x="7396700" y="1429625"/>
            <a:ext cx="3087125" cy="1916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a:t>By the end of this unit, you will be able to:</a:t>
            </a:r>
            <a:endParaRPr sz="2400"/>
          </a:p>
          <a:p>
            <a:pPr marL="571500" marR="0" lvl="0" indent="-355600" algn="just" rtl="0">
              <a:lnSpc>
                <a:spcPct val="90000"/>
              </a:lnSpc>
              <a:spcBef>
                <a:spcPts val="1000"/>
              </a:spcBef>
              <a:spcAft>
                <a:spcPts val="0"/>
              </a:spcAft>
              <a:buSzPts val="2400"/>
              <a:buChar char="•"/>
            </a:pPr>
            <a:r>
              <a:rPr lang="en-US" sz="2400"/>
              <a:t>Define and explain the main </a:t>
            </a:r>
            <a:r>
              <a:rPr lang="en-US" sz="2400" b="1"/>
              <a:t>authentic learning concepts</a:t>
            </a:r>
            <a:r>
              <a:rPr lang="en-US" sz="2400"/>
              <a:t> required to design an </a:t>
            </a:r>
            <a:r>
              <a:rPr lang="en-US" sz="2400" b="1"/>
              <a:t>authentic learning environment </a:t>
            </a:r>
            <a:endParaRPr sz="2400" b="1"/>
          </a:p>
          <a:p>
            <a:pPr marL="571500" marR="0" lvl="0" indent="-355600" algn="just" rtl="0">
              <a:lnSpc>
                <a:spcPct val="90000"/>
              </a:lnSpc>
              <a:spcBef>
                <a:spcPts val="1000"/>
              </a:spcBef>
              <a:spcAft>
                <a:spcPts val="0"/>
              </a:spcAft>
              <a:buSzPts val="2400"/>
              <a:buChar char="•"/>
            </a:pPr>
            <a:r>
              <a:rPr lang="en-US" sz="2400"/>
              <a:t>Provide examples of </a:t>
            </a:r>
            <a:r>
              <a:rPr lang="en-US" sz="2400" b="1"/>
              <a:t>authentic learning practices</a:t>
            </a:r>
            <a:r>
              <a:rPr lang="en-US" sz="2400"/>
              <a:t> in real classroom scenarios</a:t>
            </a:r>
            <a:endParaRPr sz="2400"/>
          </a:p>
          <a:p>
            <a:pPr marL="571500" marR="0" lvl="0" indent="-355600" algn="just" rtl="0">
              <a:lnSpc>
                <a:spcPct val="90000"/>
              </a:lnSpc>
              <a:spcBef>
                <a:spcPts val="1000"/>
              </a:spcBef>
              <a:spcAft>
                <a:spcPts val="0"/>
              </a:spcAft>
              <a:buSzPts val="2400"/>
              <a:buChar char="•"/>
            </a:pPr>
            <a:r>
              <a:rPr lang="en-US" sz="2400"/>
              <a:t>Understand how </a:t>
            </a:r>
            <a:r>
              <a:rPr lang="en-US" sz="2400" b="1"/>
              <a:t>authentic learning concepts </a:t>
            </a:r>
            <a:r>
              <a:rPr lang="en-US" sz="2400"/>
              <a:t>can enhance </a:t>
            </a:r>
            <a:r>
              <a:rPr lang="en-US" sz="2400" b="1"/>
              <a:t>gender inclusivity</a:t>
            </a:r>
            <a:endParaRPr sz="2400" b="1"/>
          </a:p>
          <a:p>
            <a:pPr marL="571500" marR="0" lvl="0" indent="-355600" algn="just" rtl="0">
              <a:lnSpc>
                <a:spcPct val="90000"/>
              </a:lnSpc>
              <a:spcBef>
                <a:spcPts val="1000"/>
              </a:spcBef>
              <a:spcAft>
                <a:spcPts val="0"/>
              </a:spcAft>
              <a:buSzPts val="2400"/>
              <a:buChar char="•"/>
            </a:pPr>
            <a:r>
              <a:rPr lang="en-US" sz="2400"/>
              <a:t>Identify </a:t>
            </a:r>
            <a:r>
              <a:rPr lang="en-US" sz="2400" b="1"/>
              <a:t>gender biases</a:t>
            </a:r>
            <a:r>
              <a:rPr lang="en-US" sz="2400"/>
              <a:t> in informatics education and discuss their impact</a:t>
            </a:r>
            <a:endParaRPr sz="2400"/>
          </a:p>
          <a:p>
            <a:pPr marL="571500" marR="0" lvl="0" indent="-355600" algn="just" rtl="0">
              <a:lnSpc>
                <a:spcPct val="90000"/>
              </a:lnSpc>
              <a:spcBef>
                <a:spcPts val="1000"/>
              </a:spcBef>
              <a:spcAft>
                <a:spcPts val="0"/>
              </a:spcAft>
              <a:buSzPts val="2400"/>
              <a:buChar char="•"/>
            </a:pPr>
            <a:r>
              <a:rPr lang="en-US" sz="2400"/>
              <a:t>Develop an </a:t>
            </a:r>
            <a:r>
              <a:rPr lang="en-US" sz="2400" b="1"/>
              <a:t>authentic learning activity</a:t>
            </a:r>
            <a:r>
              <a:rPr lang="en-US" sz="2400"/>
              <a:t> with an emphasis on </a:t>
            </a:r>
            <a:r>
              <a:rPr lang="en-US" sz="2400" b="1"/>
              <a:t>gender inclusion</a:t>
            </a:r>
            <a:endParaRPr sz="2400" b="1"/>
          </a:p>
          <a:p>
            <a:pPr marL="571500" marR="0" lvl="0" indent="-355600" algn="just" rtl="0">
              <a:lnSpc>
                <a:spcPct val="90000"/>
              </a:lnSpc>
              <a:spcBef>
                <a:spcPts val="1000"/>
              </a:spcBef>
              <a:spcAft>
                <a:spcPts val="0"/>
              </a:spcAft>
              <a:buSzPts val="2400"/>
              <a:buChar char="•"/>
            </a:pPr>
            <a:r>
              <a:rPr lang="en-US" sz="2400"/>
              <a:t>Reflect on your teaching practices and explore how to implement authentic learning concepts and reduce gender biases in informatics education</a:t>
            </a:r>
            <a:endParaRPr sz="2400"/>
          </a:p>
          <a:p>
            <a:pPr marL="5715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(1/2)</a:t>
            </a:r>
            <a:endParaRPr/>
          </a:p>
        </p:txBody>
      </p:sp>
      <p:sp>
        <p:nvSpPr>
          <p:cNvPr id="106" name="Google Shape;106;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1 - WP title</a:t>
            </a:r>
            <a:endParaRPr sz="2000"/>
          </a:p>
          <a:p>
            <a:pPr marL="571500" lvl="0" indent="-330200" algn="l" rtl="0">
              <a:lnSpc>
                <a:spcPct val="90000"/>
              </a:lnSpc>
              <a:spcBef>
                <a:spcPts val="1000"/>
              </a:spcBef>
              <a:spcAft>
                <a:spcPts val="0"/>
              </a:spcAft>
              <a:buSzPts val="2000"/>
              <a:buChar char="•"/>
            </a:pPr>
            <a:r>
              <a:rPr lang="en-US" sz="2000"/>
              <a:t>Slide 2 - Unit title</a:t>
            </a:r>
            <a:endParaRPr sz="2000"/>
          </a:p>
          <a:p>
            <a:pPr marL="571500" lvl="0" indent="-330200" algn="l" rtl="0">
              <a:lnSpc>
                <a:spcPct val="90000"/>
              </a:lnSpc>
              <a:spcBef>
                <a:spcPts val="1000"/>
              </a:spcBef>
              <a:spcAft>
                <a:spcPts val="0"/>
              </a:spcAft>
              <a:buSzPts val="2000"/>
              <a:buChar char="•"/>
            </a:pPr>
            <a:r>
              <a:rPr lang="en-US" sz="2000"/>
              <a:t>Slide 3 - Learning outcomes</a:t>
            </a:r>
            <a:endParaRPr sz="2000"/>
          </a:p>
          <a:p>
            <a:pPr marL="571500" lvl="0" indent="-330200" algn="l" rtl="0">
              <a:lnSpc>
                <a:spcPct val="90000"/>
              </a:lnSpc>
              <a:spcBef>
                <a:spcPts val="1000"/>
              </a:spcBef>
              <a:spcAft>
                <a:spcPts val="0"/>
              </a:spcAft>
              <a:buSzPts val="2000"/>
              <a:buChar char="•"/>
            </a:pPr>
            <a:r>
              <a:rPr lang="en-US" sz="2000"/>
              <a:t>Slides 4 &amp; 5 - Contents </a:t>
            </a:r>
            <a:endParaRPr sz="2000"/>
          </a:p>
          <a:p>
            <a:pPr marL="571500" lvl="0" indent="-330200" algn="l" rtl="0">
              <a:lnSpc>
                <a:spcPct val="90000"/>
              </a:lnSpc>
              <a:spcBef>
                <a:spcPts val="1000"/>
              </a:spcBef>
              <a:spcAft>
                <a:spcPts val="0"/>
              </a:spcAft>
              <a:buSzPts val="2000"/>
              <a:buChar char="•"/>
            </a:pPr>
            <a:r>
              <a:rPr lang="en-US" sz="2000"/>
              <a:t>Slide 6 - Introduction</a:t>
            </a:r>
            <a:endParaRPr sz="2000"/>
          </a:p>
          <a:p>
            <a:pPr marL="571500" lvl="0" indent="-330200" algn="l" rtl="0">
              <a:lnSpc>
                <a:spcPct val="90000"/>
              </a:lnSpc>
              <a:spcBef>
                <a:spcPts val="1000"/>
              </a:spcBef>
              <a:spcAft>
                <a:spcPts val="0"/>
              </a:spcAft>
              <a:buSzPts val="2000"/>
              <a:buChar char="•"/>
            </a:pPr>
            <a:r>
              <a:rPr lang="en-US" sz="2000"/>
              <a:t>Slide 7 - Activity 1: welcome and ice-breaker</a:t>
            </a:r>
            <a:endParaRPr sz="2000"/>
          </a:p>
          <a:p>
            <a:pPr marL="571500" lvl="0" indent="-330200" algn="l" rtl="0">
              <a:lnSpc>
                <a:spcPct val="90000"/>
              </a:lnSpc>
              <a:spcBef>
                <a:spcPts val="1000"/>
              </a:spcBef>
              <a:spcAft>
                <a:spcPts val="0"/>
              </a:spcAft>
              <a:buSzPts val="2000"/>
              <a:buChar char="•"/>
            </a:pPr>
            <a:r>
              <a:rPr lang="en-US" sz="2000"/>
              <a:t>Slide 8 - The foundation: principles of authentic learning - 1</a:t>
            </a:r>
            <a:endParaRPr sz="2000"/>
          </a:p>
          <a:p>
            <a:pPr marL="571500" lvl="0" indent="-330200" algn="l" rtl="0">
              <a:lnSpc>
                <a:spcPct val="90000"/>
              </a:lnSpc>
              <a:spcBef>
                <a:spcPts val="1000"/>
              </a:spcBef>
              <a:spcAft>
                <a:spcPts val="0"/>
              </a:spcAft>
              <a:buSzPts val="2000"/>
              <a:buChar char="•"/>
            </a:pPr>
            <a:r>
              <a:rPr lang="en-US" sz="2000"/>
              <a:t>Slide 9 - The foundation: principles of authentic learning - 2</a:t>
            </a:r>
            <a:endParaRPr sz="2000"/>
          </a:p>
          <a:p>
            <a:pPr marL="571500" lvl="0" indent="-330200" algn="l" rtl="0">
              <a:lnSpc>
                <a:spcPct val="90000"/>
              </a:lnSpc>
              <a:spcBef>
                <a:spcPts val="1000"/>
              </a:spcBef>
              <a:spcAft>
                <a:spcPts val="0"/>
              </a:spcAft>
              <a:buSzPts val="2000"/>
              <a:buChar char="•"/>
            </a:pPr>
            <a:r>
              <a:rPr lang="en-US" sz="2000"/>
              <a:t>Slide 10 - The foundation: principles of authentic learning - 3</a:t>
            </a:r>
            <a:endParaRPr sz="2000"/>
          </a:p>
          <a:p>
            <a:pPr marL="571500" lvl="0" indent="-330200" algn="l" rtl="0">
              <a:lnSpc>
                <a:spcPct val="90000"/>
              </a:lnSpc>
              <a:spcBef>
                <a:spcPts val="1000"/>
              </a:spcBef>
              <a:spcAft>
                <a:spcPts val="0"/>
              </a:spcAft>
              <a:buSzPts val="2000"/>
              <a:buChar char="•"/>
            </a:pPr>
            <a:r>
              <a:rPr lang="en-US" sz="2000"/>
              <a:t>Slide 11 - The foundation: principles of authentic learning - 4</a:t>
            </a:r>
            <a:endParaRPr sz="2000"/>
          </a:p>
          <a:p>
            <a:pPr marL="571500" lvl="0" indent="-330200" algn="l" rtl="0">
              <a:lnSpc>
                <a:spcPct val="90000"/>
              </a:lnSpc>
              <a:spcBef>
                <a:spcPts val="1000"/>
              </a:spcBef>
              <a:spcAft>
                <a:spcPts val="0"/>
              </a:spcAft>
              <a:buSzPts val="2000"/>
              <a:buChar char="•"/>
            </a:pPr>
            <a:r>
              <a:rPr lang="en-US" sz="2000"/>
              <a:t>Slide 12 - The foundation: principles of authentic learning - 5</a:t>
            </a:r>
            <a:endParaRPr sz="2000"/>
          </a:p>
          <a:p>
            <a:pPr marL="571500" lvl="0" indent="-330200" algn="l" rtl="0">
              <a:lnSpc>
                <a:spcPct val="90000"/>
              </a:lnSpc>
              <a:spcBef>
                <a:spcPts val="1000"/>
              </a:spcBef>
              <a:spcAft>
                <a:spcPts val="0"/>
              </a:spcAft>
              <a:buSzPts val="2000"/>
              <a:buChar char="•"/>
            </a:pPr>
            <a:r>
              <a:rPr lang="en-US" sz="2000"/>
              <a:t>Slide 13 - Why authentic learning in informatics?</a:t>
            </a:r>
            <a:endParaRPr sz="2000"/>
          </a:p>
          <a:p>
            <a:pPr marL="571500" lvl="0" indent="-330200" algn="l" rtl="0">
              <a:lnSpc>
                <a:spcPct val="90000"/>
              </a:lnSpc>
              <a:spcBef>
                <a:spcPts val="1000"/>
              </a:spcBef>
              <a:spcAft>
                <a:spcPts val="0"/>
              </a:spcAft>
              <a:buSzPts val="2000"/>
              <a:buChar char="•"/>
            </a:pPr>
            <a:r>
              <a:rPr lang="en-US" sz="2000"/>
              <a:t>Slide 14 - Activity 2: group activity</a:t>
            </a:r>
            <a:endParaRPr sz="2000"/>
          </a:p>
          <a:p>
            <a:pPr marL="571500" lvl="0" indent="-330200" algn="l" rtl="0">
              <a:lnSpc>
                <a:spcPct val="90000"/>
              </a:lnSpc>
              <a:spcBef>
                <a:spcPts val="1000"/>
              </a:spcBef>
              <a:spcAft>
                <a:spcPts val="0"/>
              </a:spcAft>
              <a:buSzPts val="2000"/>
              <a:buChar char="•"/>
            </a:pPr>
            <a:r>
              <a:rPr lang="en-US" sz="2000"/>
              <a:t>Slide 15 - Understanding gender inclusion &amp; gender biases - 1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4bb7fa468f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(2/2)</a:t>
            </a:r>
            <a:endParaRPr/>
          </a:p>
        </p:txBody>
      </p:sp>
      <p:sp>
        <p:nvSpPr>
          <p:cNvPr id="113" name="Google Shape;113;g34bb7fa468f_0_1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16 - Understanding gender inclusion &amp; gender biases - 2</a:t>
            </a:r>
            <a:endParaRPr sz="2000"/>
          </a:p>
          <a:p>
            <a:pPr marL="571500" lvl="0" indent="-330200" algn="l" rtl="0">
              <a:lnSpc>
                <a:spcPct val="90000"/>
              </a:lnSpc>
              <a:spcBef>
                <a:spcPts val="1000"/>
              </a:spcBef>
              <a:spcAft>
                <a:spcPts val="0"/>
              </a:spcAft>
              <a:buSzPts val="2000"/>
              <a:buChar char="•"/>
            </a:pPr>
            <a:r>
              <a:rPr lang="en-US" sz="2000"/>
              <a:t>Slide 17 - Common gender biases in education</a:t>
            </a:r>
            <a:endParaRPr sz="2000"/>
          </a:p>
          <a:p>
            <a:pPr marL="571500" lvl="0" indent="-330200" algn="l" rtl="0">
              <a:lnSpc>
                <a:spcPct val="90000"/>
              </a:lnSpc>
              <a:spcBef>
                <a:spcPts val="1000"/>
              </a:spcBef>
              <a:spcAft>
                <a:spcPts val="0"/>
              </a:spcAft>
              <a:buSzPts val="2000"/>
              <a:buChar char="•"/>
            </a:pPr>
            <a:r>
              <a:rPr lang="en-US" sz="2000"/>
              <a:t>Slide 18 - Reducing gender biases in informatics education</a:t>
            </a:r>
            <a:endParaRPr sz="2000"/>
          </a:p>
          <a:p>
            <a:pPr marL="571500" lvl="0" indent="-330200" algn="l" rtl="0">
              <a:lnSpc>
                <a:spcPct val="90000"/>
              </a:lnSpc>
              <a:spcBef>
                <a:spcPts val="1000"/>
              </a:spcBef>
              <a:spcAft>
                <a:spcPts val="0"/>
              </a:spcAft>
              <a:buSzPts val="2000"/>
              <a:buChar char="•"/>
            </a:pPr>
            <a:r>
              <a:rPr lang="en-US" sz="2000"/>
              <a:t>Slide 19 - Activity 3: self-reflection prompt</a:t>
            </a:r>
            <a:endParaRPr sz="2000"/>
          </a:p>
          <a:p>
            <a:pPr marL="571500" lvl="0" indent="-330200" algn="l" rtl="0">
              <a:lnSpc>
                <a:spcPct val="90000"/>
              </a:lnSpc>
              <a:spcBef>
                <a:spcPts val="1000"/>
              </a:spcBef>
              <a:spcAft>
                <a:spcPts val="0"/>
              </a:spcAft>
              <a:buSzPts val="2000"/>
              <a:buChar char="•"/>
            </a:pPr>
            <a:r>
              <a:rPr lang="en-US" sz="2000"/>
              <a:t>Slide 20 - Reflection</a:t>
            </a:r>
            <a:endParaRPr sz="2000"/>
          </a:p>
          <a:p>
            <a:pPr marL="571500" lvl="0" indent="-330200" algn="l" rtl="0">
              <a:lnSpc>
                <a:spcPct val="90000"/>
              </a:lnSpc>
              <a:spcBef>
                <a:spcPts val="1000"/>
              </a:spcBef>
              <a:spcAft>
                <a:spcPts val="0"/>
              </a:spcAft>
              <a:buSzPts val="2000"/>
              <a:buChar char="•"/>
            </a:pPr>
            <a:r>
              <a:rPr lang="en-US" sz="2000"/>
              <a:t>Slide 21 - Literature</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120" name="Google Shape;120;p7"/>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en-US"/>
              <a:t>This module will expand on the need for an </a:t>
            </a:r>
            <a:r>
              <a:rPr lang="en-US" b="1"/>
              <a:t>authentic </a:t>
            </a:r>
            <a:r>
              <a:rPr lang="en-US"/>
              <a:t>and </a:t>
            </a:r>
            <a:r>
              <a:rPr lang="en-US" b="1"/>
              <a:t>gender-inclusive approach</a:t>
            </a:r>
            <a:r>
              <a:rPr lang="en-US"/>
              <a:t> by highlighting the identification and effects of </a:t>
            </a:r>
            <a:r>
              <a:rPr lang="en-US" b="1"/>
              <a:t>gender biases</a:t>
            </a:r>
            <a:r>
              <a:rPr lang="en-US"/>
              <a:t> in education and informatics.</a:t>
            </a:r>
            <a:endParaRPr/>
          </a:p>
          <a:p>
            <a:pPr marL="571500" marR="0" lvl="0" indent="-342900" algn="just" rtl="0">
              <a:lnSpc>
                <a:spcPct val="90000"/>
              </a:lnSpc>
              <a:spcBef>
                <a:spcPts val="1000"/>
              </a:spcBef>
              <a:spcAft>
                <a:spcPts val="0"/>
              </a:spcAft>
              <a:buClr>
                <a:schemeClr val="accent4"/>
              </a:buClr>
              <a:buSzPts val="2200"/>
              <a:buFont typeface="Arial"/>
              <a:buChar char="•"/>
            </a:pPr>
            <a:r>
              <a:rPr lang="en-US"/>
              <a:t>By the end of this module, you will gain a deeper understanding of </a:t>
            </a:r>
            <a:r>
              <a:rPr lang="en-US" b="1"/>
              <a:t>authentic learning concepts</a:t>
            </a:r>
            <a:r>
              <a:rPr lang="en-US"/>
              <a:t> and their relevance for </a:t>
            </a:r>
            <a:r>
              <a:rPr lang="en-US" b="1"/>
              <a:t>enhancing gender inclusivity</a:t>
            </a:r>
            <a:r>
              <a:rPr lang="en-US"/>
              <a:t> in informatics education, including analysing scenarios and developing initial integration strategies and bias reduction steps.</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1" name="Google Shape;121;p7"/>
          <p:cNvPicPr preferRelativeResize="0"/>
          <p:nvPr/>
        </p:nvPicPr>
        <p:blipFill rotWithShape="1">
          <a:blip r:embed="rId3">
            <a:alphaModFix/>
          </a:blip>
          <a:srcRect/>
          <a:stretch/>
        </p:blipFill>
        <p:spPr>
          <a:xfrm>
            <a:off x="6248273" y="1864321"/>
            <a:ext cx="5791325" cy="3860884"/>
          </a:xfrm>
          <a:prstGeom prst="rect">
            <a:avLst/>
          </a:prstGeom>
          <a:noFill/>
          <a:ln>
            <a:noFill/>
          </a:ln>
        </p:spPr>
      </p:pic>
      <p:sp>
        <p:nvSpPr>
          <p:cNvPr id="122" name="Google Shape;122;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9"/>
          <p:cNvSpPr/>
          <p:nvPr/>
        </p:nvSpPr>
        <p:spPr>
          <a:xfrm rot="10800000">
            <a:off x="3728425" y="31986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welcome and ice-breaker</a:t>
            </a:r>
            <a:endParaRPr/>
          </a:p>
        </p:txBody>
      </p:sp>
      <p:sp>
        <p:nvSpPr>
          <p:cNvPr id="130" name="Google Shape;130;p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31" name="Google Shape;131;p9"/>
          <p:cNvSpPr txBox="1"/>
          <p:nvPr/>
        </p:nvSpPr>
        <p:spPr>
          <a:xfrm>
            <a:off x="232425" y="1010050"/>
            <a:ext cx="11736000" cy="1936800"/>
          </a:xfrm>
          <a:prstGeom prst="rect">
            <a:avLst/>
          </a:prstGeom>
          <a:solidFill>
            <a:srgbClr val="D1D1D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1D1D1B"/>
                </a:solidFill>
                <a:latin typeface="Calibri"/>
                <a:ea typeface="Calibri"/>
                <a:cs typeface="Calibri"/>
                <a:sym typeface="Calibri"/>
              </a:rPr>
              <a:t>Think about what you have learned so far regarding authentic learning. </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1D1D1B"/>
                </a:solidFill>
                <a:latin typeface="Calibri"/>
                <a:ea typeface="Calibri"/>
                <a:cs typeface="Calibri"/>
                <a:sym typeface="Calibri"/>
              </a:rPr>
              <a:t>Consider the main ways that you can implement authentic learning practices in your classroom.</a:t>
            </a:r>
            <a:endParaRPr sz="2500" b="0" i="0" u="none" strike="noStrike" cap="none">
              <a:solidFill>
                <a:srgbClr val="1D1D1B"/>
              </a:solidFill>
              <a:latin typeface="Calibri"/>
              <a:ea typeface="Calibri"/>
              <a:cs typeface="Calibri"/>
              <a:sym typeface="Calibri"/>
            </a:endParaRPr>
          </a:p>
        </p:txBody>
      </p:sp>
      <p:sp>
        <p:nvSpPr>
          <p:cNvPr id="132" name="Google Shape;132;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teacher and the participants.</a:t>
            </a:r>
            <a:endParaRPr sz="2500" b="0" i="0" u="none" strike="noStrike" cap="none">
              <a:solidFill>
                <a:srgbClr val="000000"/>
              </a:solidFill>
              <a:latin typeface="Calibri"/>
              <a:ea typeface="Calibri"/>
              <a:cs typeface="Calibri"/>
              <a:sym typeface="Calibri"/>
            </a:endParaRPr>
          </a:p>
        </p:txBody>
      </p:sp>
      <p:pic>
        <p:nvPicPr>
          <p:cNvPr id="133" name="Google Shape;133;p9"/>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134" name="Google Shape;134;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34b85d504c5_0_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- 1</a:t>
            </a:r>
            <a:endParaRPr/>
          </a:p>
        </p:txBody>
      </p:sp>
      <p:sp>
        <p:nvSpPr>
          <p:cNvPr id="141" name="Google Shape;141;g34b85d504c5_0_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74650" algn="l" rtl="0">
              <a:lnSpc>
                <a:spcPct val="90000"/>
              </a:lnSpc>
              <a:spcBef>
                <a:spcPts val="1000"/>
              </a:spcBef>
              <a:spcAft>
                <a:spcPts val="0"/>
              </a:spcAft>
              <a:buSzPts val="2300"/>
              <a:buChar char="●"/>
            </a:pPr>
            <a:r>
              <a:rPr lang="en-US" sz="2300" b="1"/>
              <a:t>Authentic context: </a:t>
            </a:r>
            <a:r>
              <a:rPr lang="en-US" sz="2300"/>
              <a:t>A virtual or physical environment which reflects the way knowledge is used in real life, without simplifying things, motivating for learning.</a:t>
            </a:r>
            <a:endParaRPr sz="2300"/>
          </a:p>
          <a:p>
            <a:pPr marL="0" lvl="0" indent="0" algn="l" rtl="0">
              <a:lnSpc>
                <a:spcPct val="90000"/>
              </a:lnSpc>
              <a:spcBef>
                <a:spcPts val="1000"/>
              </a:spcBef>
              <a:spcAft>
                <a:spcPts val="0"/>
              </a:spcAft>
              <a:buSzPts val="2200"/>
              <a:buNone/>
            </a:pPr>
            <a:endParaRPr sz="2300"/>
          </a:p>
          <a:p>
            <a:pPr marL="0" lvl="0" indent="0" algn="l" rtl="0">
              <a:lnSpc>
                <a:spcPct val="90000"/>
              </a:lnSpc>
              <a:spcBef>
                <a:spcPts val="1000"/>
              </a:spcBef>
              <a:spcAft>
                <a:spcPts val="0"/>
              </a:spcAft>
              <a:buSzPts val="2200"/>
              <a:buNone/>
            </a:pPr>
            <a:endParaRPr sz="2300"/>
          </a:p>
        </p:txBody>
      </p:sp>
      <p:pic>
        <p:nvPicPr>
          <p:cNvPr id="142" name="Google Shape;142;g34b85d504c5_0_7"/>
          <p:cNvPicPr preferRelativeResize="0"/>
          <p:nvPr/>
        </p:nvPicPr>
        <p:blipFill rotWithShape="1">
          <a:blip r:embed="rId3">
            <a:alphaModFix/>
          </a:blip>
          <a:srcRect/>
          <a:stretch/>
        </p:blipFill>
        <p:spPr>
          <a:xfrm>
            <a:off x="2836312" y="2031900"/>
            <a:ext cx="6519375" cy="4350974"/>
          </a:xfrm>
          <a:prstGeom prst="rect">
            <a:avLst/>
          </a:prstGeom>
          <a:noFill/>
          <a:ln>
            <a:noFill/>
          </a:ln>
        </p:spPr>
      </p:pic>
      <p:sp>
        <p:nvSpPr>
          <p:cNvPr id="143" name="Google Shape;143;g34b85d504c5_0_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4b85d504c5_0_1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- 2</a:t>
            </a:r>
            <a:endParaRPr/>
          </a:p>
        </p:txBody>
      </p:sp>
      <p:sp>
        <p:nvSpPr>
          <p:cNvPr id="150" name="Google Shape;150;g34b85d504c5_0_1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74650" algn="l" rtl="0">
              <a:lnSpc>
                <a:spcPct val="90000"/>
              </a:lnSpc>
              <a:spcBef>
                <a:spcPts val="1000"/>
              </a:spcBef>
              <a:spcAft>
                <a:spcPts val="0"/>
              </a:spcAft>
              <a:buSzPts val="2300"/>
              <a:buChar char="●"/>
            </a:pPr>
            <a:r>
              <a:rPr lang="en-US" sz="2300" b="1"/>
              <a:t>Authentic task: </a:t>
            </a:r>
            <a:r>
              <a:rPr lang="en-US" sz="2300"/>
              <a:t>Tasks that are complex (not predefined steps students have to follow), with real-world relevance, that are interdisciplinary, require production (not reproduction) but cannot be solved on the spot (sustained investigation over a period)</a:t>
            </a:r>
            <a:endParaRPr sz="2300"/>
          </a:p>
          <a:p>
            <a:pPr marL="1371600" lvl="0" indent="0" algn="l" rtl="0">
              <a:lnSpc>
                <a:spcPct val="90000"/>
              </a:lnSpc>
              <a:spcBef>
                <a:spcPts val="1000"/>
              </a:spcBef>
              <a:spcAft>
                <a:spcPts val="0"/>
              </a:spcAft>
              <a:buSzPts val="2200"/>
              <a:buNone/>
            </a:pPr>
            <a:endParaRPr sz="2300"/>
          </a:p>
          <a:p>
            <a:pPr marL="457200" lvl="0" indent="-374650" algn="l" rtl="0">
              <a:lnSpc>
                <a:spcPct val="90000"/>
              </a:lnSpc>
              <a:spcBef>
                <a:spcPts val="1000"/>
              </a:spcBef>
              <a:spcAft>
                <a:spcPts val="0"/>
              </a:spcAft>
              <a:buSzPts val="2300"/>
              <a:buChar char="●"/>
            </a:pPr>
            <a:r>
              <a:rPr lang="en-US" sz="2300" b="1"/>
              <a:t>Expert performance: </a:t>
            </a:r>
            <a:r>
              <a:rPr lang="en-US" sz="2300"/>
              <a:t>Access to expertise, seeing the way experts think and work, observing real-life episodes, having opportunities to share stories</a:t>
            </a:r>
            <a:endParaRPr sz="2300"/>
          </a:p>
          <a:p>
            <a:pPr marL="1371600" lvl="0" indent="0" algn="l" rtl="0">
              <a:lnSpc>
                <a:spcPct val="90000"/>
              </a:lnSpc>
              <a:spcBef>
                <a:spcPts val="1000"/>
              </a:spcBef>
              <a:spcAft>
                <a:spcPts val="0"/>
              </a:spcAft>
              <a:buSzPts val="2200"/>
              <a:buNone/>
            </a:pPr>
            <a:endParaRPr/>
          </a:p>
        </p:txBody>
      </p:sp>
      <p:pic>
        <p:nvPicPr>
          <p:cNvPr id="151" name="Google Shape;151;g34b85d504c5_0_14"/>
          <p:cNvPicPr preferRelativeResize="0"/>
          <p:nvPr/>
        </p:nvPicPr>
        <p:blipFill rotWithShape="1">
          <a:blip r:embed="rId3">
            <a:alphaModFix/>
          </a:blip>
          <a:srcRect/>
          <a:stretch/>
        </p:blipFill>
        <p:spPr>
          <a:xfrm>
            <a:off x="3000363" y="3905538"/>
            <a:ext cx="3095625" cy="2085975"/>
          </a:xfrm>
          <a:prstGeom prst="rect">
            <a:avLst/>
          </a:prstGeom>
          <a:noFill/>
          <a:ln>
            <a:noFill/>
          </a:ln>
        </p:spPr>
      </p:pic>
      <p:pic>
        <p:nvPicPr>
          <p:cNvPr id="152" name="Google Shape;152;g34b85d504c5_0_14"/>
          <p:cNvPicPr preferRelativeResize="0"/>
          <p:nvPr/>
        </p:nvPicPr>
        <p:blipFill rotWithShape="1">
          <a:blip r:embed="rId4">
            <a:alphaModFix/>
          </a:blip>
          <a:srcRect/>
          <a:stretch/>
        </p:blipFill>
        <p:spPr>
          <a:xfrm>
            <a:off x="6384838" y="3967463"/>
            <a:ext cx="3133725" cy="1962150"/>
          </a:xfrm>
          <a:prstGeom prst="rect">
            <a:avLst/>
          </a:prstGeom>
          <a:noFill/>
          <a:ln>
            <a:noFill/>
          </a:ln>
        </p:spPr>
      </p:pic>
      <p:sp>
        <p:nvSpPr>
          <p:cNvPr id="153" name="Google Shape;153;g34b85d504c5_0_1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3179</Words>
  <Application>Microsoft Office PowerPoint</Application>
  <PresentationFormat>Widescreen</PresentationFormat>
  <Paragraphs>214</Paragraphs>
  <Slides>22</Slides>
  <Notes>22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22</vt:i4>
      </vt:variant>
    </vt:vector>
  </HeadingPairs>
  <TitlesOfParts>
    <vt:vector size="29" baseType="lpstr">
      <vt:lpstr>Arial</vt:lpstr>
      <vt:lpstr>Calibri</vt:lpstr>
      <vt:lpstr>Open Sans</vt:lpstr>
      <vt:lpstr>Roboto</vt:lpstr>
      <vt:lpstr>CARDET Course template - Cover page</vt:lpstr>
      <vt:lpstr>CARDET Course template</vt:lpstr>
      <vt:lpstr>CARDET Course template</vt:lpstr>
      <vt:lpstr>WP3: Teacher training for authentic and gender inclusive informatics education</vt:lpstr>
      <vt:lpstr>Module 1: THINKER Project overview and first introduction to authentic learning and gender-inclusive practice</vt:lpstr>
      <vt:lpstr>Learning outcomes</vt:lpstr>
      <vt:lpstr>Contents (1/2)</vt:lpstr>
      <vt:lpstr>Contents (2/2)</vt:lpstr>
      <vt:lpstr>Introduction</vt:lpstr>
      <vt:lpstr>Activity 1: welcome and ice-breaker</vt:lpstr>
      <vt:lpstr>The foundation: principles of authentic learning - 1</vt:lpstr>
      <vt:lpstr>The foundation: principles of authentic learning - 2</vt:lpstr>
      <vt:lpstr>The foundation: principles of authentic learning - 3</vt:lpstr>
      <vt:lpstr>The foundation: principles of authentic learning - 4</vt:lpstr>
      <vt:lpstr>The foundation: principles of authentic learning - 5</vt:lpstr>
      <vt:lpstr>Why authentic learning in informatics?</vt:lpstr>
      <vt:lpstr>Activity 2: group activity</vt:lpstr>
      <vt:lpstr>Understanding gender inclusion &amp; gender biases - 1 </vt:lpstr>
      <vt:lpstr>Understanding gender inclusion &amp; gender biases - 2</vt:lpstr>
      <vt:lpstr>Common gender biases in education</vt:lpstr>
      <vt:lpstr>Reducing gender biases in informatics education</vt:lpstr>
      <vt:lpstr>Activity 3: self-reflection prompt</vt:lpstr>
      <vt:lpstr>Reflection</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2025-11-01T22:41:15Z</dcterms:modified>
</cp:coreProperties>
</file>